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  <p:sldMasterId id="2147483835" r:id="rId2"/>
    <p:sldMasterId id="2147483847" r:id="rId3"/>
  </p:sldMasterIdLst>
  <p:notesMasterIdLst>
    <p:notesMasterId r:id="rId24"/>
  </p:notesMasterIdLst>
  <p:handoutMasterIdLst>
    <p:handoutMasterId r:id="rId25"/>
  </p:handoutMasterIdLst>
  <p:sldIdLst>
    <p:sldId id="461" r:id="rId4"/>
    <p:sldId id="588" r:id="rId5"/>
    <p:sldId id="607" r:id="rId6"/>
    <p:sldId id="614" r:id="rId7"/>
    <p:sldId id="593" r:id="rId8"/>
    <p:sldId id="627" r:id="rId9"/>
    <p:sldId id="615" r:id="rId10"/>
    <p:sldId id="620" r:id="rId11"/>
    <p:sldId id="606" r:id="rId12"/>
    <p:sldId id="619" r:id="rId13"/>
    <p:sldId id="610" r:id="rId14"/>
    <p:sldId id="613" r:id="rId15"/>
    <p:sldId id="611" r:id="rId16"/>
    <p:sldId id="612" r:id="rId17"/>
    <p:sldId id="622" r:id="rId18"/>
    <p:sldId id="623" r:id="rId19"/>
    <p:sldId id="626" r:id="rId20"/>
    <p:sldId id="618" r:id="rId21"/>
    <p:sldId id="600" r:id="rId22"/>
    <p:sldId id="621" r:id="rId23"/>
  </p:sldIdLst>
  <p:sldSz cx="12192000" cy="6858000"/>
  <p:notesSz cx="6797675" cy="9928225"/>
  <p:custDataLst>
    <p:tags r:id="rId2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14"/>
    <a:srgbClr val="006A71"/>
    <a:srgbClr val="006666"/>
    <a:srgbClr val="753744"/>
    <a:srgbClr val="735513"/>
    <a:srgbClr val="0066CC"/>
    <a:srgbClr val="000000"/>
    <a:srgbClr val="009999"/>
    <a:srgbClr val="3399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671" autoAdjust="0"/>
  </p:normalViewPr>
  <p:slideViewPr>
    <p:cSldViewPr snapToGrid="0">
      <p:cViewPr varScale="1">
        <p:scale>
          <a:sx n="60" d="100"/>
          <a:sy n="60" d="100"/>
        </p:scale>
        <p:origin x="-72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18396"/>
    </p:cViewPr>
  </p:sorterViewPr>
  <p:notesViewPr>
    <p:cSldViewPr snapToGrid="0">
      <p:cViewPr varScale="1">
        <p:scale>
          <a:sx n="78" d="100"/>
          <a:sy n="78" d="100"/>
        </p:scale>
        <p:origin x="-3342" y="-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D69A2-FCCB-441E-BFF3-C653EB88DF3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FF93EA-9704-4EDE-A273-FDD11F9EB8BA}">
      <dgm:prSet custT="1"/>
      <dgm:spPr/>
      <dgm:t>
        <a:bodyPr/>
        <a:lstStyle/>
        <a:p>
          <a:pPr rtl="0"/>
          <a:r>
            <a:rPr lang="pt-BR" sz="2400" b="1" dirty="0" smtClean="0"/>
            <a:t>Equipe:</a:t>
          </a:r>
          <a:endParaRPr lang="pt-BR" sz="2400" dirty="0"/>
        </a:p>
      </dgm:t>
    </dgm:pt>
    <dgm:pt modelId="{DA5A6E52-252E-4A24-AAEC-E4D70BF388E8}" type="parTrans" cxnId="{287862D5-7338-4CDF-AD3F-1584A9B0DBFE}">
      <dgm:prSet/>
      <dgm:spPr/>
      <dgm:t>
        <a:bodyPr/>
        <a:lstStyle/>
        <a:p>
          <a:endParaRPr lang="pt-BR"/>
        </a:p>
      </dgm:t>
    </dgm:pt>
    <dgm:pt modelId="{4487F023-E04B-4A72-9A01-810347883AC3}" type="sibTrans" cxnId="{287862D5-7338-4CDF-AD3F-1584A9B0DBFE}">
      <dgm:prSet/>
      <dgm:spPr/>
      <dgm:t>
        <a:bodyPr/>
        <a:lstStyle/>
        <a:p>
          <a:endParaRPr lang="pt-BR"/>
        </a:p>
      </dgm:t>
    </dgm:pt>
    <dgm:pt modelId="{1B9ED0A5-61D5-41C4-8B50-92F49AE52301}" type="pres">
      <dgm:prSet presAssocID="{6B4D69A2-FCCB-441E-BFF3-C653EB88DF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E3D3CC-42E0-4066-AEDB-2FF6100CD366}" type="pres">
      <dgm:prSet presAssocID="{3FFF93EA-9704-4EDE-A273-FDD11F9EB8BA}" presName="parentText" presStyleLbl="node1" presStyleIdx="0" presStyleCnt="1" custScaleY="151297" custLinFactY="-300000" custLinFactNeighborY="-33329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347AAE-A166-442F-A2BE-DCDAED15C175}" type="presOf" srcId="{3FFF93EA-9704-4EDE-A273-FDD11F9EB8BA}" destId="{ACE3D3CC-42E0-4066-AEDB-2FF6100CD366}" srcOrd="0" destOrd="0" presId="urn:microsoft.com/office/officeart/2005/8/layout/vList2"/>
    <dgm:cxn modelId="{287862D5-7338-4CDF-AD3F-1584A9B0DBFE}" srcId="{6B4D69A2-FCCB-441E-BFF3-C653EB88DF31}" destId="{3FFF93EA-9704-4EDE-A273-FDD11F9EB8BA}" srcOrd="0" destOrd="0" parTransId="{DA5A6E52-252E-4A24-AAEC-E4D70BF388E8}" sibTransId="{4487F023-E04B-4A72-9A01-810347883AC3}"/>
    <dgm:cxn modelId="{DDF2314E-27B8-4F01-BFF6-ADC69F416460}" type="presOf" srcId="{6B4D69A2-FCCB-441E-BFF3-C653EB88DF31}" destId="{1B9ED0A5-61D5-41C4-8B50-92F49AE52301}" srcOrd="0" destOrd="0" presId="urn:microsoft.com/office/officeart/2005/8/layout/vList2"/>
    <dgm:cxn modelId="{D1FEA01B-059A-49AE-AB6B-2B6A59106479}" type="presParOf" srcId="{1B9ED0A5-61D5-41C4-8B50-92F49AE52301}" destId="{ACE3D3CC-42E0-4066-AEDB-2FF6100CD3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C47745-99A8-4996-B05D-3AA16641EBC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9D8B30-F5D7-4A28-A42A-734152957068}">
      <dgm:prSet custT="1"/>
      <dgm:spPr/>
      <dgm:t>
        <a:bodyPr/>
        <a:lstStyle/>
        <a:p>
          <a:pPr algn="ctr" rtl="0"/>
          <a:r>
            <a:rPr lang="pt-BR" sz="2400" b="1" dirty="0" smtClean="0"/>
            <a:t>ASSSESSORIA DE PLANEJAMENTO E GESTÃO DA ESTRATÉGIA</a:t>
          </a:r>
        </a:p>
        <a:p>
          <a:pPr algn="ctr" rtl="0"/>
          <a:r>
            <a:rPr lang="pt-BR" sz="2000" b="1" dirty="0" smtClean="0"/>
            <a:t>Unidade Organizacional vinculada à Presidência</a:t>
          </a:r>
          <a:endParaRPr lang="pt-BR" sz="2000" dirty="0"/>
        </a:p>
      </dgm:t>
    </dgm:pt>
    <dgm:pt modelId="{27455206-8BFE-49BA-B5C0-DBA21BE33D3C}" type="parTrans" cxnId="{33D345C5-0991-4036-BBB3-DFA259CFF5AB}">
      <dgm:prSet/>
      <dgm:spPr/>
      <dgm:t>
        <a:bodyPr/>
        <a:lstStyle/>
        <a:p>
          <a:pPr algn="ctr"/>
          <a:endParaRPr lang="pt-BR"/>
        </a:p>
      </dgm:t>
    </dgm:pt>
    <dgm:pt modelId="{05D76D03-357B-4C85-8DA9-BFAC0C299D76}" type="sibTrans" cxnId="{33D345C5-0991-4036-BBB3-DFA259CFF5AB}">
      <dgm:prSet/>
      <dgm:spPr/>
      <dgm:t>
        <a:bodyPr/>
        <a:lstStyle/>
        <a:p>
          <a:pPr algn="ctr"/>
          <a:endParaRPr lang="pt-BR"/>
        </a:p>
      </dgm:t>
    </dgm:pt>
    <dgm:pt modelId="{A9B149CF-6C72-4793-91D8-D37396CA041A}" type="pres">
      <dgm:prSet presAssocID="{37C47745-99A8-4996-B05D-3AA16641EB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C4FD57-EF4D-4D6E-B61B-2C513C26F7BE}" type="pres">
      <dgm:prSet presAssocID="{C69D8B30-F5D7-4A28-A42A-734152957068}" presName="parentText" presStyleLbl="node1" presStyleIdx="0" presStyleCnt="1" custScaleY="363760" custLinFactNeighborX="-1656" custLinFactNeighborY="1570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D345C5-0991-4036-BBB3-DFA259CFF5AB}" srcId="{37C47745-99A8-4996-B05D-3AA16641EBC1}" destId="{C69D8B30-F5D7-4A28-A42A-734152957068}" srcOrd="0" destOrd="0" parTransId="{27455206-8BFE-49BA-B5C0-DBA21BE33D3C}" sibTransId="{05D76D03-357B-4C85-8DA9-BFAC0C299D76}"/>
    <dgm:cxn modelId="{401426ED-1955-4FCE-89AD-00E05AAE7065}" type="presOf" srcId="{C69D8B30-F5D7-4A28-A42A-734152957068}" destId="{BCC4FD57-EF4D-4D6E-B61B-2C513C26F7BE}" srcOrd="0" destOrd="0" presId="urn:microsoft.com/office/officeart/2005/8/layout/vList2"/>
    <dgm:cxn modelId="{CCCD6B67-DF65-467D-86BA-690739FEC0B5}" type="presOf" srcId="{37C47745-99A8-4996-B05D-3AA16641EBC1}" destId="{A9B149CF-6C72-4793-91D8-D37396CA041A}" srcOrd="0" destOrd="0" presId="urn:microsoft.com/office/officeart/2005/8/layout/vList2"/>
    <dgm:cxn modelId="{8C28AF19-1CB9-4483-BDB0-4ACD4625B331}" type="presParOf" srcId="{A9B149CF-6C72-4793-91D8-D37396CA041A}" destId="{BCC4FD57-EF4D-4D6E-B61B-2C513C26F7BE}" srcOrd="0" destOrd="0" presId="urn:microsoft.com/office/officeart/2005/8/layout/vList2"/>
  </dgm:cxnLst>
  <dgm:bg>
    <a:solidFill>
      <a:srgbClr val="006666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9EBF3-794C-4209-BE01-75139858EC50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</dgm:pt>
    <dgm:pt modelId="{A318E6F6-FF5A-4EA5-A60F-1D03598D6DC2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 sz="1600" b="1" dirty="0" smtClean="0">
            <a:solidFill>
              <a:srgbClr val="001314"/>
            </a:solidFill>
          </a:endParaRPr>
        </a:p>
        <a:p>
          <a:r>
            <a:rPr lang="pt-BR" sz="1800" b="0" dirty="0" smtClean="0">
              <a:solidFill>
                <a:srgbClr val="001314"/>
              </a:solidFill>
            </a:rPr>
            <a:t>Coordenar a formulação e implantação de Planejamento Estratégico no CAU – Visão 2023, sua disseminação  em todos os CAU/UF, e de suas Revisões.</a:t>
          </a:r>
        </a:p>
        <a:p>
          <a:endParaRPr lang="pt-BR" sz="800" b="1" dirty="0" smtClean="0">
            <a:solidFill>
              <a:srgbClr val="001314"/>
            </a:solidFill>
          </a:endParaRPr>
        </a:p>
        <a:p>
          <a:endParaRPr lang="pt-BR" sz="800" b="1" dirty="0">
            <a:solidFill>
              <a:srgbClr val="001314"/>
            </a:solidFill>
          </a:endParaRPr>
        </a:p>
      </dgm:t>
    </dgm:pt>
    <dgm:pt modelId="{D724427A-0FA6-4BF9-8FA8-4AF6C4193407}" type="parTrans" cxnId="{EA569EC8-0AFE-42EA-9B56-6029A58E06AA}">
      <dgm:prSet/>
      <dgm:spPr/>
      <dgm:t>
        <a:bodyPr/>
        <a:lstStyle/>
        <a:p>
          <a:endParaRPr lang="pt-BR"/>
        </a:p>
      </dgm:t>
    </dgm:pt>
    <dgm:pt modelId="{C9C41DFB-3D35-4EE5-B382-CA60EB093E64}" type="sibTrans" cxnId="{EA569EC8-0AFE-42EA-9B56-6029A58E06AA}">
      <dgm:prSet/>
      <dgm:spPr/>
      <dgm:t>
        <a:bodyPr/>
        <a:lstStyle/>
        <a:p>
          <a:endParaRPr lang="pt-BR"/>
        </a:p>
      </dgm:t>
    </dgm:pt>
    <dgm:pt modelId="{B557F274-FBF3-4CC7-A475-DE9FAAE2D23E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</a:rPr>
            <a:t>Definir normas, padrões e procedimentos para atuação estratégica do CAU de forma sistêmica e integrada.</a:t>
          </a:r>
          <a:endParaRPr lang="pt-BR" sz="1800" b="0" dirty="0">
            <a:solidFill>
              <a:srgbClr val="001314"/>
            </a:solidFill>
          </a:endParaRPr>
        </a:p>
      </dgm:t>
    </dgm:pt>
    <dgm:pt modelId="{3ECFF061-7262-486A-BBD3-8D66447F3AC8}" type="parTrans" cxnId="{4CE597D9-FFD9-4340-A671-7A3D829F1769}">
      <dgm:prSet/>
      <dgm:spPr/>
      <dgm:t>
        <a:bodyPr/>
        <a:lstStyle/>
        <a:p>
          <a:endParaRPr lang="pt-BR"/>
        </a:p>
      </dgm:t>
    </dgm:pt>
    <dgm:pt modelId="{A532722B-54DF-4371-BD02-DE16FFC33F11}" type="sibTrans" cxnId="{4CE597D9-FFD9-4340-A671-7A3D829F1769}">
      <dgm:prSet/>
      <dgm:spPr/>
      <dgm:t>
        <a:bodyPr/>
        <a:lstStyle/>
        <a:p>
          <a:endParaRPr lang="pt-BR"/>
        </a:p>
      </dgm:t>
    </dgm:pt>
    <dgm:pt modelId="{40463FE1-9F83-4198-BF58-B588CCAAE209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 sz="1800" b="0" dirty="0" smtClean="0">
            <a:solidFill>
              <a:srgbClr val="001314"/>
            </a:solidFill>
            <a:latin typeface="+mj-lt"/>
            <a:ea typeface="Times New Roman"/>
            <a:cs typeface="Times New Roman"/>
          </a:endParaRPr>
        </a:p>
        <a:p>
          <a:r>
            <a:rPr lang="pt-BR" sz="1800" b="0" dirty="0" smtClean="0">
              <a:solidFill>
                <a:srgbClr val="001314"/>
              </a:solidFill>
              <a:latin typeface="+mj-lt"/>
            </a:rPr>
            <a:t>Elaborar, monitorar e avaliar cenários econômico, político e sociais para subsidiar a elaboração do planejamento estratégico, tático e operacional do CAU</a:t>
          </a:r>
          <a:r>
            <a:rPr lang="pt-BR" sz="1800" b="0" dirty="0" smtClean="0">
              <a:solidFill>
                <a:srgbClr val="001314"/>
              </a:solidFill>
              <a:latin typeface="+mj-lt"/>
              <a:ea typeface="Times New Roman"/>
              <a:cs typeface="Times New Roman"/>
            </a:rPr>
            <a:t>.</a:t>
          </a:r>
        </a:p>
        <a:p>
          <a:endParaRPr lang="pt-BR" sz="1100" b="1" dirty="0">
            <a:solidFill>
              <a:srgbClr val="001314"/>
            </a:solidFill>
            <a:latin typeface="+mj-lt"/>
          </a:endParaRPr>
        </a:p>
      </dgm:t>
    </dgm:pt>
    <dgm:pt modelId="{5C659EFB-2E17-4E4A-882E-B545BB5AE3BA}" type="parTrans" cxnId="{A1B1A637-1E82-4BFD-9F01-9E2A3501B31A}">
      <dgm:prSet/>
      <dgm:spPr/>
      <dgm:t>
        <a:bodyPr/>
        <a:lstStyle/>
        <a:p>
          <a:endParaRPr lang="pt-BR"/>
        </a:p>
      </dgm:t>
    </dgm:pt>
    <dgm:pt modelId="{DC5F7370-D66C-45E3-8A2B-79CC588055CE}" type="sibTrans" cxnId="{A1B1A637-1E82-4BFD-9F01-9E2A3501B31A}">
      <dgm:prSet/>
      <dgm:spPr/>
      <dgm:t>
        <a:bodyPr/>
        <a:lstStyle/>
        <a:p>
          <a:endParaRPr lang="pt-BR"/>
        </a:p>
      </dgm:t>
    </dgm:pt>
    <dgm:pt modelId="{1CCA00DE-D99B-4297-80AF-6C4E624EA0D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  <a:latin typeface="+mj-lt"/>
            </a:rPr>
            <a:t>Formular diretrizes para elaboração do Plano de Ação do CAU e de suas Reformulações.</a:t>
          </a:r>
          <a:endParaRPr lang="pt-BR" sz="1800" b="0" dirty="0">
            <a:solidFill>
              <a:srgbClr val="001314"/>
            </a:solidFill>
            <a:latin typeface="+mj-lt"/>
          </a:endParaRPr>
        </a:p>
      </dgm:t>
    </dgm:pt>
    <dgm:pt modelId="{62062368-939E-49FB-AF08-347351F819BF}" type="parTrans" cxnId="{3FCC5FCF-76B6-463B-93D7-03CA18E978B0}">
      <dgm:prSet/>
      <dgm:spPr/>
      <dgm:t>
        <a:bodyPr/>
        <a:lstStyle/>
        <a:p>
          <a:endParaRPr lang="pt-BR"/>
        </a:p>
      </dgm:t>
    </dgm:pt>
    <dgm:pt modelId="{AC0591DF-DCAC-4E66-9B2C-6EC6CE74FD98}" type="sibTrans" cxnId="{3FCC5FCF-76B6-463B-93D7-03CA18E978B0}">
      <dgm:prSet/>
      <dgm:spPr/>
      <dgm:t>
        <a:bodyPr/>
        <a:lstStyle/>
        <a:p>
          <a:endParaRPr lang="pt-BR"/>
        </a:p>
      </dgm:t>
    </dgm:pt>
    <dgm:pt modelId="{1416A378-09BD-46D2-B1A7-44F56B69433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  <a:latin typeface="+mj-lt"/>
            </a:rPr>
            <a:t>Elaborar, monitorar e avaliar Cenário das Receitas de Arrecadação do CAU. </a:t>
          </a:r>
          <a:endParaRPr lang="pt-BR" sz="1800" b="0" dirty="0">
            <a:solidFill>
              <a:srgbClr val="001314"/>
            </a:solidFill>
            <a:latin typeface="+mj-lt"/>
          </a:endParaRPr>
        </a:p>
      </dgm:t>
    </dgm:pt>
    <dgm:pt modelId="{23456221-A1C0-423D-A170-826EFF7AB46B}" type="parTrans" cxnId="{FBB70103-E2C9-49E9-81B5-E66FDCC8B2FA}">
      <dgm:prSet/>
      <dgm:spPr/>
      <dgm:t>
        <a:bodyPr/>
        <a:lstStyle/>
        <a:p>
          <a:endParaRPr lang="pt-BR"/>
        </a:p>
      </dgm:t>
    </dgm:pt>
    <dgm:pt modelId="{A160EF49-8360-460B-9046-EB3B47CD88FF}" type="sibTrans" cxnId="{FBB70103-E2C9-49E9-81B5-E66FDCC8B2FA}">
      <dgm:prSet/>
      <dgm:spPr/>
      <dgm:t>
        <a:bodyPr/>
        <a:lstStyle/>
        <a:p>
          <a:endParaRPr lang="pt-BR"/>
        </a:p>
      </dgm:t>
    </dgm:pt>
    <dgm:pt modelId="{6982EDF5-BC68-4183-B239-DB62EA1B084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  <a:latin typeface="+mj-lt"/>
              <a:ea typeface="Times New Roman"/>
              <a:cs typeface="Times New Roman"/>
            </a:rPr>
            <a:t>Acompanhar, monitorar e avaliar a execução do Plano de Ação, metas e resultados do CAU – CAU/BR e CAU/UF </a:t>
          </a:r>
          <a:endParaRPr lang="pt-BR" sz="1800" b="0" dirty="0">
            <a:solidFill>
              <a:srgbClr val="001314"/>
            </a:solidFill>
            <a:latin typeface="+mj-lt"/>
            <a:ea typeface="Times New Roman"/>
            <a:cs typeface="Times New Roman"/>
          </a:endParaRPr>
        </a:p>
      </dgm:t>
    </dgm:pt>
    <dgm:pt modelId="{2B4D1286-7074-4DDE-B470-5AEEE9792B32}" type="parTrans" cxnId="{E0E12C6F-F53F-4330-B0AA-CAB9366C226F}">
      <dgm:prSet/>
      <dgm:spPr/>
      <dgm:t>
        <a:bodyPr/>
        <a:lstStyle/>
        <a:p>
          <a:endParaRPr lang="pt-BR"/>
        </a:p>
      </dgm:t>
    </dgm:pt>
    <dgm:pt modelId="{0043C9D2-DF0D-4646-8740-258A0279DCE6}" type="sibTrans" cxnId="{E0E12C6F-F53F-4330-B0AA-CAB9366C226F}">
      <dgm:prSet/>
      <dgm:spPr/>
      <dgm:t>
        <a:bodyPr/>
        <a:lstStyle/>
        <a:p>
          <a:endParaRPr lang="pt-BR"/>
        </a:p>
      </dgm:t>
    </dgm:pt>
    <dgm:pt modelId="{825B687A-0BF4-424E-B011-BEABC03CF46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  <a:latin typeface="+mj-lt"/>
              <a:ea typeface="Times New Roman"/>
              <a:cs typeface="Times New Roman"/>
            </a:rPr>
            <a:t>Assessorar tecnicamente as unidades estaduais e nacional.</a:t>
          </a:r>
          <a:endParaRPr lang="pt-BR" sz="1800" b="0" dirty="0">
            <a:solidFill>
              <a:srgbClr val="001314"/>
            </a:solidFill>
            <a:latin typeface="+mj-lt"/>
          </a:endParaRPr>
        </a:p>
      </dgm:t>
    </dgm:pt>
    <dgm:pt modelId="{9ADBA2F2-EFDB-409B-A6F3-046A09DE782C}" type="parTrans" cxnId="{5456C317-ABC3-402E-B1FC-2457D61F938C}">
      <dgm:prSet/>
      <dgm:spPr/>
      <dgm:t>
        <a:bodyPr/>
        <a:lstStyle/>
        <a:p>
          <a:endParaRPr lang="pt-BR"/>
        </a:p>
      </dgm:t>
    </dgm:pt>
    <dgm:pt modelId="{F8498FD9-6DD8-4938-AAAA-814EEBF3A0D6}" type="sibTrans" cxnId="{5456C317-ABC3-402E-B1FC-2457D61F938C}">
      <dgm:prSet/>
      <dgm:spPr/>
      <dgm:t>
        <a:bodyPr/>
        <a:lstStyle/>
        <a:p>
          <a:endParaRPr lang="pt-BR"/>
        </a:p>
      </dgm:t>
    </dgm:pt>
    <dgm:pt modelId="{242A31AB-3776-4C71-A122-085270C511E4}" type="pres">
      <dgm:prSet presAssocID="{2C79EBF3-794C-4209-BE01-75139858EC50}" presName="Name0" presStyleCnt="0">
        <dgm:presLayoutVars>
          <dgm:chMax val="7"/>
          <dgm:chPref val="7"/>
          <dgm:dir/>
        </dgm:presLayoutVars>
      </dgm:prSet>
      <dgm:spPr/>
    </dgm:pt>
    <dgm:pt modelId="{5C3916E7-50C9-4290-B079-31247A0B685D}" type="pres">
      <dgm:prSet presAssocID="{2C79EBF3-794C-4209-BE01-75139858EC50}" presName="Name1" presStyleCnt="0"/>
      <dgm:spPr/>
    </dgm:pt>
    <dgm:pt modelId="{1E55A486-6138-4F47-BC0B-93DC748FFF79}" type="pres">
      <dgm:prSet presAssocID="{2C79EBF3-794C-4209-BE01-75139858EC50}" presName="cycle" presStyleCnt="0"/>
      <dgm:spPr/>
    </dgm:pt>
    <dgm:pt modelId="{2AD348CC-2A96-4430-B896-77F12969B74A}" type="pres">
      <dgm:prSet presAssocID="{2C79EBF3-794C-4209-BE01-75139858EC50}" presName="srcNode" presStyleLbl="node1" presStyleIdx="0" presStyleCnt="7"/>
      <dgm:spPr/>
    </dgm:pt>
    <dgm:pt modelId="{49826F0C-5C15-44B5-B516-5161DB893651}" type="pres">
      <dgm:prSet presAssocID="{2C79EBF3-794C-4209-BE01-75139858EC50}" presName="conn" presStyleLbl="parChTrans1D2" presStyleIdx="0" presStyleCnt="1"/>
      <dgm:spPr/>
      <dgm:t>
        <a:bodyPr/>
        <a:lstStyle/>
        <a:p>
          <a:endParaRPr lang="pt-BR"/>
        </a:p>
      </dgm:t>
    </dgm:pt>
    <dgm:pt modelId="{DF9CF43D-5BD4-482A-B1AB-C05AC32FDE13}" type="pres">
      <dgm:prSet presAssocID="{2C79EBF3-794C-4209-BE01-75139858EC50}" presName="extraNode" presStyleLbl="node1" presStyleIdx="0" presStyleCnt="7"/>
      <dgm:spPr/>
    </dgm:pt>
    <dgm:pt modelId="{58496878-B880-4081-BF26-28890AC46795}" type="pres">
      <dgm:prSet presAssocID="{2C79EBF3-794C-4209-BE01-75139858EC50}" presName="dstNode" presStyleLbl="node1" presStyleIdx="0" presStyleCnt="7"/>
      <dgm:spPr/>
    </dgm:pt>
    <dgm:pt modelId="{A2DA656E-C618-491E-98DF-1A334B0EEB40}" type="pres">
      <dgm:prSet presAssocID="{A318E6F6-FF5A-4EA5-A60F-1D03598D6DC2}" presName="text_1" presStyleLbl="node1" presStyleIdx="0" presStyleCnt="7" custScaleY="1314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5B834-4D4E-430C-A7B8-E83C52EA23C4}" type="pres">
      <dgm:prSet presAssocID="{A318E6F6-FF5A-4EA5-A60F-1D03598D6DC2}" presName="accent_1" presStyleCnt="0"/>
      <dgm:spPr/>
    </dgm:pt>
    <dgm:pt modelId="{CB6D60AA-A782-4BE2-8C6F-2D2DD90815D2}" type="pres">
      <dgm:prSet presAssocID="{A318E6F6-FF5A-4EA5-A60F-1D03598D6DC2}" presName="accentRepeatNode" presStyleLbl="solidFgAcc1" presStyleIdx="0" presStyleCnt="7"/>
      <dgm:spPr/>
    </dgm:pt>
    <dgm:pt modelId="{4386BAD5-E6C2-409F-AF31-88A7F5DFBAE4}" type="pres">
      <dgm:prSet presAssocID="{B557F274-FBF3-4CC7-A475-DE9FAAE2D23E}" presName="text_2" presStyleLbl="node1" presStyleIdx="1" presStyleCnt="7" custScaleX="99388" custScaleY="129930" custLinFactNeighborY="-35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7317A9-E029-45D7-A8EE-4DD8501D8139}" type="pres">
      <dgm:prSet presAssocID="{B557F274-FBF3-4CC7-A475-DE9FAAE2D23E}" presName="accent_2" presStyleCnt="0"/>
      <dgm:spPr/>
    </dgm:pt>
    <dgm:pt modelId="{2B3A7F50-19DE-42E8-A103-E1252F75AEA2}" type="pres">
      <dgm:prSet presAssocID="{B557F274-FBF3-4CC7-A475-DE9FAAE2D23E}" presName="accentRepeatNode" presStyleLbl="solidFgAcc1" presStyleIdx="1" presStyleCnt="7" custLinFactNeighborX="-2825" custLinFactNeighborY="-2825"/>
      <dgm:spPr/>
    </dgm:pt>
    <dgm:pt modelId="{1A4678CA-F100-46AF-BDEC-6F9EF193A49F}" type="pres">
      <dgm:prSet presAssocID="{40463FE1-9F83-4198-BF58-B588CCAAE209}" presName="text_3" presStyleLbl="node1" presStyleIdx="2" presStyleCnt="7" custScaleY="131601" custLinFactNeighborX="19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990452-ED51-459E-BD9E-4F464E95FEAC}" type="pres">
      <dgm:prSet presAssocID="{40463FE1-9F83-4198-BF58-B588CCAAE209}" presName="accent_3" presStyleCnt="0"/>
      <dgm:spPr/>
    </dgm:pt>
    <dgm:pt modelId="{345A5F62-CA01-4155-9CE9-739178B7CA88}" type="pres">
      <dgm:prSet presAssocID="{40463FE1-9F83-4198-BF58-B588CCAAE209}" presName="accentRepeatNode" presStyleLbl="solidFgAcc1" presStyleIdx="2" presStyleCnt="7"/>
      <dgm:spPr/>
    </dgm:pt>
    <dgm:pt modelId="{590CEFA3-35FD-4F67-9584-54E6DEAB8288}" type="pres">
      <dgm:prSet presAssocID="{1416A378-09BD-46D2-B1A7-44F56B69433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C1A4D2-6436-4D79-AB6C-45451A77FF5D}" type="pres">
      <dgm:prSet presAssocID="{1416A378-09BD-46D2-B1A7-44F56B69433C}" presName="accent_4" presStyleCnt="0"/>
      <dgm:spPr/>
    </dgm:pt>
    <dgm:pt modelId="{5BB405BB-9D2C-44FB-BFC3-1428BBCB27F0}" type="pres">
      <dgm:prSet presAssocID="{1416A378-09BD-46D2-B1A7-44F56B69433C}" presName="accentRepeatNode" presStyleLbl="solidFgAcc1" presStyleIdx="3" presStyleCnt="7"/>
      <dgm:spPr/>
    </dgm:pt>
    <dgm:pt modelId="{F5873AA4-DA02-4C90-A308-E4C3F1FC37D8}" type="pres">
      <dgm:prSet presAssocID="{1CCA00DE-D99B-4297-80AF-6C4E624EA0D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B4B0F8-0A01-4034-A198-5DB01333B712}" type="pres">
      <dgm:prSet presAssocID="{1CCA00DE-D99B-4297-80AF-6C4E624EA0D6}" presName="accent_5" presStyleCnt="0"/>
      <dgm:spPr/>
    </dgm:pt>
    <dgm:pt modelId="{5BAC5F79-0455-4599-8F07-CFB15460B9A1}" type="pres">
      <dgm:prSet presAssocID="{1CCA00DE-D99B-4297-80AF-6C4E624EA0D6}" presName="accentRepeatNode" presStyleLbl="solidFgAcc1" presStyleIdx="4" presStyleCnt="7"/>
      <dgm:spPr/>
    </dgm:pt>
    <dgm:pt modelId="{A58A384F-4743-4111-A284-B7DAD53B6704}" type="pres">
      <dgm:prSet presAssocID="{6982EDF5-BC68-4183-B239-DB62EA1B084F}" presName="text_6" presStyleLbl="node1" presStyleIdx="5" presStyleCnt="7" custScaleY="1353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9EC55-DC97-4763-AD40-E0CFB2E348E1}" type="pres">
      <dgm:prSet presAssocID="{6982EDF5-BC68-4183-B239-DB62EA1B084F}" presName="accent_6" presStyleCnt="0"/>
      <dgm:spPr/>
    </dgm:pt>
    <dgm:pt modelId="{596EDC05-3DCC-4139-B0DC-B7CD2F3596C5}" type="pres">
      <dgm:prSet presAssocID="{6982EDF5-BC68-4183-B239-DB62EA1B084F}" presName="accentRepeatNode" presStyleLbl="solidFgAcc1" presStyleIdx="5" presStyleCnt="7"/>
      <dgm:spPr/>
    </dgm:pt>
    <dgm:pt modelId="{E13AD9B4-45A9-419B-BF46-2CF09164ACBB}" type="pres">
      <dgm:prSet presAssocID="{825B687A-0BF4-424E-B011-BEABC03CF467}" presName="text_7" presStyleLbl="node1" presStyleIdx="6" presStyleCnt="7" custScaleY="964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B1A07-A93D-4602-8D8A-E6A27DDC8D25}" type="pres">
      <dgm:prSet presAssocID="{825B687A-0BF4-424E-B011-BEABC03CF467}" presName="accent_7" presStyleCnt="0"/>
      <dgm:spPr/>
    </dgm:pt>
    <dgm:pt modelId="{98C714A2-6B0A-4FC4-94B1-DDCB292A5B7D}" type="pres">
      <dgm:prSet presAssocID="{825B687A-0BF4-424E-B011-BEABC03CF467}" presName="accentRepeatNode" presStyleLbl="solidFgAcc1" presStyleIdx="6" presStyleCnt="7"/>
      <dgm:spPr/>
    </dgm:pt>
  </dgm:ptLst>
  <dgm:cxnLst>
    <dgm:cxn modelId="{A1B1A637-1E82-4BFD-9F01-9E2A3501B31A}" srcId="{2C79EBF3-794C-4209-BE01-75139858EC50}" destId="{40463FE1-9F83-4198-BF58-B588CCAAE209}" srcOrd="2" destOrd="0" parTransId="{5C659EFB-2E17-4E4A-882E-B545BB5AE3BA}" sibTransId="{DC5F7370-D66C-45E3-8A2B-79CC588055CE}"/>
    <dgm:cxn modelId="{4CE597D9-FFD9-4340-A671-7A3D829F1769}" srcId="{2C79EBF3-794C-4209-BE01-75139858EC50}" destId="{B557F274-FBF3-4CC7-A475-DE9FAAE2D23E}" srcOrd="1" destOrd="0" parTransId="{3ECFF061-7262-486A-BBD3-8D66447F3AC8}" sibTransId="{A532722B-54DF-4371-BD02-DE16FFC33F11}"/>
    <dgm:cxn modelId="{FBB70103-E2C9-49E9-81B5-E66FDCC8B2FA}" srcId="{2C79EBF3-794C-4209-BE01-75139858EC50}" destId="{1416A378-09BD-46D2-B1A7-44F56B69433C}" srcOrd="3" destOrd="0" parTransId="{23456221-A1C0-423D-A170-826EFF7AB46B}" sibTransId="{A160EF49-8360-460B-9046-EB3B47CD88FF}"/>
    <dgm:cxn modelId="{4996D325-F12E-4C35-A87A-8E544AD9DD9D}" type="presOf" srcId="{6982EDF5-BC68-4183-B239-DB62EA1B084F}" destId="{A58A384F-4743-4111-A284-B7DAD53B6704}" srcOrd="0" destOrd="0" presId="urn:microsoft.com/office/officeart/2008/layout/VerticalCurvedList"/>
    <dgm:cxn modelId="{63850CB0-5F53-45BD-8B0E-2AF0598FB61D}" type="presOf" srcId="{A318E6F6-FF5A-4EA5-A60F-1D03598D6DC2}" destId="{A2DA656E-C618-491E-98DF-1A334B0EEB40}" srcOrd="0" destOrd="0" presId="urn:microsoft.com/office/officeart/2008/layout/VerticalCurvedList"/>
    <dgm:cxn modelId="{E462D06E-D98A-46AF-82B5-58A7AF910D44}" type="presOf" srcId="{B557F274-FBF3-4CC7-A475-DE9FAAE2D23E}" destId="{4386BAD5-E6C2-409F-AF31-88A7F5DFBAE4}" srcOrd="0" destOrd="0" presId="urn:microsoft.com/office/officeart/2008/layout/VerticalCurvedList"/>
    <dgm:cxn modelId="{373DD9B7-23F9-490B-B17E-09C32A0518CE}" type="presOf" srcId="{825B687A-0BF4-424E-B011-BEABC03CF467}" destId="{E13AD9B4-45A9-419B-BF46-2CF09164ACBB}" srcOrd="0" destOrd="0" presId="urn:microsoft.com/office/officeart/2008/layout/VerticalCurvedList"/>
    <dgm:cxn modelId="{3FCC5FCF-76B6-463B-93D7-03CA18E978B0}" srcId="{2C79EBF3-794C-4209-BE01-75139858EC50}" destId="{1CCA00DE-D99B-4297-80AF-6C4E624EA0D6}" srcOrd="4" destOrd="0" parTransId="{62062368-939E-49FB-AF08-347351F819BF}" sibTransId="{AC0591DF-DCAC-4E66-9B2C-6EC6CE74FD98}"/>
    <dgm:cxn modelId="{21A1AE2C-86D2-43E1-B20F-15CA54D54DB7}" type="presOf" srcId="{1416A378-09BD-46D2-B1A7-44F56B69433C}" destId="{590CEFA3-35FD-4F67-9584-54E6DEAB8288}" srcOrd="0" destOrd="0" presId="urn:microsoft.com/office/officeart/2008/layout/VerticalCurvedList"/>
    <dgm:cxn modelId="{EA569EC8-0AFE-42EA-9B56-6029A58E06AA}" srcId="{2C79EBF3-794C-4209-BE01-75139858EC50}" destId="{A318E6F6-FF5A-4EA5-A60F-1D03598D6DC2}" srcOrd="0" destOrd="0" parTransId="{D724427A-0FA6-4BF9-8FA8-4AF6C4193407}" sibTransId="{C9C41DFB-3D35-4EE5-B382-CA60EB093E64}"/>
    <dgm:cxn modelId="{E0E12C6F-F53F-4330-B0AA-CAB9366C226F}" srcId="{2C79EBF3-794C-4209-BE01-75139858EC50}" destId="{6982EDF5-BC68-4183-B239-DB62EA1B084F}" srcOrd="5" destOrd="0" parTransId="{2B4D1286-7074-4DDE-B470-5AEEE9792B32}" sibTransId="{0043C9D2-DF0D-4646-8740-258A0279DCE6}"/>
    <dgm:cxn modelId="{60DAF4A1-5255-4BAA-B2F9-259552E37B58}" type="presOf" srcId="{40463FE1-9F83-4198-BF58-B588CCAAE209}" destId="{1A4678CA-F100-46AF-BDEC-6F9EF193A49F}" srcOrd="0" destOrd="0" presId="urn:microsoft.com/office/officeart/2008/layout/VerticalCurvedList"/>
    <dgm:cxn modelId="{6103EA14-73C6-4EA1-95E9-DD0CC8221C56}" type="presOf" srcId="{2C79EBF3-794C-4209-BE01-75139858EC50}" destId="{242A31AB-3776-4C71-A122-085270C511E4}" srcOrd="0" destOrd="0" presId="urn:microsoft.com/office/officeart/2008/layout/VerticalCurvedList"/>
    <dgm:cxn modelId="{5456C317-ABC3-402E-B1FC-2457D61F938C}" srcId="{2C79EBF3-794C-4209-BE01-75139858EC50}" destId="{825B687A-0BF4-424E-B011-BEABC03CF467}" srcOrd="6" destOrd="0" parTransId="{9ADBA2F2-EFDB-409B-A6F3-046A09DE782C}" sibTransId="{F8498FD9-6DD8-4938-AAAA-814EEBF3A0D6}"/>
    <dgm:cxn modelId="{5B996B17-4EE7-4412-800A-AD6EC9AE96C1}" type="presOf" srcId="{1CCA00DE-D99B-4297-80AF-6C4E624EA0D6}" destId="{F5873AA4-DA02-4C90-A308-E4C3F1FC37D8}" srcOrd="0" destOrd="0" presId="urn:microsoft.com/office/officeart/2008/layout/VerticalCurvedList"/>
    <dgm:cxn modelId="{BDE684CD-331E-4AAA-83F7-9A74C1CDC225}" type="presOf" srcId="{C9C41DFB-3D35-4EE5-B382-CA60EB093E64}" destId="{49826F0C-5C15-44B5-B516-5161DB893651}" srcOrd="0" destOrd="0" presId="urn:microsoft.com/office/officeart/2008/layout/VerticalCurvedList"/>
    <dgm:cxn modelId="{F7C806A6-9783-496D-A682-4F2A69E66891}" type="presParOf" srcId="{242A31AB-3776-4C71-A122-085270C511E4}" destId="{5C3916E7-50C9-4290-B079-31247A0B685D}" srcOrd="0" destOrd="0" presId="urn:microsoft.com/office/officeart/2008/layout/VerticalCurvedList"/>
    <dgm:cxn modelId="{4DC43606-121B-465B-8FD3-8E409E517534}" type="presParOf" srcId="{5C3916E7-50C9-4290-B079-31247A0B685D}" destId="{1E55A486-6138-4F47-BC0B-93DC748FFF79}" srcOrd="0" destOrd="0" presId="urn:microsoft.com/office/officeart/2008/layout/VerticalCurvedList"/>
    <dgm:cxn modelId="{683A65BD-2A18-4682-AE95-4573C0493D6C}" type="presParOf" srcId="{1E55A486-6138-4F47-BC0B-93DC748FFF79}" destId="{2AD348CC-2A96-4430-B896-77F12969B74A}" srcOrd="0" destOrd="0" presId="urn:microsoft.com/office/officeart/2008/layout/VerticalCurvedList"/>
    <dgm:cxn modelId="{8B87BEE7-4824-4C05-9534-3E9906A660FE}" type="presParOf" srcId="{1E55A486-6138-4F47-BC0B-93DC748FFF79}" destId="{49826F0C-5C15-44B5-B516-5161DB893651}" srcOrd="1" destOrd="0" presId="urn:microsoft.com/office/officeart/2008/layout/VerticalCurvedList"/>
    <dgm:cxn modelId="{EC2348E1-4EB0-4502-8336-76E9902ABFAF}" type="presParOf" srcId="{1E55A486-6138-4F47-BC0B-93DC748FFF79}" destId="{DF9CF43D-5BD4-482A-B1AB-C05AC32FDE13}" srcOrd="2" destOrd="0" presId="urn:microsoft.com/office/officeart/2008/layout/VerticalCurvedList"/>
    <dgm:cxn modelId="{E7302BAA-78D2-4F85-AF43-2067213F933C}" type="presParOf" srcId="{1E55A486-6138-4F47-BC0B-93DC748FFF79}" destId="{58496878-B880-4081-BF26-28890AC46795}" srcOrd="3" destOrd="0" presId="urn:microsoft.com/office/officeart/2008/layout/VerticalCurvedList"/>
    <dgm:cxn modelId="{6D1501B1-544A-46A8-ACC6-CD88D8056034}" type="presParOf" srcId="{5C3916E7-50C9-4290-B079-31247A0B685D}" destId="{A2DA656E-C618-491E-98DF-1A334B0EEB40}" srcOrd="1" destOrd="0" presId="urn:microsoft.com/office/officeart/2008/layout/VerticalCurvedList"/>
    <dgm:cxn modelId="{1BA032AF-7E60-4A50-ABB7-7700B5CCA13A}" type="presParOf" srcId="{5C3916E7-50C9-4290-B079-31247A0B685D}" destId="{4DC5B834-4D4E-430C-A7B8-E83C52EA23C4}" srcOrd="2" destOrd="0" presId="urn:microsoft.com/office/officeart/2008/layout/VerticalCurvedList"/>
    <dgm:cxn modelId="{C8CDE59B-DB25-4BFB-AFF2-DF2FE38FF0A3}" type="presParOf" srcId="{4DC5B834-4D4E-430C-A7B8-E83C52EA23C4}" destId="{CB6D60AA-A782-4BE2-8C6F-2D2DD90815D2}" srcOrd="0" destOrd="0" presId="urn:microsoft.com/office/officeart/2008/layout/VerticalCurvedList"/>
    <dgm:cxn modelId="{84BFED85-6D95-4C72-99BE-5B34DC703E95}" type="presParOf" srcId="{5C3916E7-50C9-4290-B079-31247A0B685D}" destId="{4386BAD5-E6C2-409F-AF31-88A7F5DFBAE4}" srcOrd="3" destOrd="0" presId="urn:microsoft.com/office/officeart/2008/layout/VerticalCurvedList"/>
    <dgm:cxn modelId="{125684CF-C4EC-409A-8201-BBB9ADF0CA7B}" type="presParOf" srcId="{5C3916E7-50C9-4290-B079-31247A0B685D}" destId="{6B7317A9-E029-45D7-A8EE-4DD8501D8139}" srcOrd="4" destOrd="0" presId="urn:microsoft.com/office/officeart/2008/layout/VerticalCurvedList"/>
    <dgm:cxn modelId="{202904BB-19B9-4501-B261-D5816B22C42A}" type="presParOf" srcId="{6B7317A9-E029-45D7-A8EE-4DD8501D8139}" destId="{2B3A7F50-19DE-42E8-A103-E1252F75AEA2}" srcOrd="0" destOrd="0" presId="urn:microsoft.com/office/officeart/2008/layout/VerticalCurvedList"/>
    <dgm:cxn modelId="{7C561918-417B-47D9-B2B3-935FFF7EF068}" type="presParOf" srcId="{5C3916E7-50C9-4290-B079-31247A0B685D}" destId="{1A4678CA-F100-46AF-BDEC-6F9EF193A49F}" srcOrd="5" destOrd="0" presId="urn:microsoft.com/office/officeart/2008/layout/VerticalCurvedList"/>
    <dgm:cxn modelId="{29B5ECD3-E0A5-49A3-BA13-5E7B31718A87}" type="presParOf" srcId="{5C3916E7-50C9-4290-B079-31247A0B685D}" destId="{D8990452-ED51-459E-BD9E-4F464E95FEAC}" srcOrd="6" destOrd="0" presId="urn:microsoft.com/office/officeart/2008/layout/VerticalCurvedList"/>
    <dgm:cxn modelId="{9DBA3743-F750-4C23-ADE8-5EC0BA9B1329}" type="presParOf" srcId="{D8990452-ED51-459E-BD9E-4F464E95FEAC}" destId="{345A5F62-CA01-4155-9CE9-739178B7CA88}" srcOrd="0" destOrd="0" presId="urn:microsoft.com/office/officeart/2008/layout/VerticalCurvedList"/>
    <dgm:cxn modelId="{78FE0E7D-2BCA-4629-8E6F-EF0D5968FA11}" type="presParOf" srcId="{5C3916E7-50C9-4290-B079-31247A0B685D}" destId="{590CEFA3-35FD-4F67-9584-54E6DEAB8288}" srcOrd="7" destOrd="0" presId="urn:microsoft.com/office/officeart/2008/layout/VerticalCurvedList"/>
    <dgm:cxn modelId="{EBBE17E2-1680-4FFD-8A27-8A9D9F7D7C0F}" type="presParOf" srcId="{5C3916E7-50C9-4290-B079-31247A0B685D}" destId="{7EC1A4D2-6436-4D79-AB6C-45451A77FF5D}" srcOrd="8" destOrd="0" presId="urn:microsoft.com/office/officeart/2008/layout/VerticalCurvedList"/>
    <dgm:cxn modelId="{284512B5-F123-401F-A576-F54F9A9AA654}" type="presParOf" srcId="{7EC1A4D2-6436-4D79-AB6C-45451A77FF5D}" destId="{5BB405BB-9D2C-44FB-BFC3-1428BBCB27F0}" srcOrd="0" destOrd="0" presId="urn:microsoft.com/office/officeart/2008/layout/VerticalCurvedList"/>
    <dgm:cxn modelId="{D44F8131-0D4B-42A1-BEC5-24A46A85F0AD}" type="presParOf" srcId="{5C3916E7-50C9-4290-B079-31247A0B685D}" destId="{F5873AA4-DA02-4C90-A308-E4C3F1FC37D8}" srcOrd="9" destOrd="0" presId="urn:microsoft.com/office/officeart/2008/layout/VerticalCurvedList"/>
    <dgm:cxn modelId="{0A8BBA49-932E-4427-98E4-35BA7BBC317A}" type="presParOf" srcId="{5C3916E7-50C9-4290-B079-31247A0B685D}" destId="{6FB4B0F8-0A01-4034-A198-5DB01333B712}" srcOrd="10" destOrd="0" presId="urn:microsoft.com/office/officeart/2008/layout/VerticalCurvedList"/>
    <dgm:cxn modelId="{0F4219AE-9451-4E2F-AD87-2CAED796786C}" type="presParOf" srcId="{6FB4B0F8-0A01-4034-A198-5DB01333B712}" destId="{5BAC5F79-0455-4599-8F07-CFB15460B9A1}" srcOrd="0" destOrd="0" presId="urn:microsoft.com/office/officeart/2008/layout/VerticalCurvedList"/>
    <dgm:cxn modelId="{E5DDA9D0-57E5-4CBE-9CF6-4A8E0514A991}" type="presParOf" srcId="{5C3916E7-50C9-4290-B079-31247A0B685D}" destId="{A58A384F-4743-4111-A284-B7DAD53B6704}" srcOrd="11" destOrd="0" presId="urn:microsoft.com/office/officeart/2008/layout/VerticalCurvedList"/>
    <dgm:cxn modelId="{4A1CAB63-CE8C-4DC2-8C37-7A818E7FAF57}" type="presParOf" srcId="{5C3916E7-50C9-4290-B079-31247A0B685D}" destId="{C679EC55-DC97-4763-AD40-E0CFB2E348E1}" srcOrd="12" destOrd="0" presId="urn:microsoft.com/office/officeart/2008/layout/VerticalCurvedList"/>
    <dgm:cxn modelId="{1C65C945-D3C2-40C1-8CA9-5C3821F1F112}" type="presParOf" srcId="{C679EC55-DC97-4763-AD40-E0CFB2E348E1}" destId="{596EDC05-3DCC-4139-B0DC-B7CD2F3596C5}" srcOrd="0" destOrd="0" presId="urn:microsoft.com/office/officeart/2008/layout/VerticalCurvedList"/>
    <dgm:cxn modelId="{39121E5B-5015-418F-ABFC-67C86CFEB2BB}" type="presParOf" srcId="{5C3916E7-50C9-4290-B079-31247A0B685D}" destId="{E13AD9B4-45A9-419B-BF46-2CF09164ACBB}" srcOrd="13" destOrd="0" presId="urn:microsoft.com/office/officeart/2008/layout/VerticalCurvedList"/>
    <dgm:cxn modelId="{17FB5AA1-9204-4CC2-82B1-A15CD3D7CDED}" type="presParOf" srcId="{5C3916E7-50C9-4290-B079-31247A0B685D}" destId="{3BCB1A07-A93D-4602-8D8A-E6A27DDC8D25}" srcOrd="14" destOrd="0" presId="urn:microsoft.com/office/officeart/2008/layout/VerticalCurvedList"/>
    <dgm:cxn modelId="{EBCED38D-3BE8-41FC-840A-361DA7ACE181}" type="presParOf" srcId="{3BCB1A07-A93D-4602-8D8A-E6A27DDC8D25}" destId="{98C714A2-6B0A-4FC4-94B1-DDCB292A5B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9EFF98-F625-4988-8C97-702387592690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372962-EE35-446A-8D3F-A1AA0F76D105}" type="pres">
      <dgm:prSet presAssocID="{C79EFF98-F625-4988-8C97-7023875926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02C0E3B6-699C-4C7F-87D4-FF90C452E5B4}" type="presOf" srcId="{C79EFF98-F625-4988-8C97-702387592690}" destId="{CB372962-EE35-446A-8D3F-A1AA0F76D1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79EBF3-794C-4209-BE01-75139858EC50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18E6F6-FF5A-4EA5-A60F-1D03598D6DC2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 sz="1600" b="1" dirty="0" smtClean="0">
            <a:solidFill>
              <a:srgbClr val="001314"/>
            </a:solidFill>
          </a:endParaRPr>
        </a:p>
        <a:p>
          <a:r>
            <a:rPr lang="pt-BR" sz="1800" b="0" dirty="0" smtClean="0">
              <a:solidFill>
                <a:srgbClr val="001314"/>
              </a:solidFill>
            </a:rPr>
            <a:t>Analisar as propostas dos Planos de Ação dos CAU/UF e CAU/BR, e de suas Reprogramações Ordinárias e Extraordinárias.</a:t>
          </a:r>
        </a:p>
        <a:p>
          <a:endParaRPr lang="pt-BR" sz="800" b="1" dirty="0" smtClean="0">
            <a:solidFill>
              <a:srgbClr val="001314"/>
            </a:solidFill>
          </a:endParaRPr>
        </a:p>
        <a:p>
          <a:r>
            <a:rPr lang="pt-BR" sz="800" b="1" dirty="0" smtClean="0">
              <a:solidFill>
                <a:srgbClr val="001314"/>
              </a:solidFill>
            </a:rPr>
            <a:t>.</a:t>
          </a:r>
          <a:endParaRPr lang="pt-BR" sz="800" b="1" dirty="0">
            <a:solidFill>
              <a:srgbClr val="001314"/>
            </a:solidFill>
          </a:endParaRPr>
        </a:p>
      </dgm:t>
    </dgm:pt>
    <dgm:pt modelId="{D724427A-0FA6-4BF9-8FA8-4AF6C4193407}" type="parTrans" cxnId="{EA569EC8-0AFE-42EA-9B56-6029A58E06AA}">
      <dgm:prSet/>
      <dgm:spPr/>
      <dgm:t>
        <a:bodyPr/>
        <a:lstStyle/>
        <a:p>
          <a:endParaRPr lang="pt-BR"/>
        </a:p>
      </dgm:t>
    </dgm:pt>
    <dgm:pt modelId="{C9C41DFB-3D35-4EE5-B382-CA60EB093E64}" type="sibTrans" cxnId="{EA569EC8-0AFE-42EA-9B56-6029A58E06AA}">
      <dgm:prSet/>
      <dgm:spPr/>
      <dgm:t>
        <a:bodyPr/>
        <a:lstStyle/>
        <a:p>
          <a:endParaRPr lang="pt-BR"/>
        </a:p>
      </dgm:t>
    </dgm:pt>
    <dgm:pt modelId="{B557F274-FBF3-4CC7-A475-DE9FAAE2D23E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endParaRPr lang="pt-BR" sz="1600" b="1" dirty="0" smtClean="0">
            <a:solidFill>
              <a:srgbClr val="001314"/>
            </a:solidFill>
          </a:endParaRPr>
        </a:p>
        <a:p>
          <a:pPr algn="l"/>
          <a:r>
            <a:rPr lang="pt-BR" sz="1800" b="0" dirty="0" smtClean="0">
              <a:solidFill>
                <a:srgbClr val="001314"/>
              </a:solidFill>
            </a:rPr>
            <a:t>Elaborar Plano de Ação do CAU e de suas Reprogramações.</a:t>
          </a:r>
        </a:p>
        <a:p>
          <a:pPr algn="ctr"/>
          <a:endParaRPr lang="pt-BR" sz="1600" b="1" dirty="0">
            <a:solidFill>
              <a:srgbClr val="001314"/>
            </a:solidFill>
          </a:endParaRPr>
        </a:p>
      </dgm:t>
    </dgm:pt>
    <dgm:pt modelId="{3ECFF061-7262-486A-BBD3-8D66447F3AC8}" type="parTrans" cxnId="{4CE597D9-FFD9-4340-A671-7A3D829F1769}">
      <dgm:prSet/>
      <dgm:spPr/>
      <dgm:t>
        <a:bodyPr/>
        <a:lstStyle/>
        <a:p>
          <a:endParaRPr lang="pt-BR"/>
        </a:p>
      </dgm:t>
    </dgm:pt>
    <dgm:pt modelId="{A532722B-54DF-4371-BD02-DE16FFC33F11}" type="sibTrans" cxnId="{4CE597D9-FFD9-4340-A671-7A3D829F1769}">
      <dgm:prSet/>
      <dgm:spPr/>
      <dgm:t>
        <a:bodyPr/>
        <a:lstStyle/>
        <a:p>
          <a:endParaRPr lang="pt-BR"/>
        </a:p>
      </dgm:t>
    </dgm:pt>
    <dgm:pt modelId="{40463FE1-9F83-4198-BF58-B588CCAAE209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pt-BR" sz="1600" b="1" dirty="0" smtClean="0">
            <a:solidFill>
              <a:srgbClr val="001314"/>
            </a:solidFill>
          </a:endParaRPr>
        </a:p>
        <a:p>
          <a:r>
            <a:rPr lang="pt-BR" sz="1800" b="0" dirty="0" smtClean="0">
              <a:solidFill>
                <a:srgbClr val="001314"/>
              </a:solidFill>
              <a:latin typeface="+mj-lt"/>
              <a:cs typeface="Times New Roman"/>
            </a:rPr>
            <a:t>Analisar e avaliar a execução dos Planos de Ação dos CAU/UF e CAU/BR, frente às metas e resultados aprovados.</a:t>
          </a:r>
        </a:p>
        <a:p>
          <a:endParaRPr lang="pt-BR" sz="1100" b="1" dirty="0">
            <a:solidFill>
              <a:srgbClr val="001314"/>
            </a:solidFill>
            <a:latin typeface="+mj-lt"/>
          </a:endParaRPr>
        </a:p>
      </dgm:t>
    </dgm:pt>
    <dgm:pt modelId="{5C659EFB-2E17-4E4A-882E-B545BB5AE3BA}" type="parTrans" cxnId="{A1B1A637-1E82-4BFD-9F01-9E2A3501B31A}">
      <dgm:prSet/>
      <dgm:spPr/>
      <dgm:t>
        <a:bodyPr/>
        <a:lstStyle/>
        <a:p>
          <a:endParaRPr lang="pt-BR"/>
        </a:p>
      </dgm:t>
    </dgm:pt>
    <dgm:pt modelId="{DC5F7370-D66C-45E3-8A2B-79CC588055CE}" type="sibTrans" cxnId="{A1B1A637-1E82-4BFD-9F01-9E2A3501B31A}">
      <dgm:prSet/>
      <dgm:spPr/>
      <dgm:t>
        <a:bodyPr/>
        <a:lstStyle/>
        <a:p>
          <a:endParaRPr lang="pt-BR"/>
        </a:p>
      </dgm:t>
    </dgm:pt>
    <dgm:pt modelId="{1CCA00DE-D99B-4297-80AF-6C4E624EA0D6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  <a:latin typeface="+mj-lt"/>
            </a:rPr>
            <a:t>Orientar e capacitar as unidades do CAU – BR e os UF nos processos de Planejamento e Gestão  da Estratégia e de Resultados.</a:t>
          </a:r>
          <a:endParaRPr lang="pt-BR" sz="1800" b="0" dirty="0">
            <a:solidFill>
              <a:srgbClr val="001314"/>
            </a:solidFill>
            <a:latin typeface="+mj-lt"/>
          </a:endParaRPr>
        </a:p>
      </dgm:t>
    </dgm:pt>
    <dgm:pt modelId="{62062368-939E-49FB-AF08-347351F819BF}" type="parTrans" cxnId="{3FCC5FCF-76B6-463B-93D7-03CA18E978B0}">
      <dgm:prSet/>
      <dgm:spPr/>
      <dgm:t>
        <a:bodyPr/>
        <a:lstStyle/>
        <a:p>
          <a:endParaRPr lang="pt-BR"/>
        </a:p>
      </dgm:t>
    </dgm:pt>
    <dgm:pt modelId="{AC0591DF-DCAC-4E66-9B2C-6EC6CE74FD98}" type="sibTrans" cxnId="{3FCC5FCF-76B6-463B-93D7-03CA18E978B0}">
      <dgm:prSet/>
      <dgm:spPr/>
      <dgm:t>
        <a:bodyPr/>
        <a:lstStyle/>
        <a:p>
          <a:endParaRPr lang="pt-BR"/>
        </a:p>
      </dgm:t>
    </dgm:pt>
    <dgm:pt modelId="{1416A378-09BD-46D2-B1A7-44F56B69433C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  <a:latin typeface="+mj-lt"/>
            </a:rPr>
            <a:t>Elaborar relatórios estratégicos e gerenciais.</a:t>
          </a:r>
          <a:endParaRPr lang="pt-BR" sz="1800" b="0" dirty="0">
            <a:solidFill>
              <a:srgbClr val="001314"/>
            </a:solidFill>
            <a:latin typeface="+mj-lt"/>
          </a:endParaRPr>
        </a:p>
      </dgm:t>
    </dgm:pt>
    <dgm:pt modelId="{23456221-A1C0-423D-A170-826EFF7AB46B}" type="parTrans" cxnId="{FBB70103-E2C9-49E9-81B5-E66FDCC8B2FA}">
      <dgm:prSet/>
      <dgm:spPr/>
      <dgm:t>
        <a:bodyPr/>
        <a:lstStyle/>
        <a:p>
          <a:endParaRPr lang="pt-BR"/>
        </a:p>
      </dgm:t>
    </dgm:pt>
    <dgm:pt modelId="{A160EF49-8360-460B-9046-EB3B47CD88FF}" type="sibTrans" cxnId="{FBB70103-E2C9-49E9-81B5-E66FDCC8B2FA}">
      <dgm:prSet/>
      <dgm:spPr/>
      <dgm:t>
        <a:bodyPr/>
        <a:lstStyle/>
        <a:p>
          <a:endParaRPr lang="pt-BR"/>
        </a:p>
      </dgm:t>
    </dgm:pt>
    <dgm:pt modelId="{6982EDF5-BC68-4183-B239-DB62EA1B084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  <a:latin typeface="+mj-lt"/>
            </a:rPr>
            <a:t>Apoiar as diferentes áreas do CAU/BR na condução de suas rotinas e procedimentos, no que for pertinente aos processos de planejamento e gestão da estratégia.</a:t>
          </a:r>
          <a:r>
            <a:rPr lang="pt-BR" sz="1800" b="0" dirty="0" smtClean="0"/>
            <a:t>.</a:t>
          </a:r>
          <a:endParaRPr lang="pt-BR" sz="1800" b="0" dirty="0">
            <a:solidFill>
              <a:srgbClr val="001314"/>
            </a:solidFill>
            <a:latin typeface="+mj-lt"/>
            <a:ea typeface="Times New Roman"/>
            <a:cs typeface="Times New Roman"/>
          </a:endParaRPr>
        </a:p>
      </dgm:t>
    </dgm:pt>
    <dgm:pt modelId="{2B4D1286-7074-4DDE-B470-5AEEE9792B32}" type="parTrans" cxnId="{E0E12C6F-F53F-4330-B0AA-CAB9366C226F}">
      <dgm:prSet/>
      <dgm:spPr/>
      <dgm:t>
        <a:bodyPr/>
        <a:lstStyle/>
        <a:p>
          <a:endParaRPr lang="pt-BR"/>
        </a:p>
      </dgm:t>
    </dgm:pt>
    <dgm:pt modelId="{0043C9D2-DF0D-4646-8740-258A0279DCE6}" type="sibTrans" cxnId="{E0E12C6F-F53F-4330-B0AA-CAB9366C226F}">
      <dgm:prSet/>
      <dgm:spPr/>
      <dgm:t>
        <a:bodyPr/>
        <a:lstStyle/>
        <a:p>
          <a:endParaRPr lang="pt-BR"/>
        </a:p>
      </dgm:t>
    </dgm:pt>
    <dgm:pt modelId="{825B687A-0BF4-424E-B011-BEABC03CF467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0" dirty="0" smtClean="0">
              <a:solidFill>
                <a:srgbClr val="001314"/>
              </a:solidFill>
              <a:latin typeface="+mj-lt"/>
            </a:rPr>
            <a:t>Assessorar a Presidência, Comissão de Planejamento e Finanças, Plenário.</a:t>
          </a:r>
          <a:endParaRPr lang="pt-BR" sz="1800" b="0" dirty="0">
            <a:solidFill>
              <a:srgbClr val="001314"/>
            </a:solidFill>
            <a:latin typeface="+mj-lt"/>
          </a:endParaRPr>
        </a:p>
      </dgm:t>
    </dgm:pt>
    <dgm:pt modelId="{9ADBA2F2-EFDB-409B-A6F3-046A09DE782C}" type="parTrans" cxnId="{5456C317-ABC3-402E-B1FC-2457D61F938C}">
      <dgm:prSet/>
      <dgm:spPr/>
      <dgm:t>
        <a:bodyPr/>
        <a:lstStyle/>
        <a:p>
          <a:endParaRPr lang="pt-BR"/>
        </a:p>
      </dgm:t>
    </dgm:pt>
    <dgm:pt modelId="{F8498FD9-6DD8-4938-AAAA-814EEBF3A0D6}" type="sibTrans" cxnId="{5456C317-ABC3-402E-B1FC-2457D61F938C}">
      <dgm:prSet/>
      <dgm:spPr/>
      <dgm:t>
        <a:bodyPr/>
        <a:lstStyle/>
        <a:p>
          <a:endParaRPr lang="pt-BR"/>
        </a:p>
      </dgm:t>
    </dgm:pt>
    <dgm:pt modelId="{242A31AB-3776-4C71-A122-085270C511E4}" type="pres">
      <dgm:prSet presAssocID="{2C79EBF3-794C-4209-BE01-75139858EC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5C3916E7-50C9-4290-B079-31247A0B685D}" type="pres">
      <dgm:prSet presAssocID="{2C79EBF3-794C-4209-BE01-75139858EC50}" presName="Name1" presStyleCnt="0"/>
      <dgm:spPr/>
    </dgm:pt>
    <dgm:pt modelId="{1E55A486-6138-4F47-BC0B-93DC748FFF79}" type="pres">
      <dgm:prSet presAssocID="{2C79EBF3-794C-4209-BE01-75139858EC50}" presName="cycle" presStyleCnt="0"/>
      <dgm:spPr/>
    </dgm:pt>
    <dgm:pt modelId="{2AD348CC-2A96-4430-B896-77F12969B74A}" type="pres">
      <dgm:prSet presAssocID="{2C79EBF3-794C-4209-BE01-75139858EC50}" presName="srcNode" presStyleLbl="node1" presStyleIdx="0" presStyleCnt="7"/>
      <dgm:spPr/>
    </dgm:pt>
    <dgm:pt modelId="{49826F0C-5C15-44B5-B516-5161DB893651}" type="pres">
      <dgm:prSet presAssocID="{2C79EBF3-794C-4209-BE01-75139858EC50}" presName="conn" presStyleLbl="parChTrans1D2" presStyleIdx="0" presStyleCnt="1"/>
      <dgm:spPr/>
      <dgm:t>
        <a:bodyPr/>
        <a:lstStyle/>
        <a:p>
          <a:endParaRPr lang="pt-BR"/>
        </a:p>
      </dgm:t>
    </dgm:pt>
    <dgm:pt modelId="{DF9CF43D-5BD4-482A-B1AB-C05AC32FDE13}" type="pres">
      <dgm:prSet presAssocID="{2C79EBF3-794C-4209-BE01-75139858EC50}" presName="extraNode" presStyleLbl="node1" presStyleIdx="0" presStyleCnt="7"/>
      <dgm:spPr/>
    </dgm:pt>
    <dgm:pt modelId="{58496878-B880-4081-BF26-28890AC46795}" type="pres">
      <dgm:prSet presAssocID="{2C79EBF3-794C-4209-BE01-75139858EC50}" presName="dstNode" presStyleLbl="node1" presStyleIdx="0" presStyleCnt="7"/>
      <dgm:spPr/>
    </dgm:pt>
    <dgm:pt modelId="{A2DA656E-C618-491E-98DF-1A334B0EEB40}" type="pres">
      <dgm:prSet presAssocID="{A318E6F6-FF5A-4EA5-A60F-1D03598D6DC2}" presName="text_1" presStyleLbl="node1" presStyleIdx="0" presStyleCnt="7" custScaleY="1257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5B834-4D4E-430C-A7B8-E83C52EA23C4}" type="pres">
      <dgm:prSet presAssocID="{A318E6F6-FF5A-4EA5-A60F-1D03598D6DC2}" presName="accent_1" presStyleCnt="0"/>
      <dgm:spPr/>
    </dgm:pt>
    <dgm:pt modelId="{CB6D60AA-A782-4BE2-8C6F-2D2DD90815D2}" type="pres">
      <dgm:prSet presAssocID="{A318E6F6-FF5A-4EA5-A60F-1D03598D6DC2}" presName="accentRepeatNode" presStyleLbl="solidFgAcc1" presStyleIdx="0" presStyleCnt="7"/>
      <dgm:spPr/>
    </dgm:pt>
    <dgm:pt modelId="{4386BAD5-E6C2-409F-AF31-88A7F5DFBAE4}" type="pres">
      <dgm:prSet presAssocID="{B557F274-FBF3-4CC7-A475-DE9FAAE2D23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7317A9-E029-45D7-A8EE-4DD8501D8139}" type="pres">
      <dgm:prSet presAssocID="{B557F274-FBF3-4CC7-A475-DE9FAAE2D23E}" presName="accent_2" presStyleCnt="0"/>
      <dgm:spPr/>
    </dgm:pt>
    <dgm:pt modelId="{2B3A7F50-19DE-42E8-A103-E1252F75AEA2}" type="pres">
      <dgm:prSet presAssocID="{B557F274-FBF3-4CC7-A475-DE9FAAE2D23E}" presName="accentRepeatNode" presStyleLbl="solidFgAcc1" presStyleIdx="1" presStyleCnt="7"/>
      <dgm:spPr/>
    </dgm:pt>
    <dgm:pt modelId="{1A4678CA-F100-46AF-BDEC-6F9EF193A49F}" type="pres">
      <dgm:prSet presAssocID="{40463FE1-9F83-4198-BF58-B588CCAAE209}" presName="text_3" presStyleLbl="node1" presStyleIdx="2" presStyleCnt="7" custScaleY="122002" custLinFactNeighborX="19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990452-ED51-459E-BD9E-4F464E95FEAC}" type="pres">
      <dgm:prSet presAssocID="{40463FE1-9F83-4198-BF58-B588CCAAE209}" presName="accent_3" presStyleCnt="0"/>
      <dgm:spPr/>
    </dgm:pt>
    <dgm:pt modelId="{345A5F62-CA01-4155-9CE9-739178B7CA88}" type="pres">
      <dgm:prSet presAssocID="{40463FE1-9F83-4198-BF58-B588CCAAE209}" presName="accentRepeatNode" presStyleLbl="solidFgAcc1" presStyleIdx="2" presStyleCnt="7"/>
      <dgm:spPr/>
    </dgm:pt>
    <dgm:pt modelId="{590CEFA3-35FD-4F67-9584-54E6DEAB8288}" type="pres">
      <dgm:prSet presAssocID="{1416A378-09BD-46D2-B1A7-44F56B69433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C1A4D2-6436-4D79-AB6C-45451A77FF5D}" type="pres">
      <dgm:prSet presAssocID="{1416A378-09BD-46D2-B1A7-44F56B69433C}" presName="accent_4" presStyleCnt="0"/>
      <dgm:spPr/>
    </dgm:pt>
    <dgm:pt modelId="{5BB405BB-9D2C-44FB-BFC3-1428BBCB27F0}" type="pres">
      <dgm:prSet presAssocID="{1416A378-09BD-46D2-B1A7-44F56B69433C}" presName="accentRepeatNode" presStyleLbl="solidFgAcc1" presStyleIdx="3" presStyleCnt="7"/>
      <dgm:spPr/>
    </dgm:pt>
    <dgm:pt modelId="{F5873AA4-DA02-4C90-A308-E4C3F1FC37D8}" type="pres">
      <dgm:prSet presAssocID="{1CCA00DE-D99B-4297-80AF-6C4E624EA0D6}" presName="text_5" presStyleLbl="node1" presStyleIdx="4" presStyleCnt="7" custScaleY="1345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B4B0F8-0A01-4034-A198-5DB01333B712}" type="pres">
      <dgm:prSet presAssocID="{1CCA00DE-D99B-4297-80AF-6C4E624EA0D6}" presName="accent_5" presStyleCnt="0"/>
      <dgm:spPr/>
    </dgm:pt>
    <dgm:pt modelId="{5BAC5F79-0455-4599-8F07-CFB15460B9A1}" type="pres">
      <dgm:prSet presAssocID="{1CCA00DE-D99B-4297-80AF-6C4E624EA0D6}" presName="accentRepeatNode" presStyleLbl="solidFgAcc1" presStyleIdx="4" presStyleCnt="7"/>
      <dgm:spPr/>
    </dgm:pt>
    <dgm:pt modelId="{A58A384F-4743-4111-A284-B7DAD53B6704}" type="pres">
      <dgm:prSet presAssocID="{6982EDF5-BC68-4183-B239-DB62EA1B084F}" presName="text_6" presStyleLbl="node1" presStyleIdx="5" presStyleCnt="7" custScaleY="131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79EC55-DC97-4763-AD40-E0CFB2E348E1}" type="pres">
      <dgm:prSet presAssocID="{6982EDF5-BC68-4183-B239-DB62EA1B084F}" presName="accent_6" presStyleCnt="0"/>
      <dgm:spPr/>
    </dgm:pt>
    <dgm:pt modelId="{596EDC05-3DCC-4139-B0DC-B7CD2F3596C5}" type="pres">
      <dgm:prSet presAssocID="{6982EDF5-BC68-4183-B239-DB62EA1B084F}" presName="accentRepeatNode" presStyleLbl="solidFgAcc1" presStyleIdx="5" presStyleCnt="7"/>
      <dgm:spPr/>
    </dgm:pt>
    <dgm:pt modelId="{E13AD9B4-45A9-419B-BF46-2CF09164ACBB}" type="pres">
      <dgm:prSet presAssocID="{825B687A-0BF4-424E-B011-BEABC03CF46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CB1A07-A93D-4602-8D8A-E6A27DDC8D25}" type="pres">
      <dgm:prSet presAssocID="{825B687A-0BF4-424E-B011-BEABC03CF467}" presName="accent_7" presStyleCnt="0"/>
      <dgm:spPr/>
    </dgm:pt>
    <dgm:pt modelId="{98C714A2-6B0A-4FC4-94B1-DDCB292A5B7D}" type="pres">
      <dgm:prSet presAssocID="{825B687A-0BF4-424E-B011-BEABC03CF467}" presName="accentRepeatNode" presStyleLbl="solidFgAcc1" presStyleIdx="6" presStyleCnt="7"/>
      <dgm:spPr/>
    </dgm:pt>
  </dgm:ptLst>
  <dgm:cxnLst>
    <dgm:cxn modelId="{FF167070-9CAE-4320-A34B-AC11B4D91B8B}" type="presOf" srcId="{1416A378-09BD-46D2-B1A7-44F56B69433C}" destId="{590CEFA3-35FD-4F67-9584-54E6DEAB8288}" srcOrd="0" destOrd="0" presId="urn:microsoft.com/office/officeart/2008/layout/VerticalCurvedList"/>
    <dgm:cxn modelId="{A1B1A637-1E82-4BFD-9F01-9E2A3501B31A}" srcId="{2C79EBF3-794C-4209-BE01-75139858EC50}" destId="{40463FE1-9F83-4198-BF58-B588CCAAE209}" srcOrd="2" destOrd="0" parTransId="{5C659EFB-2E17-4E4A-882E-B545BB5AE3BA}" sibTransId="{DC5F7370-D66C-45E3-8A2B-79CC588055CE}"/>
    <dgm:cxn modelId="{A3E87207-817D-421F-B619-AE982EB0AC16}" type="presOf" srcId="{6982EDF5-BC68-4183-B239-DB62EA1B084F}" destId="{A58A384F-4743-4111-A284-B7DAD53B6704}" srcOrd="0" destOrd="0" presId="urn:microsoft.com/office/officeart/2008/layout/VerticalCurvedList"/>
    <dgm:cxn modelId="{4CE597D9-FFD9-4340-A671-7A3D829F1769}" srcId="{2C79EBF3-794C-4209-BE01-75139858EC50}" destId="{B557F274-FBF3-4CC7-A475-DE9FAAE2D23E}" srcOrd="1" destOrd="0" parTransId="{3ECFF061-7262-486A-BBD3-8D66447F3AC8}" sibTransId="{A532722B-54DF-4371-BD02-DE16FFC33F11}"/>
    <dgm:cxn modelId="{FBB70103-E2C9-49E9-81B5-E66FDCC8B2FA}" srcId="{2C79EBF3-794C-4209-BE01-75139858EC50}" destId="{1416A378-09BD-46D2-B1A7-44F56B69433C}" srcOrd="3" destOrd="0" parTransId="{23456221-A1C0-423D-A170-826EFF7AB46B}" sibTransId="{A160EF49-8360-460B-9046-EB3B47CD88FF}"/>
    <dgm:cxn modelId="{DDD9F723-88CB-48D2-88AC-E221E51ADD3E}" type="presOf" srcId="{B557F274-FBF3-4CC7-A475-DE9FAAE2D23E}" destId="{4386BAD5-E6C2-409F-AF31-88A7F5DFBAE4}" srcOrd="0" destOrd="0" presId="urn:microsoft.com/office/officeart/2008/layout/VerticalCurvedList"/>
    <dgm:cxn modelId="{139A7F73-1054-4B4E-A500-FEE425C07BC1}" type="presOf" srcId="{40463FE1-9F83-4198-BF58-B588CCAAE209}" destId="{1A4678CA-F100-46AF-BDEC-6F9EF193A49F}" srcOrd="0" destOrd="0" presId="urn:microsoft.com/office/officeart/2008/layout/VerticalCurvedList"/>
    <dgm:cxn modelId="{3FCC5FCF-76B6-463B-93D7-03CA18E978B0}" srcId="{2C79EBF3-794C-4209-BE01-75139858EC50}" destId="{1CCA00DE-D99B-4297-80AF-6C4E624EA0D6}" srcOrd="4" destOrd="0" parTransId="{62062368-939E-49FB-AF08-347351F819BF}" sibTransId="{AC0591DF-DCAC-4E66-9B2C-6EC6CE74FD98}"/>
    <dgm:cxn modelId="{73F121DF-DE19-44B9-8BF6-12158710A6C8}" type="presOf" srcId="{825B687A-0BF4-424E-B011-BEABC03CF467}" destId="{E13AD9B4-45A9-419B-BF46-2CF09164ACBB}" srcOrd="0" destOrd="0" presId="urn:microsoft.com/office/officeart/2008/layout/VerticalCurvedList"/>
    <dgm:cxn modelId="{60FB7B2A-5A47-4B8D-AC1A-4B02727D358E}" type="presOf" srcId="{1CCA00DE-D99B-4297-80AF-6C4E624EA0D6}" destId="{F5873AA4-DA02-4C90-A308-E4C3F1FC37D8}" srcOrd="0" destOrd="0" presId="urn:microsoft.com/office/officeart/2008/layout/VerticalCurvedList"/>
    <dgm:cxn modelId="{EA569EC8-0AFE-42EA-9B56-6029A58E06AA}" srcId="{2C79EBF3-794C-4209-BE01-75139858EC50}" destId="{A318E6F6-FF5A-4EA5-A60F-1D03598D6DC2}" srcOrd="0" destOrd="0" parTransId="{D724427A-0FA6-4BF9-8FA8-4AF6C4193407}" sibTransId="{C9C41DFB-3D35-4EE5-B382-CA60EB093E64}"/>
    <dgm:cxn modelId="{E0E12C6F-F53F-4330-B0AA-CAB9366C226F}" srcId="{2C79EBF3-794C-4209-BE01-75139858EC50}" destId="{6982EDF5-BC68-4183-B239-DB62EA1B084F}" srcOrd="5" destOrd="0" parTransId="{2B4D1286-7074-4DDE-B470-5AEEE9792B32}" sibTransId="{0043C9D2-DF0D-4646-8740-258A0279DCE6}"/>
    <dgm:cxn modelId="{5456C317-ABC3-402E-B1FC-2457D61F938C}" srcId="{2C79EBF3-794C-4209-BE01-75139858EC50}" destId="{825B687A-0BF4-424E-B011-BEABC03CF467}" srcOrd="6" destOrd="0" parTransId="{9ADBA2F2-EFDB-409B-A6F3-046A09DE782C}" sibTransId="{F8498FD9-6DD8-4938-AAAA-814EEBF3A0D6}"/>
    <dgm:cxn modelId="{62577163-4C73-438E-A392-678EE791FDE4}" type="presOf" srcId="{2C79EBF3-794C-4209-BE01-75139858EC50}" destId="{242A31AB-3776-4C71-A122-085270C511E4}" srcOrd="0" destOrd="0" presId="urn:microsoft.com/office/officeart/2008/layout/VerticalCurvedList"/>
    <dgm:cxn modelId="{D2EFF4DD-2690-46C8-BD8A-2653878F5E60}" type="presOf" srcId="{C9C41DFB-3D35-4EE5-B382-CA60EB093E64}" destId="{49826F0C-5C15-44B5-B516-5161DB893651}" srcOrd="0" destOrd="0" presId="urn:microsoft.com/office/officeart/2008/layout/VerticalCurvedList"/>
    <dgm:cxn modelId="{C88618A4-DD35-4FD2-B0DF-9C3364247B48}" type="presOf" srcId="{A318E6F6-FF5A-4EA5-A60F-1D03598D6DC2}" destId="{A2DA656E-C618-491E-98DF-1A334B0EEB40}" srcOrd="0" destOrd="0" presId="urn:microsoft.com/office/officeart/2008/layout/VerticalCurvedList"/>
    <dgm:cxn modelId="{5061E3D9-D308-4609-8747-C5842C4AC374}" type="presParOf" srcId="{242A31AB-3776-4C71-A122-085270C511E4}" destId="{5C3916E7-50C9-4290-B079-31247A0B685D}" srcOrd="0" destOrd="0" presId="urn:microsoft.com/office/officeart/2008/layout/VerticalCurvedList"/>
    <dgm:cxn modelId="{4FDA508E-E5FB-4F5E-BBE1-8B3FC586A95C}" type="presParOf" srcId="{5C3916E7-50C9-4290-B079-31247A0B685D}" destId="{1E55A486-6138-4F47-BC0B-93DC748FFF79}" srcOrd="0" destOrd="0" presId="urn:microsoft.com/office/officeart/2008/layout/VerticalCurvedList"/>
    <dgm:cxn modelId="{39FAD48A-E0DF-4A85-97FC-928E099F2573}" type="presParOf" srcId="{1E55A486-6138-4F47-BC0B-93DC748FFF79}" destId="{2AD348CC-2A96-4430-B896-77F12969B74A}" srcOrd="0" destOrd="0" presId="urn:microsoft.com/office/officeart/2008/layout/VerticalCurvedList"/>
    <dgm:cxn modelId="{8C6CA592-229A-424C-9E6E-24FEAE7F7683}" type="presParOf" srcId="{1E55A486-6138-4F47-BC0B-93DC748FFF79}" destId="{49826F0C-5C15-44B5-B516-5161DB893651}" srcOrd="1" destOrd="0" presId="urn:microsoft.com/office/officeart/2008/layout/VerticalCurvedList"/>
    <dgm:cxn modelId="{911D9E74-1EF5-4691-925F-D6A3A06C34A6}" type="presParOf" srcId="{1E55A486-6138-4F47-BC0B-93DC748FFF79}" destId="{DF9CF43D-5BD4-482A-B1AB-C05AC32FDE13}" srcOrd="2" destOrd="0" presId="urn:microsoft.com/office/officeart/2008/layout/VerticalCurvedList"/>
    <dgm:cxn modelId="{1B864B90-1A06-453E-8917-9448228A0D2E}" type="presParOf" srcId="{1E55A486-6138-4F47-BC0B-93DC748FFF79}" destId="{58496878-B880-4081-BF26-28890AC46795}" srcOrd="3" destOrd="0" presId="urn:microsoft.com/office/officeart/2008/layout/VerticalCurvedList"/>
    <dgm:cxn modelId="{5FE151DE-323E-4DC5-8AEB-8AA76BDEC34A}" type="presParOf" srcId="{5C3916E7-50C9-4290-B079-31247A0B685D}" destId="{A2DA656E-C618-491E-98DF-1A334B0EEB40}" srcOrd="1" destOrd="0" presId="urn:microsoft.com/office/officeart/2008/layout/VerticalCurvedList"/>
    <dgm:cxn modelId="{E9CDA7B8-D9BC-42E7-B3FB-50A154E91EB5}" type="presParOf" srcId="{5C3916E7-50C9-4290-B079-31247A0B685D}" destId="{4DC5B834-4D4E-430C-A7B8-E83C52EA23C4}" srcOrd="2" destOrd="0" presId="urn:microsoft.com/office/officeart/2008/layout/VerticalCurvedList"/>
    <dgm:cxn modelId="{37DD54B0-51D8-4730-998A-CA0045811252}" type="presParOf" srcId="{4DC5B834-4D4E-430C-A7B8-E83C52EA23C4}" destId="{CB6D60AA-A782-4BE2-8C6F-2D2DD90815D2}" srcOrd="0" destOrd="0" presId="urn:microsoft.com/office/officeart/2008/layout/VerticalCurvedList"/>
    <dgm:cxn modelId="{F4A7971B-FB84-490C-A93A-B49BC2241F05}" type="presParOf" srcId="{5C3916E7-50C9-4290-B079-31247A0B685D}" destId="{4386BAD5-E6C2-409F-AF31-88A7F5DFBAE4}" srcOrd="3" destOrd="0" presId="urn:microsoft.com/office/officeart/2008/layout/VerticalCurvedList"/>
    <dgm:cxn modelId="{56141BD5-27C2-4175-BAA6-0BA3E90F27A1}" type="presParOf" srcId="{5C3916E7-50C9-4290-B079-31247A0B685D}" destId="{6B7317A9-E029-45D7-A8EE-4DD8501D8139}" srcOrd="4" destOrd="0" presId="urn:microsoft.com/office/officeart/2008/layout/VerticalCurvedList"/>
    <dgm:cxn modelId="{5530F911-7F1C-4162-8EB6-C46418C2BB70}" type="presParOf" srcId="{6B7317A9-E029-45D7-A8EE-4DD8501D8139}" destId="{2B3A7F50-19DE-42E8-A103-E1252F75AEA2}" srcOrd="0" destOrd="0" presId="urn:microsoft.com/office/officeart/2008/layout/VerticalCurvedList"/>
    <dgm:cxn modelId="{68454FF5-3A5F-4779-A9AE-0EF64123537F}" type="presParOf" srcId="{5C3916E7-50C9-4290-B079-31247A0B685D}" destId="{1A4678CA-F100-46AF-BDEC-6F9EF193A49F}" srcOrd="5" destOrd="0" presId="urn:microsoft.com/office/officeart/2008/layout/VerticalCurvedList"/>
    <dgm:cxn modelId="{C317D954-5AAF-4D48-9268-9145B977D563}" type="presParOf" srcId="{5C3916E7-50C9-4290-B079-31247A0B685D}" destId="{D8990452-ED51-459E-BD9E-4F464E95FEAC}" srcOrd="6" destOrd="0" presId="urn:microsoft.com/office/officeart/2008/layout/VerticalCurvedList"/>
    <dgm:cxn modelId="{77853E20-CA98-496A-AC9F-A88511A828C3}" type="presParOf" srcId="{D8990452-ED51-459E-BD9E-4F464E95FEAC}" destId="{345A5F62-CA01-4155-9CE9-739178B7CA88}" srcOrd="0" destOrd="0" presId="urn:microsoft.com/office/officeart/2008/layout/VerticalCurvedList"/>
    <dgm:cxn modelId="{B9932158-7E54-49BD-B034-E2CACE363FD5}" type="presParOf" srcId="{5C3916E7-50C9-4290-B079-31247A0B685D}" destId="{590CEFA3-35FD-4F67-9584-54E6DEAB8288}" srcOrd="7" destOrd="0" presId="urn:microsoft.com/office/officeart/2008/layout/VerticalCurvedList"/>
    <dgm:cxn modelId="{EA03BE48-E333-4336-AF0D-1E79022A9A39}" type="presParOf" srcId="{5C3916E7-50C9-4290-B079-31247A0B685D}" destId="{7EC1A4D2-6436-4D79-AB6C-45451A77FF5D}" srcOrd="8" destOrd="0" presId="urn:microsoft.com/office/officeart/2008/layout/VerticalCurvedList"/>
    <dgm:cxn modelId="{2878CEA3-6C4C-447A-B7B9-C42F355D5CF0}" type="presParOf" srcId="{7EC1A4D2-6436-4D79-AB6C-45451A77FF5D}" destId="{5BB405BB-9D2C-44FB-BFC3-1428BBCB27F0}" srcOrd="0" destOrd="0" presId="urn:microsoft.com/office/officeart/2008/layout/VerticalCurvedList"/>
    <dgm:cxn modelId="{A1489B03-7808-426E-8C6C-F137A29003BA}" type="presParOf" srcId="{5C3916E7-50C9-4290-B079-31247A0B685D}" destId="{F5873AA4-DA02-4C90-A308-E4C3F1FC37D8}" srcOrd="9" destOrd="0" presId="urn:microsoft.com/office/officeart/2008/layout/VerticalCurvedList"/>
    <dgm:cxn modelId="{2221FC88-6D56-4FF8-8E69-50F6FE058DCA}" type="presParOf" srcId="{5C3916E7-50C9-4290-B079-31247A0B685D}" destId="{6FB4B0F8-0A01-4034-A198-5DB01333B712}" srcOrd="10" destOrd="0" presId="urn:microsoft.com/office/officeart/2008/layout/VerticalCurvedList"/>
    <dgm:cxn modelId="{FF6120B2-152B-4309-9C19-B6C473A28850}" type="presParOf" srcId="{6FB4B0F8-0A01-4034-A198-5DB01333B712}" destId="{5BAC5F79-0455-4599-8F07-CFB15460B9A1}" srcOrd="0" destOrd="0" presId="urn:microsoft.com/office/officeart/2008/layout/VerticalCurvedList"/>
    <dgm:cxn modelId="{EEE9E89A-A292-47A4-8568-97BD81D81656}" type="presParOf" srcId="{5C3916E7-50C9-4290-B079-31247A0B685D}" destId="{A58A384F-4743-4111-A284-B7DAD53B6704}" srcOrd="11" destOrd="0" presId="urn:microsoft.com/office/officeart/2008/layout/VerticalCurvedList"/>
    <dgm:cxn modelId="{088971E9-E8CD-45EC-91B8-9C5A86FC7BF6}" type="presParOf" srcId="{5C3916E7-50C9-4290-B079-31247A0B685D}" destId="{C679EC55-DC97-4763-AD40-E0CFB2E348E1}" srcOrd="12" destOrd="0" presId="urn:microsoft.com/office/officeart/2008/layout/VerticalCurvedList"/>
    <dgm:cxn modelId="{FB415E33-2F6D-4202-8C73-30239C6BD1B4}" type="presParOf" srcId="{C679EC55-DC97-4763-AD40-E0CFB2E348E1}" destId="{596EDC05-3DCC-4139-B0DC-B7CD2F3596C5}" srcOrd="0" destOrd="0" presId="urn:microsoft.com/office/officeart/2008/layout/VerticalCurvedList"/>
    <dgm:cxn modelId="{5467C722-2E89-48F5-916C-E79F100CC1C0}" type="presParOf" srcId="{5C3916E7-50C9-4290-B079-31247A0B685D}" destId="{E13AD9B4-45A9-419B-BF46-2CF09164ACBB}" srcOrd="13" destOrd="0" presId="urn:microsoft.com/office/officeart/2008/layout/VerticalCurvedList"/>
    <dgm:cxn modelId="{FBC9D29C-6F87-49EC-ADD5-6DE0C1058E1B}" type="presParOf" srcId="{5C3916E7-50C9-4290-B079-31247A0B685D}" destId="{3BCB1A07-A93D-4602-8D8A-E6A27DDC8D25}" srcOrd="14" destOrd="0" presId="urn:microsoft.com/office/officeart/2008/layout/VerticalCurvedList"/>
    <dgm:cxn modelId="{A78CF569-741E-4E97-B7C0-B422DE5AA3A0}" type="presParOf" srcId="{3BCB1A07-A93D-4602-8D8A-E6A27DDC8D25}" destId="{98C714A2-6B0A-4FC4-94B1-DDCB292A5B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855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483" y="0"/>
            <a:ext cx="2946575" cy="49855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82C436-F2DD-45DA-A817-7AC907B78FA1}" type="datetimeFigureOut">
              <a:rPr lang="pt-BR"/>
              <a:pPr>
                <a:defRPr/>
              </a:pPr>
              <a:t>12/01/2018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576" cy="49855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483" y="9429671"/>
            <a:ext cx="2946575" cy="498555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92B9EF-F8FF-464E-B5A9-C7032B344D9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37148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58" cy="49855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855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6F6794-8FF6-4A06-A099-9C9D23F2DC0A}" type="datetimeFigureOut">
              <a:rPr lang="pt-BR"/>
              <a:pPr>
                <a:defRPr/>
              </a:pPr>
              <a:t>12/01/2018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77552"/>
            <a:ext cx="5438464" cy="3909050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9671"/>
            <a:ext cx="2944958" cy="498555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8" y="9429671"/>
            <a:ext cx="2944958" cy="498555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B318AE-085A-47F7-B298-6F7C87249DE4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09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8AE-085A-47F7-B298-6F7C87249DE4}" type="slidenum">
              <a:rPr lang="pt-BR" altLang="pt-BR" smtClean="0"/>
              <a:pPr>
                <a:defRPr/>
              </a:pPr>
              <a:t>5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694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EFDFA-7469-4FC1-B536-266C36CD21C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13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8AE-085A-47F7-B298-6F7C87249DE4}" type="slidenum">
              <a:rPr lang="pt-BR" altLang="pt-BR" smtClean="0"/>
              <a:pPr>
                <a:defRPr/>
              </a:pPr>
              <a:t>6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26764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41350" y="1163638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45" indent="-2879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915" indent="-2303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682" indent="-2303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448" indent="-2303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214" indent="-230383" defTabSz="4607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980" indent="-230383" defTabSz="4607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746" indent="-230383" defTabSz="4607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512" indent="-230383" defTabSz="4607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C4EB051-6CAA-4BA9-83AA-03E953996B21}" type="slidenum">
              <a:rPr lang="pt-BR" altLang="pt-BR" smtClean="0"/>
              <a:pPr/>
              <a:t>7</a:t>
            </a:fld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28437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745" indent="-2879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915" indent="-2303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682" indent="-2303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448" indent="-2303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AD5244-BC39-4C59-8B73-C0DAD8005A36}" type="slidenum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5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1DE8-147C-4714-A83B-E76ED762D8E7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43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A3D51-6B72-48D0-A483-985B1EDB29A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448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A3D51-6B72-48D0-A483-985B1EDB29A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68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B318AE-085A-47F7-B298-6F7C87249DE4}" type="slidenum">
              <a:rPr lang="pt-BR" altLang="pt-BR" smtClean="0"/>
              <a:pPr>
                <a:defRPr/>
              </a:pPr>
              <a:t>15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4193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39838"/>
            <a:ext cx="5953125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D1DE8-147C-4714-A83B-E76ED762D8E7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860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157A-BC61-4625-B965-60B66A3BDAAF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584A-D425-4CED-8F6E-F2062C88AA9B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69053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B7AE-B9E2-470C-965D-86E7589CA2F4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3FAB-D2E7-4521-BA6F-519A856B2131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0464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E666-B258-4D8E-AFF9-E37C7261486D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5297-0207-4A25-B183-18E425FB5D7C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0934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1pPr>
            <a:lvl2pPr marL="384013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2pPr>
            <a:lvl3pPr marL="768026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3pPr>
            <a:lvl4pPr marL="1152038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536051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92006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304078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688091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3072103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320"/>
            </a:lvl1pPr>
            <a:lvl2pPr>
              <a:defRPr sz="2039"/>
            </a:lvl2pPr>
            <a:lvl3pPr>
              <a:defRPr sz="1687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20"/>
            </a:lvl1pPr>
            <a:lvl2pPr>
              <a:defRPr sz="2039"/>
            </a:lvl2pPr>
            <a:lvl3pPr>
              <a:defRPr sz="1687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8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039" b="1"/>
            </a:lvl1pPr>
            <a:lvl2pPr marL="384013" indent="0">
              <a:buNone/>
              <a:defRPr sz="1687" b="1"/>
            </a:lvl2pPr>
            <a:lvl3pPr marL="768026" indent="0">
              <a:buNone/>
              <a:defRPr sz="1547" b="1"/>
            </a:lvl3pPr>
            <a:lvl4pPr marL="1152038" indent="0">
              <a:buNone/>
              <a:defRPr sz="1336" b="1"/>
            </a:lvl4pPr>
            <a:lvl5pPr marL="1536051" indent="0">
              <a:buNone/>
              <a:defRPr sz="1336" b="1"/>
            </a:lvl5pPr>
            <a:lvl6pPr marL="1920065" indent="0">
              <a:buNone/>
              <a:defRPr sz="1336" b="1"/>
            </a:lvl6pPr>
            <a:lvl7pPr marL="2304078" indent="0">
              <a:buNone/>
              <a:defRPr sz="1336" b="1"/>
            </a:lvl7pPr>
            <a:lvl8pPr marL="2688091" indent="0">
              <a:buNone/>
              <a:defRPr sz="1336" b="1"/>
            </a:lvl8pPr>
            <a:lvl9pPr marL="3072103" indent="0">
              <a:buNone/>
              <a:defRPr sz="1336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039"/>
            </a:lvl1pPr>
            <a:lvl2pPr>
              <a:defRPr sz="1687"/>
            </a:lvl2pPr>
            <a:lvl3pPr>
              <a:defRPr sz="1547"/>
            </a:lvl3pPr>
            <a:lvl4pPr>
              <a:defRPr sz="1336"/>
            </a:lvl4pPr>
            <a:lvl5pPr>
              <a:defRPr sz="1336"/>
            </a:lvl5pPr>
            <a:lvl6pPr>
              <a:defRPr sz="1336"/>
            </a:lvl6pPr>
            <a:lvl7pPr>
              <a:defRPr sz="1336"/>
            </a:lvl7pPr>
            <a:lvl8pPr>
              <a:defRPr sz="1336"/>
            </a:lvl8pPr>
            <a:lvl9pPr>
              <a:defRPr sz="133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39" b="1"/>
            </a:lvl1pPr>
            <a:lvl2pPr marL="384013" indent="0">
              <a:buNone/>
              <a:defRPr sz="1687" b="1"/>
            </a:lvl2pPr>
            <a:lvl3pPr marL="768026" indent="0">
              <a:buNone/>
              <a:defRPr sz="1547" b="1"/>
            </a:lvl3pPr>
            <a:lvl4pPr marL="1152038" indent="0">
              <a:buNone/>
              <a:defRPr sz="1336" b="1"/>
            </a:lvl4pPr>
            <a:lvl5pPr marL="1536051" indent="0">
              <a:buNone/>
              <a:defRPr sz="1336" b="1"/>
            </a:lvl5pPr>
            <a:lvl6pPr marL="1920065" indent="0">
              <a:buNone/>
              <a:defRPr sz="1336" b="1"/>
            </a:lvl6pPr>
            <a:lvl7pPr marL="2304078" indent="0">
              <a:buNone/>
              <a:defRPr sz="1336" b="1"/>
            </a:lvl7pPr>
            <a:lvl8pPr marL="2688091" indent="0">
              <a:buNone/>
              <a:defRPr sz="1336" b="1"/>
            </a:lvl8pPr>
            <a:lvl9pPr marL="3072103" indent="0">
              <a:buNone/>
              <a:defRPr sz="1336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039"/>
            </a:lvl1pPr>
            <a:lvl2pPr>
              <a:defRPr sz="1687"/>
            </a:lvl2pPr>
            <a:lvl3pPr>
              <a:defRPr sz="1547"/>
            </a:lvl3pPr>
            <a:lvl4pPr>
              <a:defRPr sz="1336"/>
            </a:lvl4pPr>
            <a:lvl5pPr>
              <a:defRPr sz="1336"/>
            </a:lvl5pPr>
            <a:lvl6pPr>
              <a:defRPr sz="1336"/>
            </a:lvl6pPr>
            <a:lvl7pPr>
              <a:defRPr sz="1336"/>
            </a:lvl7pPr>
            <a:lvl8pPr>
              <a:defRPr sz="1336"/>
            </a:lvl8pPr>
            <a:lvl9pPr>
              <a:defRPr sz="133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10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1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687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2672"/>
            </a:lvl1pPr>
            <a:lvl2pPr>
              <a:defRPr sz="2320"/>
            </a:lvl2pPr>
            <a:lvl3pPr>
              <a:defRPr sz="2039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195"/>
            </a:lvl1pPr>
            <a:lvl2pPr marL="384013" indent="0">
              <a:buNone/>
              <a:defRPr sz="984"/>
            </a:lvl2pPr>
            <a:lvl3pPr marL="768026" indent="0">
              <a:buNone/>
              <a:defRPr sz="844"/>
            </a:lvl3pPr>
            <a:lvl4pPr marL="1152038" indent="0">
              <a:buNone/>
              <a:defRPr sz="773"/>
            </a:lvl4pPr>
            <a:lvl5pPr marL="1536051" indent="0">
              <a:buNone/>
              <a:defRPr sz="773"/>
            </a:lvl5pPr>
            <a:lvl6pPr marL="1920065" indent="0">
              <a:buNone/>
              <a:defRPr sz="773"/>
            </a:lvl6pPr>
            <a:lvl7pPr marL="2304078" indent="0">
              <a:buNone/>
              <a:defRPr sz="773"/>
            </a:lvl7pPr>
            <a:lvl8pPr marL="2688091" indent="0">
              <a:buNone/>
              <a:defRPr sz="773"/>
            </a:lvl8pPr>
            <a:lvl9pPr marL="3072103" indent="0">
              <a:buNone/>
              <a:defRPr sz="77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8485-CCF9-4A63-BDF7-A4380316F9B7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957A-F419-4D80-9FB5-0A9D986192F3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4778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87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72"/>
            </a:lvl1pPr>
            <a:lvl2pPr marL="384013" indent="0">
              <a:buNone/>
              <a:defRPr sz="2320"/>
            </a:lvl2pPr>
            <a:lvl3pPr marL="768026" indent="0">
              <a:buNone/>
              <a:defRPr sz="2039"/>
            </a:lvl3pPr>
            <a:lvl4pPr marL="1152038" indent="0">
              <a:buNone/>
              <a:defRPr sz="1687"/>
            </a:lvl4pPr>
            <a:lvl5pPr marL="1536051" indent="0">
              <a:buNone/>
              <a:defRPr sz="1687"/>
            </a:lvl5pPr>
            <a:lvl6pPr marL="1920065" indent="0">
              <a:buNone/>
              <a:defRPr sz="1687"/>
            </a:lvl6pPr>
            <a:lvl7pPr marL="2304078" indent="0">
              <a:buNone/>
              <a:defRPr sz="1687"/>
            </a:lvl7pPr>
            <a:lvl8pPr marL="2688091" indent="0">
              <a:buNone/>
              <a:defRPr sz="1687"/>
            </a:lvl8pPr>
            <a:lvl9pPr marL="3072103" indent="0">
              <a:buNone/>
              <a:defRPr sz="1687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95"/>
            </a:lvl1pPr>
            <a:lvl2pPr marL="384013" indent="0">
              <a:buNone/>
              <a:defRPr sz="984"/>
            </a:lvl2pPr>
            <a:lvl3pPr marL="768026" indent="0">
              <a:buNone/>
              <a:defRPr sz="844"/>
            </a:lvl3pPr>
            <a:lvl4pPr marL="1152038" indent="0">
              <a:buNone/>
              <a:defRPr sz="773"/>
            </a:lvl4pPr>
            <a:lvl5pPr marL="1536051" indent="0">
              <a:buNone/>
              <a:defRPr sz="773"/>
            </a:lvl5pPr>
            <a:lvl6pPr marL="1920065" indent="0">
              <a:buNone/>
              <a:defRPr sz="773"/>
            </a:lvl6pPr>
            <a:lvl7pPr marL="2304078" indent="0">
              <a:buNone/>
              <a:defRPr sz="773"/>
            </a:lvl7pPr>
            <a:lvl8pPr marL="2688091" indent="0">
              <a:buNone/>
              <a:defRPr sz="773"/>
            </a:lvl8pPr>
            <a:lvl9pPr marL="3072103" indent="0">
              <a:buNone/>
              <a:defRPr sz="77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D8D8D8">
                  <a:lumMod val="25000"/>
                </a:srgbClr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527051" y="1412875"/>
            <a:ext cx="11137900" cy="46799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43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7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1pPr>
            <a:lvl2pPr marL="384013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2pPr>
            <a:lvl3pPr marL="768026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3pPr>
            <a:lvl4pPr marL="1152038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536051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92006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304078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688091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3072103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7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320"/>
            </a:lvl1pPr>
            <a:lvl2pPr>
              <a:defRPr sz="2039"/>
            </a:lvl2pPr>
            <a:lvl3pPr>
              <a:defRPr sz="1687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20"/>
            </a:lvl1pPr>
            <a:lvl2pPr>
              <a:defRPr sz="2039"/>
            </a:lvl2pPr>
            <a:lvl3pPr>
              <a:defRPr sz="1687"/>
            </a:lvl3pPr>
            <a:lvl4pPr>
              <a:defRPr sz="1547"/>
            </a:lvl4pPr>
            <a:lvl5pPr>
              <a:defRPr sz="1547"/>
            </a:lvl5pPr>
            <a:lvl6pPr>
              <a:defRPr sz="1547"/>
            </a:lvl6pPr>
            <a:lvl7pPr>
              <a:defRPr sz="1547"/>
            </a:lvl7pPr>
            <a:lvl8pPr>
              <a:defRPr sz="1547"/>
            </a:lvl8pPr>
            <a:lvl9pPr>
              <a:defRPr sz="154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8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039" b="1"/>
            </a:lvl1pPr>
            <a:lvl2pPr marL="384013" indent="0">
              <a:buNone/>
              <a:defRPr sz="1687" b="1"/>
            </a:lvl2pPr>
            <a:lvl3pPr marL="768026" indent="0">
              <a:buNone/>
              <a:defRPr sz="1547" b="1"/>
            </a:lvl3pPr>
            <a:lvl4pPr marL="1152038" indent="0">
              <a:buNone/>
              <a:defRPr sz="1336" b="1"/>
            </a:lvl4pPr>
            <a:lvl5pPr marL="1536051" indent="0">
              <a:buNone/>
              <a:defRPr sz="1336" b="1"/>
            </a:lvl5pPr>
            <a:lvl6pPr marL="1920065" indent="0">
              <a:buNone/>
              <a:defRPr sz="1336" b="1"/>
            </a:lvl6pPr>
            <a:lvl7pPr marL="2304078" indent="0">
              <a:buNone/>
              <a:defRPr sz="1336" b="1"/>
            </a:lvl7pPr>
            <a:lvl8pPr marL="2688091" indent="0">
              <a:buNone/>
              <a:defRPr sz="1336" b="1"/>
            </a:lvl8pPr>
            <a:lvl9pPr marL="3072103" indent="0">
              <a:buNone/>
              <a:defRPr sz="1336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039"/>
            </a:lvl1pPr>
            <a:lvl2pPr>
              <a:defRPr sz="1687"/>
            </a:lvl2pPr>
            <a:lvl3pPr>
              <a:defRPr sz="1547"/>
            </a:lvl3pPr>
            <a:lvl4pPr>
              <a:defRPr sz="1336"/>
            </a:lvl4pPr>
            <a:lvl5pPr>
              <a:defRPr sz="1336"/>
            </a:lvl5pPr>
            <a:lvl6pPr>
              <a:defRPr sz="1336"/>
            </a:lvl6pPr>
            <a:lvl7pPr>
              <a:defRPr sz="1336"/>
            </a:lvl7pPr>
            <a:lvl8pPr>
              <a:defRPr sz="1336"/>
            </a:lvl8pPr>
            <a:lvl9pPr>
              <a:defRPr sz="133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39" b="1"/>
            </a:lvl1pPr>
            <a:lvl2pPr marL="384013" indent="0">
              <a:buNone/>
              <a:defRPr sz="1687" b="1"/>
            </a:lvl2pPr>
            <a:lvl3pPr marL="768026" indent="0">
              <a:buNone/>
              <a:defRPr sz="1547" b="1"/>
            </a:lvl3pPr>
            <a:lvl4pPr marL="1152038" indent="0">
              <a:buNone/>
              <a:defRPr sz="1336" b="1"/>
            </a:lvl4pPr>
            <a:lvl5pPr marL="1536051" indent="0">
              <a:buNone/>
              <a:defRPr sz="1336" b="1"/>
            </a:lvl5pPr>
            <a:lvl6pPr marL="1920065" indent="0">
              <a:buNone/>
              <a:defRPr sz="1336" b="1"/>
            </a:lvl6pPr>
            <a:lvl7pPr marL="2304078" indent="0">
              <a:buNone/>
              <a:defRPr sz="1336" b="1"/>
            </a:lvl7pPr>
            <a:lvl8pPr marL="2688091" indent="0">
              <a:buNone/>
              <a:defRPr sz="1336" b="1"/>
            </a:lvl8pPr>
            <a:lvl9pPr marL="3072103" indent="0">
              <a:buNone/>
              <a:defRPr sz="1336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039"/>
            </a:lvl1pPr>
            <a:lvl2pPr>
              <a:defRPr sz="1687"/>
            </a:lvl2pPr>
            <a:lvl3pPr>
              <a:defRPr sz="1547"/>
            </a:lvl3pPr>
            <a:lvl4pPr>
              <a:defRPr sz="1336"/>
            </a:lvl4pPr>
            <a:lvl5pPr>
              <a:defRPr sz="1336"/>
            </a:lvl5pPr>
            <a:lvl6pPr>
              <a:defRPr sz="1336"/>
            </a:lvl6pPr>
            <a:lvl7pPr>
              <a:defRPr sz="1336"/>
            </a:lvl7pPr>
            <a:lvl8pPr>
              <a:defRPr sz="1336"/>
            </a:lvl8pPr>
            <a:lvl9pPr>
              <a:defRPr sz="133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pic>
        <p:nvPicPr>
          <p:cNvPr id="10" name="Picture 2" descr="C:\Users\barbara.oliveira\Desktop\Logos CAU\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3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99B5-B67C-4139-AA20-CE9B2290C2C5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B6DB-0BD3-4E7A-9BB1-D4882A8B4407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85653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687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2672"/>
            </a:lvl1pPr>
            <a:lvl2pPr>
              <a:defRPr sz="2320"/>
            </a:lvl2pPr>
            <a:lvl3pPr>
              <a:defRPr sz="2039"/>
            </a:lvl3pPr>
            <a:lvl4pPr>
              <a:defRPr sz="1687"/>
            </a:lvl4pPr>
            <a:lvl5pPr>
              <a:defRPr sz="1687"/>
            </a:lvl5pPr>
            <a:lvl6pPr>
              <a:defRPr sz="1687"/>
            </a:lvl6pPr>
            <a:lvl7pPr>
              <a:defRPr sz="1687"/>
            </a:lvl7pPr>
            <a:lvl8pPr>
              <a:defRPr sz="1687"/>
            </a:lvl8pPr>
            <a:lvl9pPr>
              <a:defRPr sz="168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195"/>
            </a:lvl1pPr>
            <a:lvl2pPr marL="384013" indent="0">
              <a:buNone/>
              <a:defRPr sz="984"/>
            </a:lvl2pPr>
            <a:lvl3pPr marL="768026" indent="0">
              <a:buNone/>
              <a:defRPr sz="844"/>
            </a:lvl3pPr>
            <a:lvl4pPr marL="1152038" indent="0">
              <a:buNone/>
              <a:defRPr sz="773"/>
            </a:lvl4pPr>
            <a:lvl5pPr marL="1536051" indent="0">
              <a:buNone/>
              <a:defRPr sz="773"/>
            </a:lvl5pPr>
            <a:lvl6pPr marL="1920065" indent="0">
              <a:buNone/>
              <a:defRPr sz="773"/>
            </a:lvl6pPr>
            <a:lvl7pPr marL="2304078" indent="0">
              <a:buNone/>
              <a:defRPr sz="773"/>
            </a:lvl7pPr>
            <a:lvl8pPr marL="2688091" indent="0">
              <a:buNone/>
              <a:defRPr sz="773"/>
            </a:lvl8pPr>
            <a:lvl9pPr marL="3072103" indent="0">
              <a:buNone/>
              <a:defRPr sz="77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87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72"/>
            </a:lvl1pPr>
            <a:lvl2pPr marL="384013" indent="0">
              <a:buNone/>
              <a:defRPr sz="2320"/>
            </a:lvl2pPr>
            <a:lvl3pPr marL="768026" indent="0">
              <a:buNone/>
              <a:defRPr sz="2039"/>
            </a:lvl3pPr>
            <a:lvl4pPr marL="1152038" indent="0">
              <a:buNone/>
              <a:defRPr sz="1687"/>
            </a:lvl4pPr>
            <a:lvl5pPr marL="1536051" indent="0">
              <a:buNone/>
              <a:defRPr sz="1687"/>
            </a:lvl5pPr>
            <a:lvl6pPr marL="1920065" indent="0">
              <a:buNone/>
              <a:defRPr sz="1687"/>
            </a:lvl6pPr>
            <a:lvl7pPr marL="2304078" indent="0">
              <a:buNone/>
              <a:defRPr sz="1687"/>
            </a:lvl7pPr>
            <a:lvl8pPr marL="2688091" indent="0">
              <a:buNone/>
              <a:defRPr sz="1687"/>
            </a:lvl8pPr>
            <a:lvl9pPr marL="3072103" indent="0">
              <a:buNone/>
              <a:defRPr sz="1687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95"/>
            </a:lvl1pPr>
            <a:lvl2pPr marL="384013" indent="0">
              <a:buNone/>
              <a:defRPr sz="984"/>
            </a:lvl2pPr>
            <a:lvl3pPr marL="768026" indent="0">
              <a:buNone/>
              <a:defRPr sz="844"/>
            </a:lvl3pPr>
            <a:lvl4pPr marL="1152038" indent="0">
              <a:buNone/>
              <a:defRPr sz="773"/>
            </a:lvl4pPr>
            <a:lvl5pPr marL="1536051" indent="0">
              <a:buNone/>
              <a:defRPr sz="773"/>
            </a:lvl5pPr>
            <a:lvl6pPr marL="1920065" indent="0">
              <a:buNone/>
              <a:defRPr sz="773"/>
            </a:lvl6pPr>
            <a:lvl7pPr marL="2304078" indent="0">
              <a:buNone/>
              <a:defRPr sz="773"/>
            </a:lvl7pPr>
            <a:lvl8pPr marL="2688091" indent="0">
              <a:buNone/>
              <a:defRPr sz="773"/>
            </a:lvl8pPr>
            <a:lvl9pPr marL="3072103" indent="0">
              <a:buNone/>
              <a:defRPr sz="77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D8D8D8">
                  <a:lumMod val="25000"/>
                </a:srgbClr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527051" y="1412875"/>
            <a:ext cx="11137900" cy="46799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1"/>
            <a:ext cx="2927648" cy="5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9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93C4-AAB9-481F-B43F-E3F21B36A3B0}" type="datetimeFigureOut">
              <a:rPr lang="pt-BR">
                <a:solidFill>
                  <a:srgbClr val="006A71">
                    <a:tint val="75000"/>
                  </a:srgbClr>
                </a:solidFill>
              </a:rPr>
              <a:pPr>
                <a:defRPr/>
              </a:pPr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F758-13F6-460B-AFD9-4A1C7D8A43DE}" type="slidenum">
              <a:rPr lang="pt-BR">
                <a:solidFill>
                  <a:srgbClr val="006A7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6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BF35-9566-4E5B-85A0-B1ABA2BF2EEF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4F68-DF95-414C-BC2F-920430309A1D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317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7741C-BCB7-42C5-8BB7-21BEF280F6FE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A3FB-7F31-43B8-9D22-1C40D0CF442D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73100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0574-7099-4395-B8C7-02D0C3B833CA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DD85-6C09-4174-9BAB-ECF518CB19F3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22800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714A-4C19-48CD-A6C0-FFDE819AD282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D3A4-7ED7-40D8-956A-9209B521CA7A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498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D019-49AE-4903-BC71-4A55A52F53E4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C35B-8D2B-4BA9-8E7B-3517DA816F45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36229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04FB-F0B5-4B6B-A35E-0CCAAD990F0C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A02F2-E8E8-457A-B5F7-77F6E901B57F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7334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834FD-AEC8-43CC-8848-F0C153BDCCF0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07BC51-DE57-434E-B0EF-B77B03883D41}" type="slidenum">
              <a:rPr lang="en-US" altLang="pt-BR"/>
              <a:pPr>
                <a:defRPr/>
              </a:pPr>
              <a:t>‹nº›</a:t>
            </a:fld>
            <a:endParaRPr lang="en-US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9234" tIns="54617" rIns="109234" bIns="5461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9234" tIns="54617" rIns="109234" bIns="5461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l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26" eaLnBrk="1" fontAlgn="auto" hangingPunct="1">
              <a:spcBef>
                <a:spcPts val="0"/>
              </a:spcBef>
              <a:spcAft>
                <a:spcPts val="0"/>
              </a:spcAft>
            </a:pPr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  <a:latin typeface="Century Gothic"/>
              </a:rPr>
              <a:pPr defTabSz="768026" eaLnBrk="1" fontAlgn="auto" hangingPunct="1">
                <a:spcBef>
                  <a:spcPts val="0"/>
                </a:spcBef>
                <a:spcAft>
                  <a:spcPts val="0"/>
                </a:spcAft>
              </a:pPr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  <a:latin typeface="Century Gothic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ct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26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rgbClr val="006A71">
                  <a:tint val="75000"/>
                </a:srgbClr>
              </a:solidFill>
              <a:latin typeface="Century Gothic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26" eaLnBrk="1" fontAlgn="auto" hangingPunct="1">
              <a:spcBef>
                <a:spcPts val="0"/>
              </a:spcBef>
              <a:spcAft>
                <a:spcPts val="0"/>
              </a:spcAft>
            </a:pPr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  <a:latin typeface="Century Gothic"/>
              </a:rPr>
              <a:pPr defTabSz="76802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300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768026" rtl="0" eaLnBrk="1" latinLnBrk="0" hangingPunct="1">
        <a:spcBef>
          <a:spcPct val="0"/>
        </a:spcBef>
        <a:buNone/>
        <a:defRPr sz="37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9" indent="-288009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1pPr>
      <a:lvl2pPr marL="624021" indent="-240008" algn="l" defTabSz="7680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960032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3pPr>
      <a:lvl4pPr marL="1344045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28058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»"/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12071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496084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2880097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264110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1pPr>
      <a:lvl2pPr marL="384013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2pPr>
      <a:lvl3pPr marL="768026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3pPr>
      <a:lvl4pPr marL="1152038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536051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1920065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304078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688091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072103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9234" tIns="54617" rIns="109234" bIns="5461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9234" tIns="54617" rIns="109234" bIns="5461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l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26" eaLnBrk="1" fontAlgn="auto" hangingPunct="1">
              <a:spcBef>
                <a:spcPts val="0"/>
              </a:spcBef>
              <a:spcAft>
                <a:spcPts val="0"/>
              </a:spcAft>
            </a:pPr>
            <a:fld id="{9639260E-40DF-4FE1-8848-1394F41BD983}" type="datetimeFigureOut">
              <a:rPr lang="pt-BR" smtClean="0">
                <a:solidFill>
                  <a:srgbClr val="006A71">
                    <a:tint val="75000"/>
                  </a:srgbClr>
                </a:solidFill>
                <a:latin typeface="Century Gothic"/>
              </a:rPr>
              <a:pPr defTabSz="768026" eaLnBrk="1" fontAlgn="auto" hangingPunct="1">
                <a:spcBef>
                  <a:spcPts val="0"/>
                </a:spcBef>
                <a:spcAft>
                  <a:spcPts val="0"/>
                </a:spcAft>
              </a:pPr>
              <a:t>12/01/2018</a:t>
            </a:fld>
            <a:endParaRPr lang="pt-BR" dirty="0">
              <a:solidFill>
                <a:srgbClr val="006A71">
                  <a:tint val="75000"/>
                </a:srgbClr>
              </a:solidFill>
              <a:latin typeface="Century Gothic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ct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26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rgbClr val="006A71">
                  <a:tint val="75000"/>
                </a:srgbClr>
              </a:solidFill>
              <a:latin typeface="Century Gothic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09234" tIns="54617" rIns="109234" bIns="54617" rtlCol="0" anchor="ctr"/>
          <a:lstStyle>
            <a:lvl1pPr algn="r">
              <a:defRPr sz="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26" eaLnBrk="1" fontAlgn="auto" hangingPunct="1">
              <a:spcBef>
                <a:spcPts val="0"/>
              </a:spcBef>
              <a:spcAft>
                <a:spcPts val="0"/>
              </a:spcAft>
            </a:pPr>
            <a:fld id="{1257E183-E72B-4C71-9D3F-37E546540F64}" type="slidenum">
              <a:rPr lang="pt-BR" smtClean="0">
                <a:solidFill>
                  <a:srgbClr val="006A71">
                    <a:tint val="75000"/>
                  </a:srgbClr>
                </a:solidFill>
                <a:latin typeface="Century Gothic"/>
              </a:rPr>
              <a:pPr defTabSz="76802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srgbClr val="006A71">
                  <a:tint val="75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44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75" r:id="rId12"/>
    <p:sldLayoutId id="214748387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768026" rtl="0" eaLnBrk="1" latinLnBrk="0" hangingPunct="1">
        <a:spcBef>
          <a:spcPct val="0"/>
        </a:spcBef>
        <a:buNone/>
        <a:defRPr sz="37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9" indent="-288009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1pPr>
      <a:lvl2pPr marL="624021" indent="-240008" algn="l" defTabSz="7680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20" kern="1200">
          <a:solidFill>
            <a:schemeClr val="tx1"/>
          </a:solidFill>
          <a:latin typeface="+mn-lt"/>
          <a:ea typeface="+mn-ea"/>
          <a:cs typeface="+mn-cs"/>
        </a:defRPr>
      </a:lvl2pPr>
      <a:lvl3pPr marL="960032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3pPr>
      <a:lvl4pPr marL="1344045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28058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»"/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12071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496084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2880097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264110" indent="-192007" algn="l" defTabSz="7680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1pPr>
      <a:lvl2pPr marL="384013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2pPr>
      <a:lvl3pPr marL="768026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3pPr>
      <a:lvl4pPr marL="1152038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4pPr>
      <a:lvl5pPr marL="1536051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5pPr>
      <a:lvl6pPr marL="1920065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6pPr>
      <a:lvl7pPr marL="2304078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7pPr>
      <a:lvl8pPr marL="2688091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8pPr>
      <a:lvl9pPr marL="3072103" algn="l" defTabSz="768026" rtl="0" eaLnBrk="1" latinLnBrk="0" hangingPunct="1">
        <a:defRPr sz="1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rbara.oliveira\Desktop\verde e 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67543" y="1644949"/>
            <a:ext cx="937622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 </a:t>
            </a:r>
            <a:endParaRPr lang="pt-BR" sz="1000" dirty="0">
              <a:latin typeface="Calibri"/>
              <a:ea typeface="Times New Roman"/>
              <a:cs typeface="Times New Roman"/>
            </a:endParaRPr>
          </a:p>
          <a:p>
            <a:pPr indent="2286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latin typeface="DaxCondensed-Bold"/>
                <a:ea typeface="Times New Roman"/>
                <a:cs typeface="Times New Roman"/>
              </a:rPr>
              <a:t> </a:t>
            </a:r>
            <a:endParaRPr lang="pt-BR" dirty="0" smtClean="0">
              <a:solidFill>
                <a:srgbClr val="FFFFFF"/>
              </a:solidFill>
              <a:latin typeface="DaxCondensed-Bold"/>
              <a:ea typeface="Times New Roman"/>
              <a:cs typeface="Times New Roman"/>
            </a:endParaRPr>
          </a:p>
          <a:p>
            <a:pPr indent="2286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rgbClr val="FFFFFF"/>
              </a:solidFill>
              <a:latin typeface="DaxCondensed-Bold"/>
              <a:ea typeface="Times New Roman"/>
              <a:cs typeface="Times New Roman"/>
            </a:endParaRPr>
          </a:p>
          <a:p>
            <a:pPr indent="2286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latin typeface="Calibri"/>
              <a:ea typeface="Times New Roman"/>
              <a:cs typeface="Times New Roman"/>
            </a:endParaRPr>
          </a:p>
          <a:p>
            <a:pPr indent="2286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rgbClr val="FFFFFF"/>
              </a:solidFill>
              <a:latin typeface="DaxCondensed-Bold"/>
              <a:ea typeface="Times New Roman"/>
              <a:cs typeface="Times New Roman"/>
            </a:endParaRPr>
          </a:p>
          <a:p>
            <a:pPr indent="2286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latin typeface="DaxCondensed-Bold"/>
                <a:ea typeface="Times New Roman"/>
                <a:cs typeface="Times New Roman"/>
              </a:rPr>
              <a:t> </a:t>
            </a:r>
            <a:endParaRPr lang="pt-BR" sz="1000" dirty="0">
              <a:latin typeface="Calibri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 smtClean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 smtClean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 smtClean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 smtClean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 smtClean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 smtClean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  <a:latin typeface="DaxCondensed-Bold"/>
              <a:ea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74ª Reunião Plenária Ordinária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Brasília</a:t>
            </a:r>
            <a:r>
              <a:rPr lang="pt-BR" dirty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, DF: </a:t>
            </a:r>
            <a:r>
              <a:rPr lang="pt-BR" dirty="0" smtClean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12 de janeiro/2018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6443"/>
            <a:ext cx="12192000" cy="259662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2804555"/>
            <a:ext cx="118796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800" b="1" dirty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ASSESSORIA DE </a:t>
            </a:r>
            <a:r>
              <a:rPr lang="pt-BR" sz="2800" b="1" dirty="0" smtClean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PLANEJAMENTO</a:t>
            </a:r>
          </a:p>
          <a:p>
            <a:pPr indent="228600"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2800" b="1" dirty="0" smtClean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 </a:t>
            </a:r>
            <a:r>
              <a:rPr lang="pt-BR" sz="2800" b="1" dirty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E GESTÃO DA </a:t>
            </a:r>
            <a:r>
              <a:rPr lang="pt-BR" sz="2800" b="1" dirty="0" smtClean="0">
                <a:solidFill>
                  <a:srgbClr val="FFFFFF"/>
                </a:solidFill>
                <a:latin typeface="DaxCondensed-Regular"/>
                <a:ea typeface="Times New Roman"/>
                <a:cs typeface="Times New Roman"/>
              </a:rPr>
              <a:t>ESTRATÉGIA</a:t>
            </a:r>
          </a:p>
          <a:p>
            <a:pPr indent="228600"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6000" dirty="0" smtClean="0">
                <a:solidFill>
                  <a:schemeClr val="bg1"/>
                </a:solidFill>
              </a:rPr>
              <a:t>	</a:t>
            </a:r>
            <a:endParaRPr lang="pt-B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825044"/>
            <a:ext cx="12191999" cy="6017351"/>
          </a:xfrm>
          <a:prstGeom prst="rect">
            <a:avLst/>
          </a:prstGeom>
        </p:spPr>
        <p:txBody>
          <a:bodyPr wrap="square" lIns="76517" tIns="38258" rIns="76517" bIns="38258">
            <a:spAutoFit/>
          </a:bodyPr>
          <a:lstStyle/>
          <a:p>
            <a:pPr lvl="1" indent="-306077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Arquitetos </a:t>
            </a: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e urbanistas </a:t>
            </a: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pt-BR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162.804 </a:t>
            </a:r>
          </a:p>
          <a:p>
            <a:pPr lvl="1" indent="-306077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Empresas </a:t>
            </a: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de arquitetura e urbanismo </a:t>
            </a: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pt-BR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25.036 </a:t>
            </a:r>
          </a:p>
          <a:p>
            <a:pPr lvl="1" indent="-306077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Atividades profissionais – </a:t>
            </a:r>
            <a:r>
              <a:rPr lang="pt-BR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RRT</a:t>
            </a: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 – </a:t>
            </a:r>
            <a:r>
              <a:rPr lang="pt-BR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868.847</a:t>
            </a:r>
            <a:endParaRPr lang="pt-BR" sz="24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indent="-306077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indent="-229558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endParaRPr lang="pt-BR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indent="-229558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Arquitetos </a:t>
            </a: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e urbanistas – </a:t>
            </a:r>
            <a:r>
              <a:rPr lang="pt-BR" sz="2400" b="1" dirty="0">
                <a:solidFill>
                  <a:srgbClr val="002060"/>
                </a:solidFill>
                <a:cs typeface="Arial" panose="020B0604020202020204" pitchFamily="34" charset="0"/>
              </a:rPr>
              <a:t>presentes em 48,8% dos munícipios brasileiros </a:t>
            </a:r>
            <a:endParaRPr lang="pt-BR" sz="2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indent="-229558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Empresas </a:t>
            </a: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de arquitetura e urbanismo –  </a:t>
            </a:r>
            <a:r>
              <a:rPr lang="pt-BR" sz="2400" b="1" dirty="0">
                <a:solidFill>
                  <a:srgbClr val="002060"/>
                </a:solidFill>
                <a:cs typeface="Arial" panose="020B0604020202020204" pitchFamily="34" charset="0"/>
              </a:rPr>
              <a:t>em 32,2% dos munícipios </a:t>
            </a:r>
            <a:r>
              <a:rPr lang="pt-BR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brasileiros</a:t>
            </a:r>
          </a:p>
          <a:p>
            <a:pPr lvl="1" indent="-229558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Emissão </a:t>
            </a:r>
            <a:r>
              <a:rPr lang="pt-BR" sz="2400" dirty="0">
                <a:solidFill>
                  <a:srgbClr val="002060"/>
                </a:solidFill>
                <a:cs typeface="Arial" panose="020B0604020202020204" pitchFamily="34" charset="0"/>
              </a:rPr>
              <a:t>de RRT – </a:t>
            </a:r>
            <a:r>
              <a:rPr lang="pt-BR" sz="2400" b="1" dirty="0">
                <a:solidFill>
                  <a:srgbClr val="002060"/>
                </a:solidFill>
                <a:cs typeface="Arial" panose="020B0604020202020204" pitchFamily="34" charset="0"/>
              </a:rPr>
              <a:t>em 78,7% dos munícipios </a:t>
            </a:r>
            <a:r>
              <a:rPr lang="pt-BR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brasileiros</a:t>
            </a:r>
          </a:p>
          <a:p>
            <a:pPr lvl="1" indent="-229558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endParaRPr lang="pt-BR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indent="-306077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indent="-306077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" y="975360"/>
            <a:ext cx="8817428" cy="588714"/>
          </a:xfrm>
          <a:prstGeom prst="rect">
            <a:avLst/>
          </a:prstGeom>
          <a:solidFill>
            <a:srgbClr val="2B4B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8" tIns="25599" rIns="51198" bIns="25599" rtlCol="0" anchor="ctr"/>
          <a:lstStyle/>
          <a:p>
            <a:pPr defTabSz="305821"/>
            <a:r>
              <a:rPr lang="pt-BR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CAU - PÚBLICO ALVO e ATIVIDADES </a:t>
            </a:r>
            <a:r>
              <a:rPr lang="pt-BR" sz="2100" b="1" dirty="0">
                <a:solidFill>
                  <a:schemeClr val="bg1"/>
                </a:solidFill>
                <a:cs typeface="Arial" panose="020B0604020202020204" pitchFamily="34" charset="0"/>
              </a:rPr>
              <a:t>PROFISSIONAIS </a:t>
            </a:r>
            <a:r>
              <a:rPr lang="pt-BR" sz="2100" dirty="0">
                <a:solidFill>
                  <a:prstClr val="white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pt-BR" sz="2100" b="1" dirty="0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pt-BR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rojeção </a:t>
            </a:r>
            <a:r>
              <a:rPr lang="pt-BR" sz="2100" b="1" dirty="0">
                <a:solidFill>
                  <a:schemeClr val="bg1"/>
                </a:solidFill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4" name="Retângulo 3"/>
          <p:cNvSpPr/>
          <p:nvPr/>
        </p:nvSpPr>
        <p:spPr>
          <a:xfrm>
            <a:off x="2" y="3868420"/>
            <a:ext cx="8817428" cy="550953"/>
          </a:xfrm>
          <a:prstGeom prst="rect">
            <a:avLst/>
          </a:prstGeom>
          <a:solidFill>
            <a:srgbClr val="2B4B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8" tIns="25599" rIns="51198" bIns="25599" rtlCol="0" anchor="ctr"/>
          <a:lstStyle/>
          <a:p>
            <a:pPr defTabSz="305821"/>
            <a:r>
              <a:rPr lang="pt-BR" sz="2100" b="1" dirty="0">
                <a:solidFill>
                  <a:schemeClr val="bg1"/>
                </a:solidFill>
                <a:cs typeface="Arial" panose="020B0604020202020204" pitchFamily="34" charset="0"/>
              </a:rPr>
              <a:t>DISTRIBUIÇÃO NO PAÍS </a:t>
            </a:r>
            <a:endParaRPr lang="pt-BR" sz="2100" b="1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6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2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31" y="1611111"/>
            <a:ext cx="11993878" cy="4455013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lvl="2" indent="-342900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</a:rPr>
              <a:t>Contempla </a:t>
            </a:r>
            <a:r>
              <a:rPr lang="pt-BR" sz="2400" b="1" dirty="0" smtClean="0">
                <a:solidFill>
                  <a:srgbClr val="000000"/>
                </a:solidFill>
              </a:rPr>
              <a:t>69 </a:t>
            </a:r>
            <a:r>
              <a:rPr lang="pt-BR" sz="2400" b="1" dirty="0">
                <a:solidFill>
                  <a:srgbClr val="000000"/>
                </a:solidFill>
              </a:rPr>
              <a:t>iniciativas </a:t>
            </a:r>
            <a:r>
              <a:rPr lang="pt-BR" sz="2400" b="1" dirty="0" smtClean="0">
                <a:solidFill>
                  <a:srgbClr val="000000"/>
                </a:solidFill>
              </a:rPr>
              <a:t>estratégicas </a:t>
            </a:r>
            <a:r>
              <a:rPr lang="pt-BR" sz="2400" dirty="0" smtClean="0">
                <a:solidFill>
                  <a:srgbClr val="000000"/>
                </a:solidFill>
              </a:rPr>
              <a:t>e </a:t>
            </a:r>
            <a:r>
              <a:rPr lang="pt-BR" sz="2400" dirty="0">
                <a:solidFill>
                  <a:srgbClr val="000000"/>
                </a:solidFill>
              </a:rPr>
              <a:t>recursos no montante de </a:t>
            </a:r>
            <a:r>
              <a:rPr lang="pt-BR" sz="2400" b="1" dirty="0">
                <a:solidFill>
                  <a:srgbClr val="000000"/>
                </a:solidFill>
              </a:rPr>
              <a:t>R$ 58 </a:t>
            </a:r>
            <a:r>
              <a:rPr lang="pt-BR" sz="2400" b="1" dirty="0" smtClean="0">
                <a:solidFill>
                  <a:srgbClr val="000000"/>
                </a:solidFill>
              </a:rPr>
              <a:t>milhões</a:t>
            </a:r>
            <a:r>
              <a:rPr lang="pt-BR" sz="2400" dirty="0" smtClean="0">
                <a:solidFill>
                  <a:srgbClr val="000000"/>
                </a:solidFill>
              </a:rPr>
              <a:t>,</a:t>
            </a:r>
            <a:r>
              <a:rPr lang="pt-BR" sz="2400" b="1" dirty="0" smtClean="0">
                <a:solidFill>
                  <a:srgbClr val="000000"/>
                </a:solidFill>
              </a:rPr>
              <a:t> </a:t>
            </a:r>
            <a:r>
              <a:rPr lang="pt-BR" sz="2400" dirty="0">
                <a:solidFill>
                  <a:srgbClr val="000000"/>
                </a:solidFill>
              </a:rPr>
              <a:t>direcionados a: </a:t>
            </a:r>
          </a:p>
          <a:p>
            <a:pPr lvl="3" indent="-342900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0000"/>
                </a:solidFill>
              </a:rPr>
              <a:t>32 </a:t>
            </a:r>
            <a:r>
              <a:rPr lang="pt-BR" sz="2400" b="1" dirty="0" smtClean="0">
                <a:solidFill>
                  <a:srgbClr val="000000"/>
                </a:solidFill>
              </a:rPr>
              <a:t>projetos* </a:t>
            </a:r>
            <a:r>
              <a:rPr lang="pt-BR" sz="2400" dirty="0">
                <a:solidFill>
                  <a:srgbClr val="000000"/>
                </a:solidFill>
              </a:rPr>
              <a:t>– recursos de </a:t>
            </a:r>
            <a:r>
              <a:rPr lang="pt-BR" sz="2400" b="1" dirty="0">
                <a:solidFill>
                  <a:srgbClr val="000000"/>
                </a:solidFill>
              </a:rPr>
              <a:t>R$ 18,8 milhões</a:t>
            </a:r>
          </a:p>
          <a:p>
            <a:pPr lvl="3" indent="-342900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000000"/>
                </a:solidFill>
              </a:rPr>
              <a:t>37 </a:t>
            </a:r>
            <a:r>
              <a:rPr lang="pt-BR" sz="2400" b="1" dirty="0" smtClean="0">
                <a:solidFill>
                  <a:srgbClr val="000000"/>
                </a:solidFill>
              </a:rPr>
              <a:t>atividades** </a:t>
            </a:r>
            <a:r>
              <a:rPr lang="pt-BR" sz="2400" dirty="0">
                <a:solidFill>
                  <a:srgbClr val="000000"/>
                </a:solidFill>
              </a:rPr>
              <a:t>– recursos de </a:t>
            </a:r>
            <a:r>
              <a:rPr lang="pt-BR" sz="2400" b="1" dirty="0">
                <a:solidFill>
                  <a:srgbClr val="000000"/>
                </a:solidFill>
              </a:rPr>
              <a:t>R$ 39,2 </a:t>
            </a:r>
            <a:r>
              <a:rPr lang="pt-BR" sz="2400" b="1" dirty="0" smtClean="0">
                <a:solidFill>
                  <a:srgbClr val="000000"/>
                </a:solidFill>
              </a:rPr>
              <a:t>milhões</a:t>
            </a:r>
          </a:p>
          <a:p>
            <a:pPr lvl="3" indent="-342900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900" b="1" dirty="0">
              <a:solidFill>
                <a:srgbClr val="000000"/>
              </a:solidFill>
            </a:endParaRPr>
          </a:p>
          <a:p>
            <a:pPr marL="570188" lvl="2" algn="just"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endParaRPr lang="pt-BR" sz="1600" b="1" i="1" dirty="0" smtClean="0">
              <a:solidFill>
                <a:srgbClr val="001314"/>
              </a:solidFill>
              <a:latin typeface="Calibri corpo"/>
              <a:cs typeface="Arial" panose="020B0604020202020204" pitchFamily="34" charset="0"/>
            </a:endParaRPr>
          </a:p>
          <a:p>
            <a:pPr marL="570188" lvl="2" algn="just"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pt-BR" sz="1600" b="1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*</a:t>
            </a:r>
            <a:r>
              <a:rPr lang="pt-BR" sz="2000" b="1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Projetos</a:t>
            </a:r>
            <a:r>
              <a:rPr lang="pt-BR" sz="2000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 </a:t>
            </a:r>
            <a:r>
              <a:rPr lang="pt-BR" sz="2000" i="1" dirty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– inclui a construção da </a:t>
            </a:r>
            <a:r>
              <a:rPr lang="pt-BR" sz="2000" b="1" i="1" dirty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sede do </a:t>
            </a:r>
            <a:r>
              <a:rPr lang="pt-BR" sz="2000" b="1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CAU/BR (R</a:t>
            </a:r>
            <a:r>
              <a:rPr lang="pt-BR" sz="2000" b="1" i="1" dirty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$ </a:t>
            </a:r>
            <a:r>
              <a:rPr lang="pt-BR" sz="2000" b="1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12,28 milhões)</a:t>
            </a:r>
            <a:endParaRPr lang="pt-BR" sz="2000" i="1" dirty="0" smtClean="0">
              <a:solidFill>
                <a:srgbClr val="001314"/>
              </a:solidFill>
              <a:latin typeface="Calibri corpo"/>
              <a:cs typeface="Arial" panose="020B0604020202020204" pitchFamily="34" charset="0"/>
            </a:endParaRPr>
          </a:p>
          <a:p>
            <a:pPr marL="570188" lvl="2" algn="just">
              <a:lnSpc>
                <a:spcPct val="150000"/>
              </a:lnSpc>
              <a:buClr>
                <a:schemeClr val="bg2">
                  <a:lumMod val="75000"/>
                </a:schemeClr>
              </a:buClr>
            </a:pPr>
            <a:r>
              <a:rPr lang="pt-BR" sz="2000" b="1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**Atividades </a:t>
            </a:r>
            <a:r>
              <a:rPr lang="pt-BR" sz="2000" i="1" dirty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– inclui o Centro de Serviços Compartilhados – </a:t>
            </a:r>
            <a:r>
              <a:rPr lang="pt-BR" sz="2000" b="1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CSC </a:t>
            </a:r>
            <a:r>
              <a:rPr lang="pt-BR" sz="2000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(</a:t>
            </a:r>
            <a:r>
              <a:rPr lang="pt-BR" sz="2000" b="1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R</a:t>
            </a:r>
            <a:r>
              <a:rPr lang="pt-BR" sz="2000" b="1" i="1" dirty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$ </a:t>
            </a:r>
            <a:r>
              <a:rPr lang="pt-BR" sz="2000" b="1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16,83 milhões)</a:t>
            </a:r>
            <a:r>
              <a:rPr lang="pt-BR" sz="2000" i="1" dirty="0" smtClean="0">
                <a:solidFill>
                  <a:srgbClr val="001314"/>
                </a:solidFill>
                <a:latin typeface="Calibri corpo"/>
                <a:cs typeface="Arial" panose="020B0604020202020204" pitchFamily="34" charset="0"/>
              </a:rPr>
              <a:t> </a:t>
            </a:r>
            <a:endParaRPr lang="pt-BR" sz="2000" i="1" dirty="0">
              <a:latin typeface="Calibri corpo"/>
              <a:cs typeface="Arial" panose="020B0604020202020204" pitchFamily="34" charset="0"/>
            </a:endParaRPr>
          </a:p>
          <a:p>
            <a:pPr lvl="1" indent="-342695" algn="just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 pitchFamily="34" charset="0"/>
              <a:buChar char="•"/>
            </a:pPr>
            <a:endParaRPr lang="pt-BR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531" y="911631"/>
            <a:ext cx="7863840" cy="381000"/>
          </a:xfrm>
          <a:prstGeom prst="rect">
            <a:avLst/>
          </a:prstGeom>
          <a:solidFill>
            <a:srgbClr val="2B4B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26" tIns="28662" rIns="57326" bIns="28662" rtlCol="0" anchor="ctr"/>
          <a:lstStyle/>
          <a:p>
            <a:pPr defTabSz="342407"/>
            <a:r>
              <a:rPr lang="pt-BR" sz="2200" b="1" dirty="0">
                <a:solidFill>
                  <a:schemeClr val="bg1"/>
                </a:solidFill>
                <a:cs typeface="Arial" panose="020B0604020202020204" pitchFamily="34" charset="0"/>
              </a:rPr>
              <a:t>RESUMO DO PLANO DE AÇÃO </a:t>
            </a:r>
            <a:r>
              <a:rPr lang="pt-BR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CAU/BR – 2018</a:t>
            </a:r>
            <a:endParaRPr lang="pt-BR" sz="2200" dirty="0"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2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7694" y="1407552"/>
            <a:ext cx="11629505" cy="5509148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marL="799825" lvl="1" indent="-342900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Tornar 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a </a:t>
            </a:r>
            <a:r>
              <a:rPr lang="pt-BR" sz="2200" b="1" dirty="0">
                <a:solidFill>
                  <a:srgbClr val="002060"/>
                </a:solidFill>
                <a:cs typeface="Arial" panose="020B0604020202020204" pitchFamily="34" charset="0"/>
              </a:rPr>
              <a:t>fiscalização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 um vetor de melhoria do exercício da Arquitetura e </a:t>
            </a:r>
            <a:endParaRPr lang="pt-BR" sz="22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lnSpc>
                <a:spcPct val="200000"/>
              </a:lnSpc>
              <a:buClr>
                <a:schemeClr val="bg2">
                  <a:lumMod val="75000"/>
                </a:schemeClr>
              </a:buClr>
            </a:pPr>
            <a:r>
              <a:rPr lang="pt-BR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	Urbanismo  </a:t>
            </a:r>
            <a:endParaRPr lang="pt-BR" sz="2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Assegurar 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a eficácia no </a:t>
            </a:r>
            <a:r>
              <a:rPr lang="pt-BR" sz="2200" b="1" dirty="0">
                <a:solidFill>
                  <a:srgbClr val="002060"/>
                </a:solidFill>
                <a:cs typeface="Arial" panose="020B0604020202020204" pitchFamily="34" charset="0"/>
              </a:rPr>
              <a:t>atendimento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 e no relacionamento com os Arquitetos e Urbanistas e a </a:t>
            </a:r>
            <a:r>
              <a:rPr lang="pt-BR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Sociedade  </a:t>
            </a:r>
            <a:endParaRPr lang="pt-BR" sz="2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Assegurar 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a eficácia no relacionamento e </a:t>
            </a:r>
            <a:r>
              <a:rPr lang="pt-BR" sz="2200" b="1" dirty="0">
                <a:solidFill>
                  <a:srgbClr val="002060"/>
                </a:solidFill>
                <a:cs typeface="Arial" panose="020B0604020202020204" pitchFamily="34" charset="0"/>
              </a:rPr>
              <a:t>comunicação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 com a </a:t>
            </a:r>
            <a:r>
              <a:rPr lang="pt-BR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sociedade  </a:t>
            </a:r>
            <a:endParaRPr lang="pt-BR" sz="2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Estimular 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002060"/>
                </a:solidFill>
                <a:cs typeface="Arial" panose="020B0604020202020204" pitchFamily="34" charset="0"/>
              </a:rPr>
              <a:t>conhecimento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, o uso de processos criativos e a difusão das melhores práticas em Arquitetura e </a:t>
            </a:r>
            <a:r>
              <a:rPr lang="pt-BR" sz="2200" dirty="0" smtClean="0">
                <a:solidFill>
                  <a:srgbClr val="002060"/>
                </a:solidFill>
                <a:cs typeface="Arial" panose="020B0604020202020204" pitchFamily="34" charset="0"/>
              </a:rPr>
              <a:t>Urbanismo </a:t>
            </a:r>
            <a:r>
              <a:rPr lang="pt-BR" sz="2200" dirty="0">
                <a:solidFill>
                  <a:srgbClr val="002060"/>
                </a:solidFill>
                <a:cs typeface="Arial" panose="020B0604020202020204" pitchFamily="34" charset="0"/>
              </a:rPr>
              <a:t>–  </a:t>
            </a:r>
            <a:r>
              <a:rPr lang="pt-BR" sz="2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Patrocínios</a:t>
            </a:r>
            <a:endParaRPr lang="pt-BR" sz="2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909791" y="2243017"/>
            <a:ext cx="1063666" cy="505336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 smtClean="0"/>
              <a:t>21,9%</a:t>
            </a:r>
            <a:endParaRPr lang="pt-BR" sz="20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609434" y="3673502"/>
            <a:ext cx="1106716" cy="469273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 smtClean="0"/>
              <a:t>26,4%</a:t>
            </a:r>
            <a:endParaRPr lang="pt-BR" sz="20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721458" y="4781454"/>
            <a:ext cx="817774" cy="475172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 smtClean="0"/>
              <a:t>7,2%</a:t>
            </a:r>
            <a:endParaRPr lang="pt-BR" sz="2000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342941" y="2267357"/>
            <a:ext cx="4953585" cy="469273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 smtClean="0"/>
              <a:t>R$ 6,4 milhões / Qtde iniciativas: 6  </a:t>
            </a:r>
            <a:endParaRPr lang="pt-BR" sz="20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903201" y="3642238"/>
            <a:ext cx="4851736" cy="469273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/>
              <a:t>R$ </a:t>
            </a:r>
            <a:r>
              <a:rPr lang="pt-BR" sz="2000" b="1" dirty="0" smtClean="0"/>
              <a:t>7,8 milhões </a:t>
            </a:r>
            <a:r>
              <a:rPr lang="pt-BR" sz="2000" b="1" dirty="0"/>
              <a:t>/ Qtde iniciativas</a:t>
            </a:r>
            <a:r>
              <a:rPr lang="pt-BR" sz="2000" b="1" dirty="0" smtClean="0"/>
              <a:t>: 5 </a:t>
            </a:r>
            <a:endParaRPr lang="pt-BR" sz="20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8681383" y="4763193"/>
            <a:ext cx="3313218" cy="566904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/>
              <a:t>R$ </a:t>
            </a:r>
            <a:r>
              <a:rPr lang="pt-BR" sz="2000" b="1" dirty="0" smtClean="0"/>
              <a:t>2,1milhões </a:t>
            </a:r>
            <a:r>
              <a:rPr lang="pt-BR" sz="2000" b="1" dirty="0"/>
              <a:t>/ Qtde iniciativas</a:t>
            </a:r>
            <a:r>
              <a:rPr lang="pt-BR" sz="2000" b="1" dirty="0" smtClean="0"/>
              <a:t>: 2</a:t>
            </a:r>
            <a:endParaRPr lang="pt-BR" sz="2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011616" y="6205504"/>
            <a:ext cx="3245052" cy="540308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pt-BR" sz="2000" dirty="0" smtClean="0"/>
          </a:p>
          <a:p>
            <a:pPr algn="ctr"/>
            <a:r>
              <a:rPr lang="pt-BR" sz="2000" b="1" dirty="0" smtClean="0"/>
              <a:t>Não há destinação de recursos</a:t>
            </a:r>
            <a:endParaRPr lang="pt-BR" sz="2000" b="1" dirty="0"/>
          </a:p>
          <a:p>
            <a:pPr algn="ctr"/>
            <a:r>
              <a:rPr lang="pt-BR" sz="2000" dirty="0"/>
              <a:t> 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6632" y="889465"/>
            <a:ext cx="8079964" cy="64008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PLANO DE AÇÃO 2018 - DESTINAÇÕES ESTRATÉGICAS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653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064263"/>
            <a:ext cx="12192000" cy="4278042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  <a:cs typeface="Arial" panose="020B0604020202020204" pitchFamily="34" charset="0"/>
              </a:rPr>
              <a:t>Objetivos Estratégicos Locais      </a:t>
            </a:r>
            <a:endParaRPr lang="pt-BR" sz="23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  <a:cs typeface="Arial" panose="020B0604020202020204" pitchFamily="34" charset="0"/>
              </a:rPr>
              <a:t>Desenvolver </a:t>
            </a:r>
            <a:r>
              <a:rPr lang="pt-BR" sz="2300" b="1" dirty="0">
                <a:solidFill>
                  <a:srgbClr val="002060"/>
                </a:solidFill>
                <a:cs typeface="Arial" panose="020B0604020202020204" pitchFamily="34" charset="0"/>
              </a:rPr>
              <a:t>competências</a:t>
            </a:r>
            <a:r>
              <a:rPr lang="pt-BR" sz="2300" dirty="0">
                <a:solidFill>
                  <a:srgbClr val="002060"/>
                </a:solidFill>
                <a:cs typeface="Arial" panose="020B0604020202020204" pitchFamily="34" charset="0"/>
              </a:rPr>
              <a:t> de dirigentes e </a:t>
            </a:r>
            <a:r>
              <a:rPr lang="pt-BR" sz="2300" dirty="0" smtClean="0">
                <a:solidFill>
                  <a:srgbClr val="002060"/>
                </a:solidFill>
                <a:cs typeface="Arial" panose="020B0604020202020204" pitchFamily="34" charset="0"/>
              </a:rPr>
              <a:t>colaboradores  </a:t>
            </a:r>
            <a:endParaRPr lang="pt-BR" sz="23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  <a:cs typeface="Arial" panose="020B0604020202020204" pitchFamily="34" charset="0"/>
              </a:rPr>
              <a:t>Assistência </a:t>
            </a:r>
            <a:r>
              <a:rPr lang="pt-BR" sz="2300" dirty="0">
                <a:solidFill>
                  <a:srgbClr val="002060"/>
                </a:solidFill>
                <a:cs typeface="Arial" panose="020B0604020202020204" pitchFamily="34" charset="0"/>
              </a:rPr>
              <a:t>técnica em habitações de interesse social – </a:t>
            </a:r>
            <a:r>
              <a:rPr lang="pt-BR" sz="2300" dirty="0" smtClean="0">
                <a:solidFill>
                  <a:srgbClr val="002060"/>
                </a:solidFill>
                <a:cs typeface="Arial" panose="020B0604020202020204" pitchFamily="34" charset="0"/>
              </a:rPr>
              <a:t>ATHIS</a:t>
            </a:r>
            <a:endParaRPr lang="pt-BR" sz="23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799620" lvl="1" indent="-342695" algn="just">
              <a:lnSpc>
                <a:spcPct val="20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300" dirty="0" smtClean="0">
                <a:solidFill>
                  <a:srgbClr val="002060"/>
                </a:solidFill>
                <a:cs typeface="Arial" panose="020B0604020202020204" pitchFamily="34" charset="0"/>
              </a:rPr>
              <a:t>Aplicações </a:t>
            </a:r>
            <a:r>
              <a:rPr lang="pt-BR" sz="2300" dirty="0">
                <a:solidFill>
                  <a:srgbClr val="002060"/>
                </a:solidFill>
                <a:cs typeface="Arial" panose="020B0604020202020204" pitchFamily="34" charset="0"/>
              </a:rPr>
              <a:t>em </a:t>
            </a:r>
            <a:r>
              <a:rPr lang="pt-BR" sz="23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pessoal</a:t>
            </a:r>
            <a:r>
              <a:rPr lang="pt-BR" sz="2300" dirty="0" smtClean="0">
                <a:solidFill>
                  <a:srgbClr val="002060"/>
                </a:solidFill>
                <a:cs typeface="Arial" panose="020B0604020202020204" pitchFamily="34" charset="0"/>
              </a:rPr>
              <a:t> (salários e encargos)  </a:t>
            </a:r>
            <a:endParaRPr lang="pt-BR" sz="23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5988075" y="3496999"/>
            <a:ext cx="1033153" cy="598228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 smtClean="0"/>
              <a:t>2,1%</a:t>
            </a:r>
            <a:endParaRPr lang="pt-BR" sz="20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380409" y="5738351"/>
            <a:ext cx="1033153" cy="462420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 smtClean="0"/>
              <a:t>35,2%</a:t>
            </a:r>
            <a:endParaRPr lang="pt-BR" sz="2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504315" y="2320348"/>
            <a:ext cx="1033153" cy="524452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13,2 </a:t>
            </a:r>
            <a:r>
              <a:rPr lang="pt-BR" sz="2000" b="1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052997" y="4809298"/>
            <a:ext cx="1033153" cy="567301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 smtClean="0"/>
              <a:t>2,0%</a:t>
            </a:r>
            <a:endParaRPr lang="pt-BR" sz="20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759655" y="2316480"/>
            <a:ext cx="5094068" cy="458565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/>
              <a:t>R$ </a:t>
            </a:r>
            <a:r>
              <a:rPr lang="pt-BR" sz="2000" b="1" dirty="0" smtClean="0"/>
              <a:t>3,9 milhões / </a:t>
            </a:r>
            <a:r>
              <a:rPr lang="pt-BR" sz="2000" b="1" dirty="0"/>
              <a:t>Qtde iniciativas</a:t>
            </a:r>
            <a:r>
              <a:rPr lang="pt-BR" sz="2000" b="1" dirty="0">
                <a:solidFill>
                  <a:schemeClr val="bg1"/>
                </a:solidFill>
              </a:rPr>
              <a:t>: </a:t>
            </a:r>
            <a:r>
              <a:rPr lang="pt-BR" sz="2000" b="1" dirty="0" smtClean="0">
                <a:solidFill>
                  <a:schemeClr val="bg1"/>
                </a:solidFill>
              </a:rPr>
              <a:t>10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243511" y="3496998"/>
            <a:ext cx="3260081" cy="598229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pt-BR" sz="2000" dirty="0" smtClean="0"/>
          </a:p>
          <a:p>
            <a:pPr algn="ctr"/>
            <a:r>
              <a:rPr lang="pt-BR" sz="2000" b="1" dirty="0" smtClean="0"/>
              <a:t>R</a:t>
            </a:r>
            <a:r>
              <a:rPr lang="pt-BR" sz="2000" b="1" dirty="0"/>
              <a:t>$ </a:t>
            </a:r>
            <a:r>
              <a:rPr lang="pt-BR" sz="2000" b="1" dirty="0" smtClean="0"/>
              <a:t>369,5 mil/                          Qtde </a:t>
            </a:r>
            <a:r>
              <a:rPr lang="pt-BR" sz="2000" b="1" dirty="0"/>
              <a:t>iniciativas: </a:t>
            </a:r>
            <a:r>
              <a:rPr lang="pt-BR" sz="2000" b="1" dirty="0" smtClean="0"/>
              <a:t>8</a:t>
            </a:r>
            <a:endParaRPr lang="pt-BR" sz="2000" b="1" dirty="0"/>
          </a:p>
          <a:p>
            <a:pPr algn="ctr"/>
            <a:r>
              <a:rPr lang="pt-BR" sz="2000" dirty="0"/>
              <a:t> 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8292234" y="4790133"/>
            <a:ext cx="2844410" cy="586467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/>
              <a:t>R$ </a:t>
            </a:r>
            <a:r>
              <a:rPr lang="pt-BR" sz="2000" b="1" dirty="0" smtClean="0"/>
              <a:t>588 mil/ </a:t>
            </a:r>
            <a:r>
              <a:rPr lang="pt-BR" sz="2000" b="1" dirty="0"/>
              <a:t>Qtde iniciativas: </a:t>
            </a:r>
            <a:r>
              <a:rPr lang="pt-BR" sz="2000" b="1" dirty="0" smtClean="0"/>
              <a:t>1 </a:t>
            </a:r>
            <a:endParaRPr lang="pt-BR" sz="20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654099" y="5732172"/>
            <a:ext cx="2536313" cy="462420"/>
          </a:xfrm>
          <a:prstGeom prst="roundRect">
            <a:avLst/>
          </a:prstGeom>
          <a:solidFill>
            <a:srgbClr val="51908C"/>
          </a:solidFill>
          <a:ln>
            <a:solidFill>
              <a:srgbClr val="519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pt-BR" sz="2000" b="1" dirty="0"/>
              <a:t>R$ </a:t>
            </a:r>
            <a:r>
              <a:rPr lang="pt-BR" sz="2000" b="1" dirty="0" smtClean="0"/>
              <a:t>15,54 milhões </a:t>
            </a:r>
            <a:endParaRPr lang="pt-BR" sz="2000" b="1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6632" y="1022468"/>
            <a:ext cx="8163092" cy="64008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PLANO DE AÇÃO 2018 - DESTINAÇÕES ESTRATÉGICAS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482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1" y="981892"/>
            <a:ext cx="10197738" cy="588714"/>
          </a:xfrm>
          <a:prstGeom prst="rect">
            <a:avLst/>
          </a:prstGeom>
          <a:solidFill>
            <a:srgbClr val="2B4B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8" tIns="25599" rIns="51198" bIns="25599" rtlCol="0" anchor="ctr"/>
          <a:lstStyle/>
          <a:p>
            <a:pPr defTabSz="305821"/>
            <a:r>
              <a:rPr lang="pt-BR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PLANO DE AÇÃO 2018: COMISSÕES E CEAU </a:t>
            </a:r>
            <a:r>
              <a:rPr lang="pt-B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(Qde de Iniciativas Estratégicas e Recursos)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3439"/>
          <a:stretch/>
        </p:blipFill>
        <p:spPr>
          <a:xfrm>
            <a:off x="32656" y="1570607"/>
            <a:ext cx="12159344" cy="528739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981892"/>
            <a:ext cx="10197738" cy="588714"/>
          </a:xfrm>
          <a:prstGeom prst="rect">
            <a:avLst/>
          </a:prstGeom>
          <a:solidFill>
            <a:srgbClr val="2B4B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8" tIns="25599" rIns="51198" bIns="25599" rtlCol="0" anchor="ctr"/>
          <a:lstStyle/>
          <a:p>
            <a:pPr defTabSz="305821"/>
            <a:r>
              <a:rPr lang="pt-BR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PLANO DE AÇÃO 2018: PRESIDÊNCIA </a:t>
            </a:r>
            <a:r>
              <a:rPr lang="pt-B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pt-BR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Qde</a:t>
            </a:r>
            <a:r>
              <a:rPr lang="pt-B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de Iniciativas Estratégicas e Recursos)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2997"/>
          <a:stretch/>
        </p:blipFill>
        <p:spPr>
          <a:xfrm>
            <a:off x="0" y="1570606"/>
            <a:ext cx="12192000" cy="528739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3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1493520"/>
            <a:ext cx="11546975" cy="51104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" y="894080"/>
            <a:ext cx="10197738" cy="443341"/>
          </a:xfrm>
          <a:prstGeom prst="rect">
            <a:avLst/>
          </a:prstGeom>
          <a:solidFill>
            <a:srgbClr val="2B4B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8" tIns="25599" rIns="51198" bIns="25599" rtlCol="0" anchor="ctr"/>
          <a:lstStyle/>
          <a:p>
            <a:pPr defTabSz="305821"/>
            <a:r>
              <a:rPr lang="pt-BR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PLANO DE AÇÃO </a:t>
            </a:r>
            <a:r>
              <a:rPr lang="pt-BR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2018</a:t>
            </a:r>
            <a:r>
              <a:rPr lang="pt-BR" sz="21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 GERÊNCIA GERAL </a:t>
            </a:r>
            <a:r>
              <a:rPr lang="pt-B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pt-BR" sz="16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Qde</a:t>
            </a:r>
            <a:r>
              <a:rPr lang="pt-B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de Iniciativas Estratégicas e Recursos)</a:t>
            </a:r>
          </a:p>
        </p:txBody>
      </p:sp>
    </p:spTree>
    <p:extLst>
      <p:ext uri="{BB962C8B-B14F-4D97-AF65-F5344CB8AC3E}">
        <p14:creationId xmlns:p14="http://schemas.microsoft.com/office/powerpoint/2010/main" val="42176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83920"/>
            <a:ext cx="7122017" cy="321425"/>
          </a:xfrm>
          <a:prstGeom prst="rect">
            <a:avLst/>
          </a:prstGeom>
          <a:solidFill>
            <a:srgbClr val="2B4B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84" tIns="30591" rIns="61184" bIns="30591" rtlCol="0" anchor="ctr"/>
          <a:lstStyle/>
          <a:p>
            <a:pPr defTabSz="365464"/>
            <a:endParaRPr lang="pt-BR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defTabSz="365464"/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FONTES DE RECURSOS CAU/BR – TOTAL R$ </a:t>
            </a:r>
            <a:r>
              <a:rPr lang="pt-B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58 </a:t>
            </a:r>
            <a:r>
              <a:rPr lang="pt-BR" sz="2000" b="1" dirty="0">
                <a:solidFill>
                  <a:schemeClr val="bg1"/>
                </a:solidFill>
                <a:cs typeface="Arial" panose="020B0604020202020204" pitchFamily="34" charset="0"/>
              </a:rPr>
              <a:t>MILHÕES </a:t>
            </a:r>
            <a:endParaRPr lang="pt-BR" sz="2000" dirty="0"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defTabSz="365464"/>
            <a:endParaRPr lang="pt-BR" sz="2000" dirty="0"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1" y="1274619"/>
            <a:ext cx="10033988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Conector reto 111"/>
          <p:cNvCxnSpPr/>
          <p:nvPr/>
        </p:nvCxnSpPr>
        <p:spPr>
          <a:xfrm flipV="1">
            <a:off x="146095" y="4188753"/>
            <a:ext cx="11252833" cy="171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 flipV="1">
            <a:off x="13884696" y="4987494"/>
            <a:ext cx="0" cy="22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/>
          <p:cNvSpPr/>
          <p:nvPr/>
        </p:nvSpPr>
        <p:spPr>
          <a:xfrm>
            <a:off x="5368890" y="1554929"/>
            <a:ext cx="4252630" cy="16861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1314"/>
                </a:solidFill>
              </a:rPr>
              <a:t>Aprovação da </a:t>
            </a:r>
            <a:r>
              <a:rPr lang="pt-BR" dirty="0" smtClean="0">
                <a:solidFill>
                  <a:srgbClr val="001314"/>
                </a:solidFill>
              </a:rPr>
              <a:t>Reprogramação </a:t>
            </a:r>
            <a:r>
              <a:rPr lang="pt-BR" dirty="0">
                <a:solidFill>
                  <a:srgbClr val="001314"/>
                </a:solidFill>
              </a:rPr>
              <a:t>do Plano de Ação e Orçamento do </a:t>
            </a:r>
            <a:r>
              <a:rPr lang="pt-BR" dirty="0" smtClean="0">
                <a:solidFill>
                  <a:srgbClr val="001314"/>
                </a:solidFill>
              </a:rPr>
              <a:t>CAU </a:t>
            </a:r>
          </a:p>
          <a:p>
            <a:pPr algn="ctr"/>
            <a:r>
              <a:rPr lang="pt-BR" dirty="0" smtClean="0">
                <a:solidFill>
                  <a:srgbClr val="001314"/>
                </a:solidFill>
              </a:rPr>
              <a:t>2018 </a:t>
            </a:r>
            <a:endParaRPr lang="pt-BR" dirty="0">
              <a:solidFill>
                <a:srgbClr val="001314"/>
              </a:solidFill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2838966" y="5120640"/>
            <a:ext cx="4476799" cy="16797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Aprovação das Diretrizes para Elaboração </a:t>
            </a:r>
            <a:r>
              <a:rPr lang="pt-BR" dirty="0" smtClean="0"/>
              <a:t>do Plano </a:t>
            </a:r>
            <a:r>
              <a:rPr lang="pt-BR" dirty="0"/>
              <a:t>de Ação e Orçamento CAU </a:t>
            </a:r>
            <a:r>
              <a:rPr lang="pt-BR" dirty="0" smtClean="0"/>
              <a:t>2019</a:t>
            </a:r>
            <a:endParaRPr lang="pt-BR" dirty="0"/>
          </a:p>
        </p:txBody>
      </p:sp>
      <p:sp>
        <p:nvSpPr>
          <p:cNvPr id="56" name="Elipse 55"/>
          <p:cNvSpPr/>
          <p:nvPr/>
        </p:nvSpPr>
        <p:spPr>
          <a:xfrm>
            <a:off x="588625" y="1508168"/>
            <a:ext cx="4478089" cy="17328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1314"/>
                </a:solidFill>
              </a:rPr>
              <a:t>Aprovação das Diretrizes para Elaboração da </a:t>
            </a:r>
            <a:r>
              <a:rPr lang="pt-BR" dirty="0">
                <a:solidFill>
                  <a:srgbClr val="001314"/>
                </a:solidFill>
              </a:rPr>
              <a:t>Reprogramação</a:t>
            </a:r>
            <a:r>
              <a:rPr lang="pt-BR" dirty="0" smtClean="0">
                <a:solidFill>
                  <a:srgbClr val="001314"/>
                </a:solidFill>
              </a:rPr>
              <a:t> do Plano de Ação e Orçamento CAU 2018</a:t>
            </a:r>
            <a:endParaRPr lang="pt-BR" dirty="0">
              <a:solidFill>
                <a:srgbClr val="001314"/>
              </a:solidFill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1991925" y="3963250"/>
            <a:ext cx="967962" cy="5478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Jun</a:t>
            </a:r>
            <a:endParaRPr lang="pt-BR" sz="2000" dirty="0"/>
          </a:p>
        </p:txBody>
      </p:sp>
      <p:sp>
        <p:nvSpPr>
          <p:cNvPr id="66" name="Elipse 65"/>
          <p:cNvSpPr/>
          <p:nvPr/>
        </p:nvSpPr>
        <p:spPr>
          <a:xfrm>
            <a:off x="4595034" y="3963250"/>
            <a:ext cx="967962" cy="5478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Jul</a:t>
            </a:r>
            <a:endParaRPr lang="pt-BR" sz="2000" dirty="0"/>
          </a:p>
        </p:txBody>
      </p:sp>
      <p:cxnSp>
        <p:nvCxnSpPr>
          <p:cNvPr id="67" name="Conector reto 66"/>
          <p:cNvCxnSpPr/>
          <p:nvPr/>
        </p:nvCxnSpPr>
        <p:spPr>
          <a:xfrm>
            <a:off x="2510440" y="3217025"/>
            <a:ext cx="13566" cy="728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>
            <a:stCxn id="66" idx="4"/>
            <a:endCxn id="55" idx="0"/>
          </p:cNvCxnSpPr>
          <p:nvPr/>
        </p:nvCxnSpPr>
        <p:spPr>
          <a:xfrm flipH="1">
            <a:off x="5077366" y="4511139"/>
            <a:ext cx="1649" cy="609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ipse 71"/>
          <p:cNvSpPr/>
          <p:nvPr/>
        </p:nvSpPr>
        <p:spPr>
          <a:xfrm>
            <a:off x="7018363" y="3945693"/>
            <a:ext cx="1014076" cy="5654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Ago</a:t>
            </a:r>
            <a:endParaRPr lang="pt-BR" sz="2000" dirty="0"/>
          </a:p>
        </p:txBody>
      </p:sp>
      <p:sp>
        <p:nvSpPr>
          <p:cNvPr id="75" name="Elipse 74"/>
          <p:cNvSpPr/>
          <p:nvPr/>
        </p:nvSpPr>
        <p:spPr>
          <a:xfrm>
            <a:off x="8148320" y="5052282"/>
            <a:ext cx="3928699" cy="17480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Aprovação </a:t>
            </a:r>
            <a:r>
              <a:rPr lang="pt-BR" dirty="0" smtClean="0"/>
              <a:t>do </a:t>
            </a:r>
            <a:r>
              <a:rPr lang="pt-BR" dirty="0"/>
              <a:t>Plano de Ação e Orçamento do </a:t>
            </a:r>
            <a:r>
              <a:rPr lang="pt-BR" dirty="0" smtClean="0"/>
              <a:t>CAU 2019 </a:t>
            </a:r>
            <a:endParaRPr lang="pt-BR" dirty="0"/>
          </a:p>
        </p:txBody>
      </p:sp>
      <p:cxnSp>
        <p:nvCxnSpPr>
          <p:cNvPr id="76" name="Conector reto 75"/>
          <p:cNvCxnSpPr/>
          <p:nvPr/>
        </p:nvCxnSpPr>
        <p:spPr>
          <a:xfrm>
            <a:off x="7486228" y="3233182"/>
            <a:ext cx="3543" cy="71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ipse 76"/>
          <p:cNvSpPr/>
          <p:nvPr/>
        </p:nvSpPr>
        <p:spPr>
          <a:xfrm>
            <a:off x="9671129" y="3963249"/>
            <a:ext cx="967962" cy="5478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Dez</a:t>
            </a:r>
            <a:endParaRPr lang="pt-BR" sz="2000" dirty="0"/>
          </a:p>
        </p:txBody>
      </p:sp>
      <p:cxnSp>
        <p:nvCxnSpPr>
          <p:cNvPr id="84" name="Conector reto 83"/>
          <p:cNvCxnSpPr/>
          <p:nvPr/>
        </p:nvCxnSpPr>
        <p:spPr>
          <a:xfrm>
            <a:off x="10151567" y="4400116"/>
            <a:ext cx="3543" cy="71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1460786" y="3989166"/>
            <a:ext cx="6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2018</a:t>
            </a:r>
            <a:endParaRPr lang="pt-BR" b="1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96217" y="831273"/>
            <a:ext cx="11980802" cy="480596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CALENDÁRIO 2018 – PERÍODOS “MARCO” DE APROVAÇÃO PELO PLENÁRIO</a:t>
            </a:r>
            <a:endParaRPr lang="pt-BR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1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 animBg="1"/>
      <p:bldP spid="56" grpId="0" animBg="1"/>
      <p:bldP spid="65" grpId="0" animBg="1"/>
      <p:bldP spid="66" grpId="0" animBg="1"/>
      <p:bldP spid="72" grpId="0" animBg="1"/>
      <p:bldP spid="75" grpId="0" animBg="1"/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64723" y="3928885"/>
            <a:ext cx="9465469" cy="24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828" b="1" i="1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Maria Filomena M. Paulos – Assessora - Chefe </a:t>
            </a:r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Marcos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Cristino de Oliveira - Analista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Técnico</a:t>
            </a: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Tania Mara C. Daldegan - Analista Técnica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Jéssika Brito Nava –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Estagiária</a:t>
            </a: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Lucas Rodrigues Alves – Estagiário </a:t>
            </a:r>
          </a:p>
          <a:p>
            <a:endParaRPr lang="pt-BR" sz="20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2233636"/>
              </p:ext>
            </p:extLst>
          </p:nvPr>
        </p:nvGraphicFramePr>
        <p:xfrm>
          <a:off x="664723" y="3316027"/>
          <a:ext cx="2910245" cy="55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957944" y="5352270"/>
            <a:ext cx="9465469" cy="65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828" b="1" i="1" dirty="0">
              <a:solidFill>
                <a:srgbClr val="000000"/>
              </a:solidFill>
            </a:endParaRPr>
          </a:p>
          <a:p>
            <a:endParaRPr lang="pt-BR" sz="1828" b="1" i="1" dirty="0">
              <a:solidFill>
                <a:srgbClr val="00000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62439495"/>
              </p:ext>
            </p:extLst>
          </p:nvPr>
        </p:nvGraphicFramePr>
        <p:xfrm>
          <a:off x="664723" y="1059513"/>
          <a:ext cx="10972800" cy="144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95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rbara.oliveira\Desktop\verde e 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27482"/>
            <a:ext cx="6259484" cy="15782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35" tIns="38268" rIns="76535" bIns="38268" rtlCol="0" anchor="ctr"/>
          <a:lstStyle/>
          <a:p>
            <a:pPr algn="ctr"/>
            <a:endParaRPr lang="pt-BR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934" y="3267905"/>
            <a:ext cx="3732415" cy="132342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lvl="0" algn="ctr">
              <a:buClr>
                <a:srgbClr val="E7E6E6">
                  <a:lumMod val="75000"/>
                </a:srgbClr>
              </a:buClr>
            </a:pPr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OBRIGADA!</a:t>
            </a:r>
          </a:p>
          <a:p>
            <a:pPr lvl="0" algn="ctr">
              <a:buClr>
                <a:srgbClr val="E7E6E6">
                  <a:lumMod val="75000"/>
                </a:srgbClr>
              </a:buClr>
            </a:pP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4753295" y="613586"/>
            <a:ext cx="5732900" cy="1268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52321609"/>
              </p:ext>
            </p:extLst>
          </p:nvPr>
        </p:nvGraphicFramePr>
        <p:xfrm>
          <a:off x="0" y="1388225"/>
          <a:ext cx="11704319" cy="518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01578531"/>
              </p:ext>
            </p:extLst>
          </p:nvPr>
        </p:nvGraphicFramePr>
        <p:xfrm>
          <a:off x="3624942" y="775982"/>
          <a:ext cx="4454433" cy="59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tângulo de cantos arredondados 8"/>
          <p:cNvSpPr/>
          <p:nvPr/>
        </p:nvSpPr>
        <p:spPr>
          <a:xfrm>
            <a:off x="4364183" y="781396"/>
            <a:ext cx="3549534" cy="64008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DAS ATRIBUIÇÕES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461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4753295" y="613586"/>
            <a:ext cx="5732900" cy="1268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49754"/>
              </p:ext>
            </p:extLst>
          </p:nvPr>
        </p:nvGraphicFramePr>
        <p:xfrm>
          <a:off x="0" y="1339536"/>
          <a:ext cx="11704319" cy="555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4364183" y="781396"/>
            <a:ext cx="3549534" cy="64008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 smtClean="0"/>
              <a:t>DAS ATRIBUIÇÕES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068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tângulo 96"/>
          <p:cNvSpPr/>
          <p:nvPr/>
        </p:nvSpPr>
        <p:spPr bwMode="auto">
          <a:xfrm>
            <a:off x="7660330" y="3431816"/>
            <a:ext cx="3000364" cy="3429000"/>
          </a:xfrm>
          <a:prstGeom prst="rect">
            <a:avLst/>
          </a:prstGeom>
          <a:solidFill>
            <a:srgbClr val="ADA1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" name="Retângulo 98"/>
          <p:cNvSpPr/>
          <p:nvPr/>
        </p:nvSpPr>
        <p:spPr bwMode="auto">
          <a:xfrm>
            <a:off x="4614968" y="3671174"/>
            <a:ext cx="3071834" cy="3191726"/>
          </a:xfrm>
          <a:prstGeom prst="rect">
            <a:avLst/>
          </a:prstGeom>
          <a:solidFill>
            <a:srgbClr val="B6CCB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" name="Retângulo 55"/>
          <p:cNvSpPr/>
          <p:nvPr/>
        </p:nvSpPr>
        <p:spPr bwMode="auto">
          <a:xfrm>
            <a:off x="1523799" y="3362033"/>
            <a:ext cx="3093720" cy="3505200"/>
          </a:xfrm>
          <a:prstGeom prst="rect">
            <a:avLst/>
          </a:prstGeom>
          <a:solidFill>
            <a:srgbClr val="DEB07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" name="Retângulo 102"/>
          <p:cNvSpPr/>
          <p:nvPr/>
        </p:nvSpPr>
        <p:spPr bwMode="auto">
          <a:xfrm>
            <a:off x="1524817" y="785680"/>
            <a:ext cx="3285310" cy="2606763"/>
          </a:xfrm>
          <a:prstGeom prst="rect">
            <a:avLst/>
          </a:prstGeom>
          <a:solidFill>
            <a:srgbClr val="B3C8C9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5" name="Retângulo 94"/>
          <p:cNvSpPr/>
          <p:nvPr/>
        </p:nvSpPr>
        <p:spPr bwMode="auto">
          <a:xfrm>
            <a:off x="4613863" y="784096"/>
            <a:ext cx="3053773" cy="2644904"/>
          </a:xfrm>
          <a:prstGeom prst="rect">
            <a:avLst/>
          </a:prstGeom>
          <a:solidFill>
            <a:srgbClr val="CBDA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" name="Retângulo 101"/>
          <p:cNvSpPr/>
          <p:nvPr/>
        </p:nvSpPr>
        <p:spPr bwMode="auto">
          <a:xfrm>
            <a:off x="7667636" y="784096"/>
            <a:ext cx="3000364" cy="2716341"/>
          </a:xfrm>
          <a:prstGeom prst="rect">
            <a:avLst/>
          </a:prstGeom>
          <a:solidFill>
            <a:srgbClr val="ACC3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9" name="Retângulo de cantos arredondados 78"/>
          <p:cNvSpPr/>
          <p:nvPr/>
        </p:nvSpPr>
        <p:spPr bwMode="auto">
          <a:xfrm>
            <a:off x="1780423" y="5290697"/>
            <a:ext cx="1071570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ctr"/>
          <a:lstStyle/>
          <a:p>
            <a:pPr marL="174625" indent="-174625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Resultado 1</a:t>
            </a:r>
          </a:p>
        </p:txBody>
      </p:sp>
      <p:sp>
        <p:nvSpPr>
          <p:cNvPr id="80" name="Retângulo de cantos arredondados 79"/>
          <p:cNvSpPr/>
          <p:nvPr/>
        </p:nvSpPr>
        <p:spPr bwMode="auto">
          <a:xfrm>
            <a:off x="6453190" y="5726685"/>
            <a:ext cx="121444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900" dirty="0" smtClean="0">
                <a:solidFill>
                  <a:prstClr val="black"/>
                </a:solidFill>
                <a:cs typeface="Arial" pitchFamily="34" charset="0"/>
              </a:rPr>
              <a:t>Memorial</a:t>
            </a:r>
            <a:r>
              <a:rPr lang="pt-BR" sz="9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implantado até dezembro de </a:t>
            </a:r>
            <a:r>
              <a:rPr lang="pt-BR" sz="9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2018</a:t>
            </a:r>
            <a:endParaRPr lang="pt-BR" sz="9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1" name="Retângulo de cantos arredondados 80"/>
          <p:cNvSpPr/>
          <p:nvPr/>
        </p:nvSpPr>
        <p:spPr bwMode="auto">
          <a:xfrm>
            <a:off x="3011697" y="5240549"/>
            <a:ext cx="1071570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ctr"/>
          <a:lstStyle/>
          <a:p>
            <a:pPr marL="174625" indent="-174625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Resultado 2</a:t>
            </a:r>
          </a:p>
        </p:txBody>
      </p:sp>
      <p:sp>
        <p:nvSpPr>
          <p:cNvPr id="104" name="Elipse 103"/>
          <p:cNvSpPr/>
          <p:nvPr/>
        </p:nvSpPr>
        <p:spPr bwMode="auto">
          <a:xfrm>
            <a:off x="4514813" y="1884471"/>
            <a:ext cx="3214710" cy="32147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5559057" y="1774684"/>
            <a:ext cx="1163383" cy="604360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22" y="0"/>
              </a:cxn>
              <a:cxn ang="0">
                <a:pos x="222" y="0"/>
              </a:cxn>
              <a:cxn ang="0">
                <a:pos x="222" y="0"/>
              </a:cxn>
              <a:cxn ang="0">
                <a:pos x="1827" y="0"/>
              </a:cxn>
              <a:cxn ang="0">
                <a:pos x="1827" y="0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1107"/>
              </a:cxn>
              <a:cxn ang="0">
                <a:pos x="2048" y="1107"/>
              </a:cxn>
              <a:cxn ang="0">
                <a:pos x="1827" y="1328"/>
              </a:cxn>
              <a:cxn ang="0">
                <a:pos x="1827" y="1328"/>
              </a:cxn>
              <a:cxn ang="0">
                <a:pos x="1827" y="1328"/>
              </a:cxn>
              <a:cxn ang="0">
                <a:pos x="222" y="1328"/>
              </a:cxn>
              <a:cxn ang="0">
                <a:pos x="222" y="1328"/>
              </a:cxn>
              <a:cxn ang="0">
                <a:pos x="0" y="1107"/>
              </a:cxn>
              <a:cxn ang="0">
                <a:pos x="0" y="1107"/>
              </a:cxn>
              <a:cxn ang="0">
                <a:pos x="0" y="222"/>
              </a:cxn>
            </a:cxnLst>
            <a:rect l="0" t="0" r="r" b="b"/>
            <a:pathLst>
              <a:path w="2048" h="1328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lnTo>
                  <a:pt x="222" y="0"/>
                </a:lnTo>
                <a:lnTo>
                  <a:pt x="1827" y="0"/>
                </a:lnTo>
                <a:lnTo>
                  <a:pt x="1827" y="0"/>
                </a:lnTo>
                <a:cubicBezTo>
                  <a:pt x="1949" y="0"/>
                  <a:pt x="2048" y="100"/>
                  <a:pt x="2048" y="222"/>
                </a:cubicBezTo>
                <a:cubicBezTo>
                  <a:pt x="2048" y="222"/>
                  <a:pt x="2048" y="222"/>
                  <a:pt x="2048" y="222"/>
                </a:cubicBezTo>
                <a:lnTo>
                  <a:pt x="2048" y="222"/>
                </a:lnTo>
                <a:lnTo>
                  <a:pt x="2048" y="1107"/>
                </a:lnTo>
                <a:lnTo>
                  <a:pt x="2048" y="1107"/>
                </a:lnTo>
                <a:cubicBezTo>
                  <a:pt x="2048" y="1229"/>
                  <a:pt x="1949" y="1328"/>
                  <a:pt x="1827" y="1328"/>
                </a:cubicBezTo>
                <a:cubicBezTo>
                  <a:pt x="1827" y="1328"/>
                  <a:pt x="1827" y="1328"/>
                  <a:pt x="1827" y="1328"/>
                </a:cubicBezTo>
                <a:lnTo>
                  <a:pt x="1827" y="1328"/>
                </a:lnTo>
                <a:lnTo>
                  <a:pt x="222" y="1328"/>
                </a:lnTo>
                <a:lnTo>
                  <a:pt x="222" y="1328"/>
                </a:lnTo>
                <a:cubicBezTo>
                  <a:pt x="100" y="1328"/>
                  <a:pt x="0" y="1229"/>
                  <a:pt x="0" y="1107"/>
                </a:cubicBezTo>
                <a:cubicBezTo>
                  <a:pt x="0" y="1107"/>
                  <a:pt x="0" y="1107"/>
                  <a:pt x="0" y="1107"/>
                </a:cubicBezTo>
                <a:lnTo>
                  <a:pt x="0" y="222"/>
                </a:lnTo>
                <a:close/>
              </a:path>
            </a:pathLst>
          </a:custGeom>
          <a:solidFill>
            <a:srgbClr val="B9CDC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Plano Estratégico</a:t>
            </a:r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6766768" y="2073870"/>
            <a:ext cx="329365" cy="20509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96" y="93"/>
              </a:cxn>
              <a:cxn ang="0">
                <a:pos x="378" y="199"/>
              </a:cxn>
              <a:cxn ang="0">
                <a:pos x="554" y="315"/>
              </a:cxn>
              <a:cxn ang="0">
                <a:pos x="709" y="434"/>
              </a:cxn>
              <a:cxn ang="0">
                <a:pos x="699" y="447"/>
              </a:cxn>
              <a:cxn ang="0">
                <a:pos x="545" y="328"/>
              </a:cxn>
              <a:cxn ang="0">
                <a:pos x="370" y="212"/>
              </a:cxn>
              <a:cxn ang="0">
                <a:pos x="189" y="108"/>
              </a:cxn>
              <a:cxn ang="0">
                <a:pos x="0" y="15"/>
              </a:cxn>
              <a:cxn ang="0">
                <a:pos x="7" y="0"/>
              </a:cxn>
              <a:cxn ang="0">
                <a:pos x="656" y="300"/>
              </a:cxn>
              <a:cxn ang="0">
                <a:pos x="716" y="450"/>
              </a:cxn>
              <a:cxn ang="0">
                <a:pos x="556" y="430"/>
              </a:cxn>
              <a:cxn ang="0">
                <a:pos x="549" y="421"/>
              </a:cxn>
              <a:cxn ang="0">
                <a:pos x="558" y="414"/>
              </a:cxn>
              <a:cxn ang="0">
                <a:pos x="705" y="433"/>
              </a:cxn>
              <a:cxn ang="0">
                <a:pos x="696" y="444"/>
              </a:cxn>
              <a:cxn ang="0">
                <a:pos x="641" y="306"/>
              </a:cxn>
              <a:cxn ang="0">
                <a:pos x="645" y="296"/>
              </a:cxn>
              <a:cxn ang="0">
                <a:pos x="656" y="300"/>
              </a:cxn>
            </a:cxnLst>
            <a:rect l="0" t="0" r="r" b="b"/>
            <a:pathLst>
              <a:path w="716" h="450">
                <a:moveTo>
                  <a:pt x="7" y="0"/>
                </a:moveTo>
                <a:lnTo>
                  <a:pt x="196" y="93"/>
                </a:lnTo>
                <a:lnTo>
                  <a:pt x="378" y="199"/>
                </a:lnTo>
                <a:lnTo>
                  <a:pt x="554" y="315"/>
                </a:lnTo>
                <a:lnTo>
                  <a:pt x="709" y="434"/>
                </a:lnTo>
                <a:lnTo>
                  <a:pt x="699" y="447"/>
                </a:lnTo>
                <a:lnTo>
                  <a:pt x="545" y="328"/>
                </a:lnTo>
                <a:lnTo>
                  <a:pt x="370" y="212"/>
                </a:lnTo>
                <a:lnTo>
                  <a:pt x="189" y="108"/>
                </a:lnTo>
                <a:lnTo>
                  <a:pt x="0" y="15"/>
                </a:lnTo>
                <a:lnTo>
                  <a:pt x="7" y="0"/>
                </a:lnTo>
                <a:close/>
                <a:moveTo>
                  <a:pt x="656" y="300"/>
                </a:moveTo>
                <a:lnTo>
                  <a:pt x="716" y="450"/>
                </a:lnTo>
                <a:lnTo>
                  <a:pt x="556" y="430"/>
                </a:lnTo>
                <a:cubicBezTo>
                  <a:pt x="551" y="429"/>
                  <a:pt x="548" y="425"/>
                  <a:pt x="549" y="421"/>
                </a:cubicBezTo>
                <a:cubicBezTo>
                  <a:pt x="549" y="416"/>
                  <a:pt x="553" y="413"/>
                  <a:pt x="558" y="414"/>
                </a:cubicBezTo>
                <a:lnTo>
                  <a:pt x="705" y="433"/>
                </a:lnTo>
                <a:lnTo>
                  <a:pt x="696" y="444"/>
                </a:lnTo>
                <a:lnTo>
                  <a:pt x="641" y="306"/>
                </a:lnTo>
                <a:cubicBezTo>
                  <a:pt x="639" y="302"/>
                  <a:pt x="641" y="298"/>
                  <a:pt x="645" y="296"/>
                </a:cubicBezTo>
                <a:cubicBezTo>
                  <a:pt x="649" y="294"/>
                  <a:pt x="654" y="296"/>
                  <a:pt x="656" y="300"/>
                </a:cubicBezTo>
                <a:close/>
              </a:path>
            </a:pathLst>
          </a:custGeom>
          <a:solidFill>
            <a:srgbClr val="B9CDCE"/>
          </a:solidFill>
          <a:ln w="0" cap="flat">
            <a:solidFill>
              <a:srgbClr val="B9CDC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7030542" y="2367555"/>
            <a:ext cx="1163383" cy="604361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22" y="0"/>
              </a:cxn>
              <a:cxn ang="0">
                <a:pos x="222" y="0"/>
              </a:cxn>
              <a:cxn ang="0">
                <a:pos x="222" y="0"/>
              </a:cxn>
              <a:cxn ang="0">
                <a:pos x="1827" y="0"/>
              </a:cxn>
              <a:cxn ang="0">
                <a:pos x="1827" y="0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1107"/>
              </a:cxn>
              <a:cxn ang="0">
                <a:pos x="2048" y="1107"/>
              </a:cxn>
              <a:cxn ang="0">
                <a:pos x="1827" y="1328"/>
              </a:cxn>
              <a:cxn ang="0">
                <a:pos x="1827" y="1328"/>
              </a:cxn>
              <a:cxn ang="0">
                <a:pos x="1827" y="1328"/>
              </a:cxn>
              <a:cxn ang="0">
                <a:pos x="222" y="1328"/>
              </a:cxn>
              <a:cxn ang="0">
                <a:pos x="222" y="1328"/>
              </a:cxn>
              <a:cxn ang="0">
                <a:pos x="0" y="1107"/>
              </a:cxn>
              <a:cxn ang="0">
                <a:pos x="0" y="1107"/>
              </a:cxn>
              <a:cxn ang="0">
                <a:pos x="0" y="222"/>
              </a:cxn>
            </a:cxnLst>
            <a:rect l="0" t="0" r="r" b="b"/>
            <a:pathLst>
              <a:path w="2048" h="1328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lnTo>
                  <a:pt x="222" y="0"/>
                </a:lnTo>
                <a:lnTo>
                  <a:pt x="1827" y="0"/>
                </a:lnTo>
                <a:lnTo>
                  <a:pt x="1827" y="0"/>
                </a:lnTo>
                <a:cubicBezTo>
                  <a:pt x="1949" y="0"/>
                  <a:pt x="2048" y="100"/>
                  <a:pt x="2048" y="222"/>
                </a:cubicBezTo>
                <a:cubicBezTo>
                  <a:pt x="2048" y="222"/>
                  <a:pt x="2048" y="222"/>
                  <a:pt x="2048" y="222"/>
                </a:cubicBezTo>
                <a:lnTo>
                  <a:pt x="2048" y="222"/>
                </a:lnTo>
                <a:lnTo>
                  <a:pt x="2048" y="1107"/>
                </a:lnTo>
                <a:lnTo>
                  <a:pt x="2048" y="1107"/>
                </a:lnTo>
                <a:cubicBezTo>
                  <a:pt x="2048" y="1229"/>
                  <a:pt x="1949" y="1328"/>
                  <a:pt x="1827" y="1328"/>
                </a:cubicBezTo>
                <a:cubicBezTo>
                  <a:pt x="1827" y="1328"/>
                  <a:pt x="1827" y="1328"/>
                  <a:pt x="1827" y="1328"/>
                </a:cubicBezTo>
                <a:lnTo>
                  <a:pt x="1827" y="1328"/>
                </a:lnTo>
                <a:lnTo>
                  <a:pt x="222" y="1328"/>
                </a:lnTo>
                <a:lnTo>
                  <a:pt x="222" y="1328"/>
                </a:lnTo>
                <a:cubicBezTo>
                  <a:pt x="100" y="1328"/>
                  <a:pt x="0" y="1229"/>
                  <a:pt x="0" y="1107"/>
                </a:cubicBezTo>
                <a:cubicBezTo>
                  <a:pt x="0" y="1107"/>
                  <a:pt x="0" y="1107"/>
                  <a:pt x="0" y="1107"/>
                </a:cubicBezTo>
                <a:lnTo>
                  <a:pt x="0" y="222"/>
                </a:lnTo>
                <a:close/>
              </a:path>
            </a:pathLst>
          </a:custGeom>
          <a:solidFill>
            <a:srgbClr val="8CADA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Objetivos Estratégicos</a:t>
            </a:r>
          </a:p>
        </p:txBody>
      </p:sp>
      <p:sp>
        <p:nvSpPr>
          <p:cNvPr id="1039" name="Freeform 15"/>
          <p:cNvSpPr>
            <a:spLocks noEditPoints="1"/>
          </p:cNvSpPr>
          <p:nvPr/>
        </p:nvSpPr>
        <p:spPr bwMode="auto">
          <a:xfrm>
            <a:off x="7485698" y="3127252"/>
            <a:ext cx="77138" cy="50242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90" y="137"/>
              </a:cxn>
              <a:cxn ang="0">
                <a:pos x="106" y="276"/>
              </a:cxn>
              <a:cxn ang="0">
                <a:pos x="115" y="414"/>
              </a:cxn>
              <a:cxn ang="0">
                <a:pos x="118" y="552"/>
              </a:cxn>
              <a:cxn ang="0">
                <a:pos x="115" y="692"/>
              </a:cxn>
              <a:cxn ang="0">
                <a:pos x="106" y="830"/>
              </a:cxn>
              <a:cxn ang="0">
                <a:pos x="90" y="967"/>
              </a:cxn>
              <a:cxn ang="0">
                <a:pos x="72" y="1089"/>
              </a:cxn>
              <a:cxn ang="0">
                <a:pos x="56" y="1087"/>
              </a:cxn>
              <a:cxn ang="0">
                <a:pos x="75" y="966"/>
              </a:cxn>
              <a:cxn ang="0">
                <a:pos x="90" y="829"/>
              </a:cxn>
              <a:cxn ang="0">
                <a:pos x="99" y="691"/>
              </a:cxn>
              <a:cxn ang="0">
                <a:pos x="102" y="553"/>
              </a:cxn>
              <a:cxn ang="0">
                <a:pos x="99" y="415"/>
              </a:cxn>
              <a:cxn ang="0">
                <a:pos x="91" y="277"/>
              </a:cxn>
              <a:cxn ang="0">
                <a:pos x="75" y="140"/>
              </a:cxn>
              <a:cxn ang="0">
                <a:pos x="54" y="3"/>
              </a:cxn>
              <a:cxn ang="0">
                <a:pos x="69" y="0"/>
              </a:cxn>
              <a:cxn ang="0">
                <a:pos x="163" y="978"/>
              </a:cxn>
              <a:cxn ang="0">
                <a:pos x="61" y="1104"/>
              </a:cxn>
              <a:cxn ang="0">
                <a:pos x="2" y="953"/>
              </a:cxn>
              <a:cxn ang="0">
                <a:pos x="6" y="942"/>
              </a:cxn>
              <a:cxn ang="0">
                <a:pos x="17" y="947"/>
              </a:cxn>
              <a:cxn ang="0">
                <a:pos x="71" y="1085"/>
              </a:cxn>
              <a:cxn ang="0">
                <a:pos x="58" y="1083"/>
              </a:cxn>
              <a:cxn ang="0">
                <a:pos x="151" y="967"/>
              </a:cxn>
              <a:cxn ang="0">
                <a:pos x="162" y="966"/>
              </a:cxn>
              <a:cxn ang="0">
                <a:pos x="163" y="978"/>
              </a:cxn>
            </a:cxnLst>
            <a:rect l="0" t="0" r="r" b="b"/>
            <a:pathLst>
              <a:path w="166" h="1104">
                <a:moveTo>
                  <a:pt x="69" y="0"/>
                </a:moveTo>
                <a:lnTo>
                  <a:pt x="90" y="137"/>
                </a:lnTo>
                <a:lnTo>
                  <a:pt x="106" y="276"/>
                </a:lnTo>
                <a:lnTo>
                  <a:pt x="115" y="414"/>
                </a:lnTo>
                <a:lnTo>
                  <a:pt x="118" y="552"/>
                </a:lnTo>
                <a:lnTo>
                  <a:pt x="115" y="692"/>
                </a:lnTo>
                <a:lnTo>
                  <a:pt x="106" y="830"/>
                </a:lnTo>
                <a:lnTo>
                  <a:pt x="90" y="967"/>
                </a:lnTo>
                <a:lnTo>
                  <a:pt x="72" y="1089"/>
                </a:lnTo>
                <a:lnTo>
                  <a:pt x="56" y="1087"/>
                </a:lnTo>
                <a:lnTo>
                  <a:pt x="75" y="966"/>
                </a:lnTo>
                <a:lnTo>
                  <a:pt x="90" y="829"/>
                </a:lnTo>
                <a:lnTo>
                  <a:pt x="99" y="691"/>
                </a:lnTo>
                <a:lnTo>
                  <a:pt x="102" y="553"/>
                </a:lnTo>
                <a:lnTo>
                  <a:pt x="99" y="415"/>
                </a:lnTo>
                <a:lnTo>
                  <a:pt x="91" y="277"/>
                </a:lnTo>
                <a:lnTo>
                  <a:pt x="75" y="140"/>
                </a:lnTo>
                <a:lnTo>
                  <a:pt x="54" y="3"/>
                </a:lnTo>
                <a:lnTo>
                  <a:pt x="69" y="0"/>
                </a:lnTo>
                <a:close/>
                <a:moveTo>
                  <a:pt x="163" y="978"/>
                </a:moveTo>
                <a:lnTo>
                  <a:pt x="61" y="1104"/>
                </a:lnTo>
                <a:lnTo>
                  <a:pt x="2" y="953"/>
                </a:lnTo>
                <a:cubicBezTo>
                  <a:pt x="0" y="949"/>
                  <a:pt x="2" y="944"/>
                  <a:pt x="6" y="942"/>
                </a:cubicBezTo>
                <a:cubicBezTo>
                  <a:pt x="11" y="941"/>
                  <a:pt x="15" y="943"/>
                  <a:pt x="17" y="947"/>
                </a:cubicBezTo>
                <a:lnTo>
                  <a:pt x="71" y="1085"/>
                </a:lnTo>
                <a:lnTo>
                  <a:pt x="58" y="1083"/>
                </a:lnTo>
                <a:lnTo>
                  <a:pt x="151" y="967"/>
                </a:lnTo>
                <a:cubicBezTo>
                  <a:pt x="154" y="964"/>
                  <a:pt x="159" y="963"/>
                  <a:pt x="162" y="966"/>
                </a:cubicBezTo>
                <a:cubicBezTo>
                  <a:pt x="166" y="969"/>
                  <a:pt x="166" y="974"/>
                  <a:pt x="163" y="978"/>
                </a:cubicBezTo>
                <a:close/>
              </a:path>
            </a:pathLst>
          </a:custGeom>
          <a:solidFill>
            <a:srgbClr val="8CADAE"/>
          </a:solidFill>
          <a:ln w="0" cap="flat">
            <a:solidFill>
              <a:srgbClr val="8CADA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7024695" y="3674614"/>
            <a:ext cx="1163383" cy="611642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224" y="0"/>
              </a:cxn>
              <a:cxn ang="0">
                <a:pos x="224" y="0"/>
              </a:cxn>
              <a:cxn ang="0">
                <a:pos x="224" y="0"/>
              </a:cxn>
              <a:cxn ang="0">
                <a:pos x="1824" y="0"/>
              </a:cxn>
              <a:cxn ang="0">
                <a:pos x="1824" y="0"/>
              </a:cxn>
              <a:cxn ang="0">
                <a:pos x="2048" y="224"/>
              </a:cxn>
              <a:cxn ang="0">
                <a:pos x="2048" y="224"/>
              </a:cxn>
              <a:cxn ang="0">
                <a:pos x="2048" y="224"/>
              </a:cxn>
              <a:cxn ang="0">
                <a:pos x="2048" y="1120"/>
              </a:cxn>
              <a:cxn ang="0">
                <a:pos x="2048" y="1120"/>
              </a:cxn>
              <a:cxn ang="0">
                <a:pos x="1824" y="1344"/>
              </a:cxn>
              <a:cxn ang="0">
                <a:pos x="1824" y="1344"/>
              </a:cxn>
              <a:cxn ang="0">
                <a:pos x="1824" y="1344"/>
              </a:cxn>
              <a:cxn ang="0">
                <a:pos x="224" y="1344"/>
              </a:cxn>
              <a:cxn ang="0">
                <a:pos x="224" y="1344"/>
              </a:cxn>
              <a:cxn ang="0">
                <a:pos x="0" y="1120"/>
              </a:cxn>
              <a:cxn ang="0">
                <a:pos x="0" y="1120"/>
              </a:cxn>
              <a:cxn ang="0">
                <a:pos x="0" y="224"/>
              </a:cxn>
            </a:cxnLst>
            <a:rect l="0" t="0" r="r" b="b"/>
            <a:pathLst>
              <a:path w="2048" h="1344">
                <a:moveTo>
                  <a:pt x="0" y="224"/>
                </a:moveTo>
                <a:cubicBezTo>
                  <a:pt x="0" y="101"/>
                  <a:pt x="101" y="0"/>
                  <a:pt x="224" y="0"/>
                </a:cubicBezTo>
                <a:cubicBezTo>
                  <a:pt x="224" y="0"/>
                  <a:pt x="224" y="0"/>
                  <a:pt x="224" y="0"/>
                </a:cubicBezTo>
                <a:lnTo>
                  <a:pt x="224" y="0"/>
                </a:lnTo>
                <a:lnTo>
                  <a:pt x="1824" y="0"/>
                </a:lnTo>
                <a:lnTo>
                  <a:pt x="1824" y="0"/>
                </a:lnTo>
                <a:cubicBezTo>
                  <a:pt x="1948" y="0"/>
                  <a:pt x="2048" y="101"/>
                  <a:pt x="2048" y="224"/>
                </a:cubicBezTo>
                <a:cubicBezTo>
                  <a:pt x="2048" y="224"/>
                  <a:pt x="2048" y="224"/>
                  <a:pt x="2048" y="224"/>
                </a:cubicBezTo>
                <a:lnTo>
                  <a:pt x="2048" y="224"/>
                </a:lnTo>
                <a:lnTo>
                  <a:pt x="2048" y="1120"/>
                </a:lnTo>
                <a:lnTo>
                  <a:pt x="2048" y="1120"/>
                </a:lnTo>
                <a:cubicBezTo>
                  <a:pt x="2048" y="1244"/>
                  <a:pt x="1948" y="1344"/>
                  <a:pt x="1824" y="1344"/>
                </a:cubicBezTo>
                <a:cubicBezTo>
                  <a:pt x="1824" y="1344"/>
                  <a:pt x="1824" y="1344"/>
                  <a:pt x="1824" y="1344"/>
                </a:cubicBezTo>
                <a:lnTo>
                  <a:pt x="1824" y="1344"/>
                </a:lnTo>
                <a:lnTo>
                  <a:pt x="224" y="1344"/>
                </a:lnTo>
                <a:lnTo>
                  <a:pt x="224" y="1344"/>
                </a:lnTo>
                <a:cubicBezTo>
                  <a:pt x="101" y="1344"/>
                  <a:pt x="0" y="1244"/>
                  <a:pt x="0" y="1120"/>
                </a:cubicBezTo>
                <a:cubicBezTo>
                  <a:pt x="0" y="1120"/>
                  <a:pt x="0" y="1120"/>
                  <a:pt x="0" y="1120"/>
                </a:cubicBezTo>
                <a:lnTo>
                  <a:pt x="0" y="224"/>
                </a:lnTo>
                <a:close/>
              </a:path>
            </a:pathLst>
          </a:custGeom>
          <a:solidFill>
            <a:srgbClr val="8C7B7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Linhas de Ação</a:t>
            </a:r>
          </a:p>
        </p:txBody>
      </p:sp>
      <p:sp>
        <p:nvSpPr>
          <p:cNvPr id="1043" name="Freeform 19"/>
          <p:cNvSpPr>
            <a:spLocks noEditPoints="1"/>
          </p:cNvSpPr>
          <p:nvPr/>
        </p:nvSpPr>
        <p:spPr bwMode="auto">
          <a:xfrm>
            <a:off x="6883422" y="4356448"/>
            <a:ext cx="329365" cy="209949"/>
          </a:xfrm>
          <a:custGeom>
            <a:avLst/>
            <a:gdLst/>
            <a:ahLst/>
            <a:cxnLst>
              <a:cxn ang="0">
                <a:pos x="718" y="13"/>
              </a:cxn>
              <a:cxn ang="0">
                <a:pos x="551" y="142"/>
              </a:cxn>
              <a:cxn ang="0">
                <a:pos x="376" y="258"/>
              </a:cxn>
              <a:cxn ang="0">
                <a:pos x="193" y="363"/>
              </a:cxn>
              <a:cxn ang="0">
                <a:pos x="18" y="449"/>
              </a:cxn>
              <a:cxn ang="0">
                <a:pos x="11" y="434"/>
              </a:cxn>
              <a:cxn ang="0">
                <a:pos x="185" y="350"/>
              </a:cxn>
              <a:cxn ang="0">
                <a:pos x="367" y="245"/>
              </a:cxn>
              <a:cxn ang="0">
                <a:pos x="542" y="129"/>
              </a:cxn>
              <a:cxn ang="0">
                <a:pos x="709" y="0"/>
              </a:cxn>
              <a:cxn ang="0">
                <a:pos x="718" y="13"/>
              </a:cxn>
              <a:cxn ang="0">
                <a:pos x="162" y="461"/>
              </a:cxn>
              <a:cxn ang="0">
                <a:pos x="0" y="448"/>
              </a:cxn>
              <a:cxn ang="0">
                <a:pos x="91" y="314"/>
              </a:cxn>
              <a:cxn ang="0">
                <a:pos x="102" y="312"/>
              </a:cxn>
              <a:cxn ang="0">
                <a:pos x="104" y="323"/>
              </a:cxn>
              <a:cxn ang="0">
                <a:pos x="21" y="446"/>
              </a:cxn>
              <a:cxn ang="0">
                <a:pos x="15" y="434"/>
              </a:cxn>
              <a:cxn ang="0">
                <a:pos x="163" y="445"/>
              </a:cxn>
              <a:cxn ang="0">
                <a:pos x="171" y="453"/>
              </a:cxn>
              <a:cxn ang="0">
                <a:pos x="162" y="461"/>
              </a:cxn>
            </a:cxnLst>
            <a:rect l="0" t="0" r="r" b="b"/>
            <a:pathLst>
              <a:path w="718" h="461">
                <a:moveTo>
                  <a:pt x="718" y="13"/>
                </a:moveTo>
                <a:lnTo>
                  <a:pt x="551" y="142"/>
                </a:lnTo>
                <a:lnTo>
                  <a:pt x="376" y="258"/>
                </a:lnTo>
                <a:lnTo>
                  <a:pt x="193" y="363"/>
                </a:lnTo>
                <a:lnTo>
                  <a:pt x="18" y="449"/>
                </a:lnTo>
                <a:lnTo>
                  <a:pt x="11" y="434"/>
                </a:lnTo>
                <a:lnTo>
                  <a:pt x="185" y="350"/>
                </a:lnTo>
                <a:lnTo>
                  <a:pt x="367" y="245"/>
                </a:lnTo>
                <a:lnTo>
                  <a:pt x="542" y="129"/>
                </a:lnTo>
                <a:lnTo>
                  <a:pt x="709" y="0"/>
                </a:lnTo>
                <a:lnTo>
                  <a:pt x="718" y="13"/>
                </a:lnTo>
                <a:close/>
                <a:moveTo>
                  <a:pt x="162" y="461"/>
                </a:moveTo>
                <a:lnTo>
                  <a:pt x="0" y="448"/>
                </a:lnTo>
                <a:lnTo>
                  <a:pt x="91" y="314"/>
                </a:lnTo>
                <a:cubicBezTo>
                  <a:pt x="93" y="310"/>
                  <a:pt x="98" y="309"/>
                  <a:pt x="102" y="312"/>
                </a:cubicBezTo>
                <a:cubicBezTo>
                  <a:pt x="105" y="314"/>
                  <a:pt x="106" y="319"/>
                  <a:pt x="104" y="323"/>
                </a:cubicBezTo>
                <a:lnTo>
                  <a:pt x="21" y="446"/>
                </a:lnTo>
                <a:lnTo>
                  <a:pt x="15" y="434"/>
                </a:lnTo>
                <a:lnTo>
                  <a:pt x="163" y="445"/>
                </a:lnTo>
                <a:cubicBezTo>
                  <a:pt x="168" y="445"/>
                  <a:pt x="171" y="449"/>
                  <a:pt x="171" y="453"/>
                </a:cubicBezTo>
                <a:cubicBezTo>
                  <a:pt x="170" y="458"/>
                  <a:pt x="166" y="461"/>
                  <a:pt x="162" y="461"/>
                </a:cubicBezTo>
                <a:close/>
              </a:path>
            </a:pathLst>
          </a:custGeom>
          <a:solidFill>
            <a:srgbClr val="8C7B70"/>
          </a:solidFill>
          <a:ln w="0" cap="flat">
            <a:solidFill>
              <a:srgbClr val="8C7B7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5673220" y="4610590"/>
            <a:ext cx="1163383" cy="604361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22" y="0"/>
              </a:cxn>
              <a:cxn ang="0">
                <a:pos x="222" y="0"/>
              </a:cxn>
              <a:cxn ang="0">
                <a:pos x="222" y="0"/>
              </a:cxn>
              <a:cxn ang="0">
                <a:pos x="1827" y="0"/>
              </a:cxn>
              <a:cxn ang="0">
                <a:pos x="1827" y="0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1107"/>
              </a:cxn>
              <a:cxn ang="0">
                <a:pos x="2048" y="1107"/>
              </a:cxn>
              <a:cxn ang="0">
                <a:pos x="1827" y="1328"/>
              </a:cxn>
              <a:cxn ang="0">
                <a:pos x="1827" y="1328"/>
              </a:cxn>
              <a:cxn ang="0">
                <a:pos x="1827" y="1328"/>
              </a:cxn>
              <a:cxn ang="0">
                <a:pos x="222" y="1328"/>
              </a:cxn>
              <a:cxn ang="0">
                <a:pos x="222" y="1328"/>
              </a:cxn>
              <a:cxn ang="0">
                <a:pos x="0" y="1107"/>
              </a:cxn>
              <a:cxn ang="0">
                <a:pos x="0" y="1107"/>
              </a:cxn>
              <a:cxn ang="0">
                <a:pos x="0" y="222"/>
              </a:cxn>
            </a:cxnLst>
            <a:rect l="0" t="0" r="r" b="b"/>
            <a:pathLst>
              <a:path w="2048" h="1328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lnTo>
                  <a:pt x="222" y="0"/>
                </a:lnTo>
                <a:lnTo>
                  <a:pt x="1827" y="0"/>
                </a:lnTo>
                <a:lnTo>
                  <a:pt x="1827" y="0"/>
                </a:lnTo>
                <a:cubicBezTo>
                  <a:pt x="1949" y="0"/>
                  <a:pt x="2048" y="100"/>
                  <a:pt x="2048" y="222"/>
                </a:cubicBezTo>
                <a:cubicBezTo>
                  <a:pt x="2048" y="222"/>
                  <a:pt x="2048" y="222"/>
                  <a:pt x="2048" y="222"/>
                </a:cubicBezTo>
                <a:lnTo>
                  <a:pt x="2048" y="222"/>
                </a:lnTo>
                <a:lnTo>
                  <a:pt x="2048" y="1107"/>
                </a:lnTo>
                <a:lnTo>
                  <a:pt x="2048" y="1107"/>
                </a:lnTo>
                <a:cubicBezTo>
                  <a:pt x="2048" y="1229"/>
                  <a:pt x="1949" y="1328"/>
                  <a:pt x="1827" y="1328"/>
                </a:cubicBezTo>
                <a:cubicBezTo>
                  <a:pt x="1827" y="1328"/>
                  <a:pt x="1827" y="1328"/>
                  <a:pt x="1827" y="1328"/>
                </a:cubicBezTo>
                <a:lnTo>
                  <a:pt x="1827" y="1328"/>
                </a:lnTo>
                <a:lnTo>
                  <a:pt x="222" y="1328"/>
                </a:lnTo>
                <a:lnTo>
                  <a:pt x="222" y="1328"/>
                </a:lnTo>
                <a:cubicBezTo>
                  <a:pt x="100" y="1328"/>
                  <a:pt x="0" y="1229"/>
                  <a:pt x="0" y="1107"/>
                </a:cubicBezTo>
                <a:cubicBezTo>
                  <a:pt x="0" y="1107"/>
                  <a:pt x="0" y="1107"/>
                  <a:pt x="0" y="1107"/>
                </a:cubicBezTo>
                <a:lnTo>
                  <a:pt x="0" y="222"/>
                </a:lnTo>
                <a:close/>
              </a:path>
            </a:pathLst>
          </a:custGeom>
          <a:solidFill>
            <a:srgbClr val="8FB08C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Projetos Estratégicos</a:t>
            </a:r>
          </a:p>
        </p:txBody>
      </p:sp>
      <p:sp>
        <p:nvSpPr>
          <p:cNvPr id="1048" name="Freeform 24"/>
          <p:cNvSpPr>
            <a:spLocks noEditPoints="1"/>
          </p:cNvSpPr>
          <p:nvPr/>
        </p:nvSpPr>
        <p:spPr bwMode="auto">
          <a:xfrm>
            <a:off x="5182595" y="4477963"/>
            <a:ext cx="329365" cy="205095"/>
          </a:xfrm>
          <a:custGeom>
            <a:avLst/>
            <a:gdLst/>
            <a:ahLst/>
            <a:cxnLst>
              <a:cxn ang="0">
                <a:pos x="710" y="450"/>
              </a:cxn>
              <a:cxn ang="0">
                <a:pos x="521" y="358"/>
              </a:cxn>
              <a:cxn ang="0">
                <a:pos x="338" y="252"/>
              </a:cxn>
              <a:cxn ang="0">
                <a:pos x="163" y="136"/>
              </a:cxn>
              <a:cxn ang="0">
                <a:pos x="8" y="16"/>
              </a:cxn>
              <a:cxn ang="0">
                <a:pos x="18" y="4"/>
              </a:cxn>
              <a:cxn ang="0">
                <a:pos x="172" y="123"/>
              </a:cxn>
              <a:cxn ang="0">
                <a:pos x="346" y="239"/>
              </a:cxn>
              <a:cxn ang="0">
                <a:pos x="528" y="343"/>
              </a:cxn>
              <a:cxn ang="0">
                <a:pos x="717" y="435"/>
              </a:cxn>
              <a:cxn ang="0">
                <a:pos x="710" y="450"/>
              </a:cxn>
              <a:cxn ang="0">
                <a:pos x="61" y="151"/>
              </a:cxn>
              <a:cxn ang="0">
                <a:pos x="0" y="0"/>
              </a:cxn>
              <a:cxn ang="0">
                <a:pos x="161" y="21"/>
              </a:cxn>
              <a:cxn ang="0">
                <a:pos x="168" y="30"/>
              </a:cxn>
              <a:cxn ang="0">
                <a:pos x="159" y="37"/>
              </a:cxn>
              <a:cxn ang="0">
                <a:pos x="12" y="18"/>
              </a:cxn>
              <a:cxn ang="0">
                <a:pos x="20" y="7"/>
              </a:cxn>
              <a:cxn ang="0">
                <a:pos x="76" y="145"/>
              </a:cxn>
              <a:cxn ang="0">
                <a:pos x="72" y="155"/>
              </a:cxn>
              <a:cxn ang="0">
                <a:pos x="61" y="151"/>
              </a:cxn>
            </a:cxnLst>
            <a:rect l="0" t="0" r="r" b="b"/>
            <a:pathLst>
              <a:path w="717" h="450">
                <a:moveTo>
                  <a:pt x="710" y="450"/>
                </a:moveTo>
                <a:lnTo>
                  <a:pt x="521" y="358"/>
                </a:lnTo>
                <a:lnTo>
                  <a:pt x="338" y="252"/>
                </a:lnTo>
                <a:lnTo>
                  <a:pt x="163" y="136"/>
                </a:lnTo>
                <a:lnTo>
                  <a:pt x="8" y="16"/>
                </a:lnTo>
                <a:lnTo>
                  <a:pt x="18" y="4"/>
                </a:lnTo>
                <a:lnTo>
                  <a:pt x="172" y="123"/>
                </a:lnTo>
                <a:lnTo>
                  <a:pt x="346" y="239"/>
                </a:lnTo>
                <a:lnTo>
                  <a:pt x="528" y="343"/>
                </a:lnTo>
                <a:lnTo>
                  <a:pt x="717" y="435"/>
                </a:lnTo>
                <a:lnTo>
                  <a:pt x="710" y="450"/>
                </a:lnTo>
                <a:close/>
                <a:moveTo>
                  <a:pt x="61" y="151"/>
                </a:moveTo>
                <a:lnTo>
                  <a:pt x="0" y="0"/>
                </a:lnTo>
                <a:lnTo>
                  <a:pt x="161" y="21"/>
                </a:lnTo>
                <a:cubicBezTo>
                  <a:pt x="166" y="22"/>
                  <a:pt x="169" y="26"/>
                  <a:pt x="168" y="30"/>
                </a:cubicBezTo>
                <a:cubicBezTo>
                  <a:pt x="167" y="35"/>
                  <a:pt x="163" y="38"/>
                  <a:pt x="159" y="37"/>
                </a:cubicBezTo>
                <a:lnTo>
                  <a:pt x="12" y="18"/>
                </a:lnTo>
                <a:lnTo>
                  <a:pt x="20" y="7"/>
                </a:lnTo>
                <a:lnTo>
                  <a:pt x="76" y="145"/>
                </a:lnTo>
                <a:cubicBezTo>
                  <a:pt x="78" y="149"/>
                  <a:pt x="76" y="153"/>
                  <a:pt x="72" y="155"/>
                </a:cubicBezTo>
                <a:cubicBezTo>
                  <a:pt x="68" y="157"/>
                  <a:pt x="63" y="155"/>
                  <a:pt x="61" y="151"/>
                </a:cubicBezTo>
                <a:close/>
              </a:path>
            </a:pathLst>
          </a:custGeom>
          <a:solidFill>
            <a:srgbClr val="8FB08C"/>
          </a:solidFill>
          <a:ln w="0" cap="flat">
            <a:solidFill>
              <a:srgbClr val="8FB08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4095736" y="3787437"/>
            <a:ext cx="1325735" cy="611642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224" y="0"/>
              </a:cxn>
              <a:cxn ang="0">
                <a:pos x="224" y="0"/>
              </a:cxn>
              <a:cxn ang="0">
                <a:pos x="224" y="0"/>
              </a:cxn>
              <a:cxn ang="0">
                <a:pos x="1824" y="0"/>
              </a:cxn>
              <a:cxn ang="0">
                <a:pos x="1824" y="0"/>
              </a:cxn>
              <a:cxn ang="0">
                <a:pos x="2048" y="224"/>
              </a:cxn>
              <a:cxn ang="0">
                <a:pos x="2048" y="224"/>
              </a:cxn>
              <a:cxn ang="0">
                <a:pos x="2048" y="224"/>
              </a:cxn>
              <a:cxn ang="0">
                <a:pos x="2048" y="1120"/>
              </a:cxn>
              <a:cxn ang="0">
                <a:pos x="2048" y="1120"/>
              </a:cxn>
              <a:cxn ang="0">
                <a:pos x="1824" y="1344"/>
              </a:cxn>
              <a:cxn ang="0">
                <a:pos x="1824" y="1344"/>
              </a:cxn>
              <a:cxn ang="0">
                <a:pos x="1824" y="1344"/>
              </a:cxn>
              <a:cxn ang="0">
                <a:pos x="224" y="1344"/>
              </a:cxn>
              <a:cxn ang="0">
                <a:pos x="224" y="1344"/>
              </a:cxn>
              <a:cxn ang="0">
                <a:pos x="0" y="1120"/>
              </a:cxn>
              <a:cxn ang="0">
                <a:pos x="0" y="1120"/>
              </a:cxn>
              <a:cxn ang="0">
                <a:pos x="0" y="224"/>
              </a:cxn>
            </a:cxnLst>
            <a:rect l="0" t="0" r="r" b="b"/>
            <a:pathLst>
              <a:path w="2048" h="1344">
                <a:moveTo>
                  <a:pt x="0" y="224"/>
                </a:moveTo>
                <a:cubicBezTo>
                  <a:pt x="0" y="101"/>
                  <a:pt x="101" y="0"/>
                  <a:pt x="224" y="0"/>
                </a:cubicBezTo>
                <a:cubicBezTo>
                  <a:pt x="224" y="0"/>
                  <a:pt x="224" y="0"/>
                  <a:pt x="224" y="0"/>
                </a:cubicBezTo>
                <a:lnTo>
                  <a:pt x="224" y="0"/>
                </a:lnTo>
                <a:lnTo>
                  <a:pt x="1824" y="0"/>
                </a:lnTo>
                <a:lnTo>
                  <a:pt x="1824" y="0"/>
                </a:lnTo>
                <a:cubicBezTo>
                  <a:pt x="1948" y="0"/>
                  <a:pt x="2048" y="101"/>
                  <a:pt x="2048" y="224"/>
                </a:cubicBezTo>
                <a:cubicBezTo>
                  <a:pt x="2048" y="224"/>
                  <a:pt x="2048" y="224"/>
                  <a:pt x="2048" y="224"/>
                </a:cubicBezTo>
                <a:lnTo>
                  <a:pt x="2048" y="224"/>
                </a:lnTo>
                <a:lnTo>
                  <a:pt x="2048" y="1120"/>
                </a:lnTo>
                <a:lnTo>
                  <a:pt x="2048" y="1120"/>
                </a:lnTo>
                <a:cubicBezTo>
                  <a:pt x="2048" y="1244"/>
                  <a:pt x="1948" y="1344"/>
                  <a:pt x="1824" y="1344"/>
                </a:cubicBezTo>
                <a:cubicBezTo>
                  <a:pt x="1824" y="1344"/>
                  <a:pt x="1824" y="1344"/>
                  <a:pt x="1824" y="1344"/>
                </a:cubicBezTo>
                <a:lnTo>
                  <a:pt x="1824" y="1344"/>
                </a:lnTo>
                <a:lnTo>
                  <a:pt x="224" y="1344"/>
                </a:lnTo>
                <a:lnTo>
                  <a:pt x="224" y="1344"/>
                </a:lnTo>
                <a:cubicBezTo>
                  <a:pt x="101" y="1344"/>
                  <a:pt x="0" y="1244"/>
                  <a:pt x="0" y="1120"/>
                </a:cubicBezTo>
                <a:cubicBezTo>
                  <a:pt x="0" y="1120"/>
                  <a:pt x="0" y="1120"/>
                  <a:pt x="0" y="1120"/>
                </a:cubicBezTo>
                <a:lnTo>
                  <a:pt x="0" y="224"/>
                </a:lnTo>
                <a:close/>
              </a:path>
            </a:pathLst>
          </a:custGeom>
          <a:solidFill>
            <a:srgbClr val="D190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Gerenciamento</a:t>
            </a:r>
          </a:p>
        </p:txBody>
      </p:sp>
      <p:sp>
        <p:nvSpPr>
          <p:cNvPr id="1052" name="Freeform 28"/>
          <p:cNvSpPr>
            <a:spLocks noEditPoints="1"/>
          </p:cNvSpPr>
          <p:nvPr/>
        </p:nvSpPr>
        <p:spPr bwMode="auto">
          <a:xfrm>
            <a:off x="4634061" y="3127252"/>
            <a:ext cx="77138" cy="502420"/>
          </a:xfrm>
          <a:custGeom>
            <a:avLst/>
            <a:gdLst/>
            <a:ahLst/>
            <a:cxnLst>
              <a:cxn ang="0">
                <a:pos x="97" y="1104"/>
              </a:cxn>
              <a:cxn ang="0">
                <a:pos x="76" y="967"/>
              </a:cxn>
              <a:cxn ang="0">
                <a:pos x="60" y="829"/>
              </a:cxn>
              <a:cxn ang="0">
                <a:pos x="50" y="691"/>
              </a:cxn>
              <a:cxn ang="0">
                <a:pos x="47" y="552"/>
              </a:cxn>
              <a:cxn ang="0">
                <a:pos x="50" y="413"/>
              </a:cxn>
              <a:cxn ang="0">
                <a:pos x="59" y="275"/>
              </a:cxn>
              <a:cxn ang="0">
                <a:pos x="76" y="137"/>
              </a:cxn>
              <a:cxn ang="0">
                <a:pos x="94" y="15"/>
              </a:cxn>
              <a:cxn ang="0">
                <a:pos x="110" y="17"/>
              </a:cxn>
              <a:cxn ang="0">
                <a:pos x="91" y="138"/>
              </a:cxn>
              <a:cxn ang="0">
                <a:pos x="75" y="276"/>
              </a:cxn>
              <a:cxn ang="0">
                <a:pos x="66" y="414"/>
              </a:cxn>
              <a:cxn ang="0">
                <a:pos x="63" y="551"/>
              </a:cxn>
              <a:cxn ang="0">
                <a:pos x="66" y="690"/>
              </a:cxn>
              <a:cxn ang="0">
                <a:pos x="75" y="828"/>
              </a:cxn>
              <a:cxn ang="0">
                <a:pos x="91" y="964"/>
              </a:cxn>
              <a:cxn ang="0">
                <a:pos x="112" y="1101"/>
              </a:cxn>
              <a:cxn ang="0">
                <a:pos x="97" y="1104"/>
              </a:cxn>
              <a:cxn ang="0">
                <a:pos x="3" y="126"/>
              </a:cxn>
              <a:cxn ang="0">
                <a:pos x="104" y="0"/>
              </a:cxn>
              <a:cxn ang="0">
                <a:pos x="164" y="151"/>
              </a:cxn>
              <a:cxn ang="0">
                <a:pos x="159" y="162"/>
              </a:cxn>
              <a:cxn ang="0">
                <a:pos x="149" y="157"/>
              </a:cxn>
              <a:cxn ang="0">
                <a:pos x="95" y="19"/>
              </a:cxn>
              <a:cxn ang="0">
                <a:pos x="108" y="21"/>
              </a:cxn>
              <a:cxn ang="0">
                <a:pos x="15" y="136"/>
              </a:cxn>
              <a:cxn ang="0">
                <a:pos x="4" y="138"/>
              </a:cxn>
              <a:cxn ang="0">
                <a:pos x="3" y="126"/>
              </a:cxn>
            </a:cxnLst>
            <a:rect l="0" t="0" r="r" b="b"/>
            <a:pathLst>
              <a:path w="166" h="1104">
                <a:moveTo>
                  <a:pt x="97" y="1104"/>
                </a:moveTo>
                <a:lnTo>
                  <a:pt x="76" y="967"/>
                </a:lnTo>
                <a:lnTo>
                  <a:pt x="60" y="829"/>
                </a:lnTo>
                <a:lnTo>
                  <a:pt x="50" y="691"/>
                </a:lnTo>
                <a:lnTo>
                  <a:pt x="47" y="552"/>
                </a:lnTo>
                <a:lnTo>
                  <a:pt x="50" y="413"/>
                </a:lnTo>
                <a:lnTo>
                  <a:pt x="59" y="275"/>
                </a:lnTo>
                <a:lnTo>
                  <a:pt x="76" y="137"/>
                </a:lnTo>
                <a:lnTo>
                  <a:pt x="94" y="15"/>
                </a:lnTo>
                <a:lnTo>
                  <a:pt x="110" y="17"/>
                </a:lnTo>
                <a:lnTo>
                  <a:pt x="91" y="138"/>
                </a:lnTo>
                <a:lnTo>
                  <a:pt x="75" y="276"/>
                </a:lnTo>
                <a:lnTo>
                  <a:pt x="66" y="414"/>
                </a:lnTo>
                <a:lnTo>
                  <a:pt x="63" y="551"/>
                </a:lnTo>
                <a:lnTo>
                  <a:pt x="66" y="690"/>
                </a:lnTo>
                <a:lnTo>
                  <a:pt x="75" y="828"/>
                </a:lnTo>
                <a:lnTo>
                  <a:pt x="91" y="964"/>
                </a:lnTo>
                <a:lnTo>
                  <a:pt x="112" y="1101"/>
                </a:lnTo>
                <a:lnTo>
                  <a:pt x="97" y="1104"/>
                </a:lnTo>
                <a:close/>
                <a:moveTo>
                  <a:pt x="3" y="126"/>
                </a:moveTo>
                <a:lnTo>
                  <a:pt x="104" y="0"/>
                </a:lnTo>
                <a:lnTo>
                  <a:pt x="164" y="151"/>
                </a:lnTo>
                <a:cubicBezTo>
                  <a:pt x="166" y="155"/>
                  <a:pt x="164" y="160"/>
                  <a:pt x="159" y="162"/>
                </a:cubicBezTo>
                <a:cubicBezTo>
                  <a:pt x="155" y="163"/>
                  <a:pt x="151" y="161"/>
                  <a:pt x="149" y="157"/>
                </a:cubicBezTo>
                <a:lnTo>
                  <a:pt x="95" y="19"/>
                </a:lnTo>
                <a:lnTo>
                  <a:pt x="108" y="21"/>
                </a:lnTo>
                <a:lnTo>
                  <a:pt x="15" y="136"/>
                </a:lnTo>
                <a:cubicBezTo>
                  <a:pt x="12" y="140"/>
                  <a:pt x="7" y="140"/>
                  <a:pt x="4" y="138"/>
                </a:cubicBezTo>
                <a:cubicBezTo>
                  <a:pt x="0" y="135"/>
                  <a:pt x="0" y="130"/>
                  <a:pt x="3" y="126"/>
                </a:cubicBezTo>
                <a:close/>
              </a:path>
            </a:pathLst>
          </a:custGeom>
          <a:solidFill>
            <a:srgbClr val="D19049"/>
          </a:solidFill>
          <a:ln w="0" cap="flat">
            <a:solidFill>
              <a:srgbClr val="D190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3952860" y="2367555"/>
            <a:ext cx="1325735" cy="604361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22" y="0"/>
              </a:cxn>
              <a:cxn ang="0">
                <a:pos x="222" y="0"/>
              </a:cxn>
              <a:cxn ang="0">
                <a:pos x="222" y="0"/>
              </a:cxn>
              <a:cxn ang="0">
                <a:pos x="1827" y="0"/>
              </a:cxn>
              <a:cxn ang="0">
                <a:pos x="1827" y="0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1107"/>
              </a:cxn>
              <a:cxn ang="0">
                <a:pos x="2048" y="1107"/>
              </a:cxn>
              <a:cxn ang="0">
                <a:pos x="1827" y="1328"/>
              </a:cxn>
              <a:cxn ang="0">
                <a:pos x="1827" y="1328"/>
              </a:cxn>
              <a:cxn ang="0">
                <a:pos x="1827" y="1328"/>
              </a:cxn>
              <a:cxn ang="0">
                <a:pos x="222" y="1328"/>
              </a:cxn>
              <a:cxn ang="0">
                <a:pos x="222" y="1328"/>
              </a:cxn>
              <a:cxn ang="0">
                <a:pos x="0" y="1107"/>
              </a:cxn>
              <a:cxn ang="0">
                <a:pos x="0" y="1107"/>
              </a:cxn>
              <a:cxn ang="0">
                <a:pos x="0" y="222"/>
              </a:cxn>
            </a:cxnLst>
            <a:rect l="0" t="0" r="r" b="b"/>
            <a:pathLst>
              <a:path w="2048" h="1328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lnTo>
                  <a:pt x="222" y="0"/>
                </a:lnTo>
                <a:lnTo>
                  <a:pt x="1827" y="0"/>
                </a:lnTo>
                <a:lnTo>
                  <a:pt x="1827" y="0"/>
                </a:lnTo>
                <a:cubicBezTo>
                  <a:pt x="1949" y="0"/>
                  <a:pt x="2048" y="100"/>
                  <a:pt x="2048" y="222"/>
                </a:cubicBezTo>
                <a:cubicBezTo>
                  <a:pt x="2048" y="222"/>
                  <a:pt x="2048" y="222"/>
                  <a:pt x="2048" y="222"/>
                </a:cubicBezTo>
                <a:lnTo>
                  <a:pt x="2048" y="222"/>
                </a:lnTo>
                <a:lnTo>
                  <a:pt x="2048" y="1107"/>
                </a:lnTo>
                <a:lnTo>
                  <a:pt x="2048" y="1107"/>
                </a:lnTo>
                <a:cubicBezTo>
                  <a:pt x="2048" y="1229"/>
                  <a:pt x="1949" y="1328"/>
                  <a:pt x="1827" y="1328"/>
                </a:cubicBezTo>
                <a:cubicBezTo>
                  <a:pt x="1827" y="1328"/>
                  <a:pt x="1827" y="1328"/>
                  <a:pt x="1827" y="1328"/>
                </a:cubicBezTo>
                <a:lnTo>
                  <a:pt x="1827" y="1328"/>
                </a:lnTo>
                <a:lnTo>
                  <a:pt x="222" y="1328"/>
                </a:lnTo>
                <a:lnTo>
                  <a:pt x="222" y="1328"/>
                </a:lnTo>
                <a:cubicBezTo>
                  <a:pt x="100" y="1328"/>
                  <a:pt x="0" y="1229"/>
                  <a:pt x="0" y="1107"/>
                </a:cubicBezTo>
                <a:cubicBezTo>
                  <a:pt x="0" y="1107"/>
                  <a:pt x="0" y="1107"/>
                  <a:pt x="0" y="1107"/>
                </a:cubicBezTo>
                <a:lnTo>
                  <a:pt x="0" y="222"/>
                </a:lnTo>
                <a:close/>
              </a:path>
            </a:pathLst>
          </a:custGeom>
          <a:solidFill>
            <a:srgbClr val="B9CDC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Monitoramento e Avaliação</a:t>
            </a:r>
          </a:p>
        </p:txBody>
      </p:sp>
      <p:sp>
        <p:nvSpPr>
          <p:cNvPr id="1057" name="Freeform 33"/>
          <p:cNvSpPr>
            <a:spLocks noEditPoints="1"/>
          </p:cNvSpPr>
          <p:nvPr/>
        </p:nvSpPr>
        <p:spPr bwMode="auto">
          <a:xfrm>
            <a:off x="5117135" y="2092945"/>
            <a:ext cx="329365" cy="208735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167" y="319"/>
              </a:cxn>
              <a:cxn ang="0">
                <a:pos x="342" y="203"/>
              </a:cxn>
              <a:cxn ang="0">
                <a:pos x="524" y="98"/>
              </a:cxn>
              <a:cxn ang="0">
                <a:pos x="700" y="11"/>
              </a:cxn>
              <a:cxn ang="0">
                <a:pos x="707" y="26"/>
              </a:cxn>
              <a:cxn ang="0">
                <a:pos x="532" y="111"/>
              </a:cxn>
              <a:cxn ang="0">
                <a:pos x="351" y="216"/>
              </a:cxn>
              <a:cxn ang="0">
                <a:pos x="176" y="332"/>
              </a:cxn>
              <a:cxn ang="0">
                <a:pos x="9" y="461"/>
              </a:cxn>
              <a:cxn ang="0">
                <a:pos x="0" y="448"/>
              </a:cxn>
              <a:cxn ang="0">
                <a:pos x="556" y="0"/>
              </a:cxn>
              <a:cxn ang="0">
                <a:pos x="717" y="11"/>
              </a:cxn>
              <a:cxn ang="0">
                <a:pos x="628" y="147"/>
              </a:cxn>
              <a:cxn ang="0">
                <a:pos x="617" y="149"/>
              </a:cxn>
              <a:cxn ang="0">
                <a:pos x="615" y="138"/>
              </a:cxn>
              <a:cxn ang="0">
                <a:pos x="697" y="14"/>
              </a:cxn>
              <a:cxn ang="0">
                <a:pos x="703" y="26"/>
              </a:cxn>
              <a:cxn ang="0">
                <a:pos x="555" y="16"/>
              </a:cxn>
              <a:cxn ang="0">
                <a:pos x="547" y="7"/>
              </a:cxn>
              <a:cxn ang="0">
                <a:pos x="556" y="0"/>
              </a:cxn>
            </a:cxnLst>
            <a:rect l="0" t="0" r="r" b="b"/>
            <a:pathLst>
              <a:path w="717" h="461">
                <a:moveTo>
                  <a:pt x="0" y="448"/>
                </a:moveTo>
                <a:lnTo>
                  <a:pt x="167" y="319"/>
                </a:lnTo>
                <a:lnTo>
                  <a:pt x="342" y="203"/>
                </a:lnTo>
                <a:lnTo>
                  <a:pt x="524" y="98"/>
                </a:lnTo>
                <a:lnTo>
                  <a:pt x="700" y="11"/>
                </a:lnTo>
                <a:lnTo>
                  <a:pt x="707" y="26"/>
                </a:lnTo>
                <a:lnTo>
                  <a:pt x="532" y="111"/>
                </a:lnTo>
                <a:lnTo>
                  <a:pt x="351" y="216"/>
                </a:lnTo>
                <a:lnTo>
                  <a:pt x="176" y="332"/>
                </a:lnTo>
                <a:lnTo>
                  <a:pt x="9" y="461"/>
                </a:lnTo>
                <a:lnTo>
                  <a:pt x="0" y="448"/>
                </a:lnTo>
                <a:close/>
                <a:moveTo>
                  <a:pt x="556" y="0"/>
                </a:moveTo>
                <a:lnTo>
                  <a:pt x="717" y="11"/>
                </a:lnTo>
                <a:lnTo>
                  <a:pt x="628" y="147"/>
                </a:lnTo>
                <a:cubicBezTo>
                  <a:pt x="626" y="150"/>
                  <a:pt x="621" y="151"/>
                  <a:pt x="617" y="149"/>
                </a:cubicBezTo>
                <a:cubicBezTo>
                  <a:pt x="613" y="146"/>
                  <a:pt x="612" y="141"/>
                  <a:pt x="615" y="138"/>
                </a:cubicBezTo>
                <a:lnTo>
                  <a:pt x="697" y="14"/>
                </a:lnTo>
                <a:lnTo>
                  <a:pt x="703" y="26"/>
                </a:lnTo>
                <a:lnTo>
                  <a:pt x="555" y="16"/>
                </a:lnTo>
                <a:cubicBezTo>
                  <a:pt x="550" y="16"/>
                  <a:pt x="547" y="12"/>
                  <a:pt x="547" y="7"/>
                </a:cubicBezTo>
                <a:cubicBezTo>
                  <a:pt x="548" y="3"/>
                  <a:pt x="551" y="0"/>
                  <a:pt x="556" y="0"/>
                </a:cubicBezTo>
                <a:close/>
              </a:path>
            </a:pathLst>
          </a:custGeom>
          <a:solidFill>
            <a:srgbClr val="B9CDCE"/>
          </a:solidFill>
          <a:ln w="0" cap="flat">
            <a:solidFill>
              <a:srgbClr val="B9CDC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6" name="AutoShape 3"/>
          <p:cNvSpPr>
            <a:spLocks noChangeArrowheads="1"/>
          </p:cNvSpPr>
          <p:nvPr/>
        </p:nvSpPr>
        <p:spPr bwMode="auto">
          <a:xfrm>
            <a:off x="8167702" y="1112520"/>
            <a:ext cx="2416192" cy="138778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" tIns="10800" rIns="10800" bIns="10800"/>
          <a:lstStyle/>
          <a:p>
            <a:pPr algn="ctr">
              <a:defRPr/>
            </a:pPr>
            <a:endParaRPr lang="pt-BR" sz="7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1400" b="1" dirty="0">
                <a:solidFill>
                  <a:srgbClr val="000000"/>
                </a:solidFill>
              </a:rPr>
              <a:t>Serviços</a:t>
            </a:r>
            <a:endParaRPr lang="pt-B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Retângulo 115"/>
          <p:cNvSpPr/>
          <p:nvPr/>
        </p:nvSpPr>
        <p:spPr>
          <a:xfrm>
            <a:off x="4979277" y="3211143"/>
            <a:ext cx="232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Gestão Estratégica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Visão Geral</a:t>
            </a:r>
          </a:p>
        </p:txBody>
      </p:sp>
      <p:grpSp>
        <p:nvGrpSpPr>
          <p:cNvPr id="2" name="Grupo 57"/>
          <p:cNvGrpSpPr/>
          <p:nvPr/>
        </p:nvGrpSpPr>
        <p:grpSpPr>
          <a:xfrm>
            <a:off x="1582604" y="5001866"/>
            <a:ext cx="498197" cy="498197"/>
            <a:chOff x="3714744" y="3429000"/>
            <a:chExt cx="1071570" cy="1071570"/>
          </a:xfrm>
        </p:grpSpPr>
        <p:sp>
          <p:nvSpPr>
            <p:cNvPr id="59" name="Elipse 58"/>
            <p:cNvSpPr/>
            <p:nvPr/>
          </p:nvSpPr>
          <p:spPr>
            <a:xfrm>
              <a:off x="3714744" y="3429000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" name="Grupo 61"/>
            <p:cNvGrpSpPr/>
            <p:nvPr/>
          </p:nvGrpSpPr>
          <p:grpSpPr>
            <a:xfrm>
              <a:off x="3869529" y="3653635"/>
              <a:ext cx="762001" cy="622300"/>
              <a:chOff x="1736725" y="3022600"/>
              <a:chExt cx="762001" cy="6223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1" name="Freeform 26"/>
              <p:cNvSpPr>
                <a:spLocks/>
              </p:cNvSpPr>
              <p:nvPr/>
            </p:nvSpPr>
            <p:spPr bwMode="auto">
              <a:xfrm>
                <a:off x="1739900" y="3094038"/>
                <a:ext cx="355600" cy="549275"/>
              </a:xfrm>
              <a:custGeom>
                <a:avLst/>
                <a:gdLst/>
                <a:ahLst/>
                <a:cxnLst>
                  <a:cxn ang="0">
                    <a:pos x="178" y="232"/>
                  </a:cxn>
                  <a:cxn ang="0">
                    <a:pos x="192" y="213"/>
                  </a:cxn>
                  <a:cxn ang="0">
                    <a:pos x="207" y="188"/>
                  </a:cxn>
                  <a:cxn ang="0">
                    <a:pos x="218" y="169"/>
                  </a:cxn>
                  <a:cxn ang="0">
                    <a:pos x="232" y="150"/>
                  </a:cxn>
                  <a:cxn ang="0">
                    <a:pos x="247" y="131"/>
                  </a:cxn>
                  <a:cxn ang="0">
                    <a:pos x="262" y="110"/>
                  </a:cxn>
                  <a:cxn ang="0">
                    <a:pos x="277" y="89"/>
                  </a:cxn>
                  <a:cxn ang="0">
                    <a:pos x="291" y="69"/>
                  </a:cxn>
                  <a:cxn ang="0">
                    <a:pos x="302" y="51"/>
                  </a:cxn>
                  <a:cxn ang="0">
                    <a:pos x="319" y="31"/>
                  </a:cxn>
                  <a:cxn ang="0">
                    <a:pos x="332" y="12"/>
                  </a:cxn>
                  <a:cxn ang="0">
                    <a:pos x="336" y="10"/>
                  </a:cxn>
                  <a:cxn ang="0">
                    <a:pos x="351" y="4"/>
                  </a:cxn>
                  <a:cxn ang="0">
                    <a:pos x="374" y="0"/>
                  </a:cxn>
                  <a:cxn ang="0">
                    <a:pos x="403" y="6"/>
                  </a:cxn>
                  <a:cxn ang="0">
                    <a:pos x="427" y="29"/>
                  </a:cxn>
                  <a:cxn ang="0">
                    <a:pos x="441" y="55"/>
                  </a:cxn>
                  <a:cxn ang="0">
                    <a:pos x="444" y="80"/>
                  </a:cxn>
                  <a:cxn ang="0">
                    <a:pos x="446" y="97"/>
                  </a:cxn>
                  <a:cxn ang="0">
                    <a:pos x="332" y="279"/>
                  </a:cxn>
                  <a:cxn ang="0">
                    <a:pos x="332" y="285"/>
                  </a:cxn>
                  <a:cxn ang="0">
                    <a:pos x="340" y="304"/>
                  </a:cxn>
                  <a:cxn ang="0">
                    <a:pos x="349" y="329"/>
                  </a:cxn>
                  <a:cxn ang="0">
                    <a:pos x="361" y="359"/>
                  </a:cxn>
                  <a:cxn ang="0">
                    <a:pos x="370" y="388"/>
                  </a:cxn>
                  <a:cxn ang="0">
                    <a:pos x="382" y="414"/>
                  </a:cxn>
                  <a:cxn ang="0">
                    <a:pos x="387" y="435"/>
                  </a:cxn>
                  <a:cxn ang="0">
                    <a:pos x="391" y="445"/>
                  </a:cxn>
                  <a:cxn ang="0">
                    <a:pos x="389" y="456"/>
                  </a:cxn>
                  <a:cxn ang="0">
                    <a:pos x="387" y="485"/>
                  </a:cxn>
                  <a:cxn ang="0">
                    <a:pos x="384" y="502"/>
                  </a:cxn>
                  <a:cxn ang="0">
                    <a:pos x="384" y="525"/>
                  </a:cxn>
                  <a:cxn ang="0">
                    <a:pos x="380" y="546"/>
                  </a:cxn>
                  <a:cxn ang="0">
                    <a:pos x="380" y="570"/>
                  </a:cxn>
                  <a:cxn ang="0">
                    <a:pos x="376" y="591"/>
                  </a:cxn>
                  <a:cxn ang="0">
                    <a:pos x="374" y="614"/>
                  </a:cxn>
                  <a:cxn ang="0">
                    <a:pos x="372" y="635"/>
                  </a:cxn>
                  <a:cxn ang="0">
                    <a:pos x="370" y="654"/>
                  </a:cxn>
                  <a:cxn ang="0">
                    <a:pos x="368" y="682"/>
                  </a:cxn>
                  <a:cxn ang="0">
                    <a:pos x="368" y="694"/>
                  </a:cxn>
                  <a:cxn ang="0">
                    <a:pos x="321" y="502"/>
                  </a:cxn>
                  <a:cxn ang="0">
                    <a:pos x="156" y="540"/>
                  </a:cxn>
                  <a:cxn ang="0">
                    <a:pos x="28" y="686"/>
                  </a:cxn>
                  <a:cxn ang="0">
                    <a:pos x="4" y="684"/>
                  </a:cxn>
                  <a:cxn ang="0">
                    <a:pos x="0" y="675"/>
                  </a:cxn>
                  <a:cxn ang="0">
                    <a:pos x="7" y="650"/>
                  </a:cxn>
                  <a:cxn ang="0">
                    <a:pos x="17" y="627"/>
                  </a:cxn>
                  <a:cxn ang="0">
                    <a:pos x="28" y="597"/>
                  </a:cxn>
                  <a:cxn ang="0">
                    <a:pos x="40" y="565"/>
                  </a:cxn>
                  <a:cxn ang="0">
                    <a:pos x="55" y="528"/>
                  </a:cxn>
                  <a:cxn ang="0">
                    <a:pos x="70" y="490"/>
                  </a:cxn>
                  <a:cxn ang="0">
                    <a:pos x="81" y="462"/>
                  </a:cxn>
                  <a:cxn ang="0">
                    <a:pos x="89" y="441"/>
                  </a:cxn>
                  <a:cxn ang="0">
                    <a:pos x="100" y="411"/>
                  </a:cxn>
                  <a:cxn ang="0">
                    <a:pos x="118" y="373"/>
                  </a:cxn>
                  <a:cxn ang="0">
                    <a:pos x="133" y="338"/>
                  </a:cxn>
                  <a:cxn ang="0">
                    <a:pos x="146" y="306"/>
                  </a:cxn>
                  <a:cxn ang="0">
                    <a:pos x="157" y="278"/>
                  </a:cxn>
                  <a:cxn ang="0">
                    <a:pos x="171" y="247"/>
                  </a:cxn>
                  <a:cxn ang="0">
                    <a:pos x="178" y="238"/>
                  </a:cxn>
                </a:cxnLst>
                <a:rect l="0" t="0" r="r" b="b"/>
                <a:pathLst>
                  <a:path w="446" h="694">
                    <a:moveTo>
                      <a:pt x="178" y="238"/>
                    </a:moveTo>
                    <a:lnTo>
                      <a:pt x="178" y="232"/>
                    </a:lnTo>
                    <a:lnTo>
                      <a:pt x="184" y="224"/>
                    </a:lnTo>
                    <a:lnTo>
                      <a:pt x="192" y="213"/>
                    </a:lnTo>
                    <a:lnTo>
                      <a:pt x="203" y="198"/>
                    </a:lnTo>
                    <a:lnTo>
                      <a:pt x="207" y="188"/>
                    </a:lnTo>
                    <a:lnTo>
                      <a:pt x="213" y="179"/>
                    </a:lnTo>
                    <a:lnTo>
                      <a:pt x="218" y="169"/>
                    </a:lnTo>
                    <a:lnTo>
                      <a:pt x="226" y="162"/>
                    </a:lnTo>
                    <a:lnTo>
                      <a:pt x="232" y="150"/>
                    </a:lnTo>
                    <a:lnTo>
                      <a:pt x="241" y="141"/>
                    </a:lnTo>
                    <a:lnTo>
                      <a:pt x="247" y="131"/>
                    </a:lnTo>
                    <a:lnTo>
                      <a:pt x="256" y="122"/>
                    </a:lnTo>
                    <a:lnTo>
                      <a:pt x="262" y="110"/>
                    </a:lnTo>
                    <a:lnTo>
                      <a:pt x="270" y="99"/>
                    </a:lnTo>
                    <a:lnTo>
                      <a:pt x="277" y="89"/>
                    </a:lnTo>
                    <a:lnTo>
                      <a:pt x="285" y="80"/>
                    </a:lnTo>
                    <a:lnTo>
                      <a:pt x="291" y="69"/>
                    </a:lnTo>
                    <a:lnTo>
                      <a:pt x="296" y="61"/>
                    </a:lnTo>
                    <a:lnTo>
                      <a:pt x="302" y="51"/>
                    </a:lnTo>
                    <a:lnTo>
                      <a:pt x="310" y="46"/>
                    </a:lnTo>
                    <a:lnTo>
                      <a:pt x="319" y="31"/>
                    </a:lnTo>
                    <a:lnTo>
                      <a:pt x="329" y="19"/>
                    </a:lnTo>
                    <a:lnTo>
                      <a:pt x="332" y="12"/>
                    </a:lnTo>
                    <a:lnTo>
                      <a:pt x="336" y="12"/>
                    </a:lnTo>
                    <a:lnTo>
                      <a:pt x="336" y="10"/>
                    </a:lnTo>
                    <a:lnTo>
                      <a:pt x="344" y="8"/>
                    </a:lnTo>
                    <a:lnTo>
                      <a:pt x="351" y="4"/>
                    </a:lnTo>
                    <a:lnTo>
                      <a:pt x="363" y="2"/>
                    </a:lnTo>
                    <a:lnTo>
                      <a:pt x="374" y="0"/>
                    </a:lnTo>
                    <a:lnTo>
                      <a:pt x="387" y="2"/>
                    </a:lnTo>
                    <a:lnTo>
                      <a:pt x="403" y="6"/>
                    </a:lnTo>
                    <a:lnTo>
                      <a:pt x="418" y="17"/>
                    </a:lnTo>
                    <a:lnTo>
                      <a:pt x="427" y="29"/>
                    </a:lnTo>
                    <a:lnTo>
                      <a:pt x="437" y="42"/>
                    </a:lnTo>
                    <a:lnTo>
                      <a:pt x="441" y="55"/>
                    </a:lnTo>
                    <a:lnTo>
                      <a:pt x="444" y="70"/>
                    </a:lnTo>
                    <a:lnTo>
                      <a:pt x="444" y="80"/>
                    </a:lnTo>
                    <a:lnTo>
                      <a:pt x="446" y="91"/>
                    </a:lnTo>
                    <a:lnTo>
                      <a:pt x="446" y="97"/>
                    </a:lnTo>
                    <a:lnTo>
                      <a:pt x="446" y="101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2" y="285"/>
                    </a:lnTo>
                    <a:lnTo>
                      <a:pt x="334" y="293"/>
                    </a:lnTo>
                    <a:lnTo>
                      <a:pt x="340" y="304"/>
                    </a:lnTo>
                    <a:lnTo>
                      <a:pt x="344" y="316"/>
                    </a:lnTo>
                    <a:lnTo>
                      <a:pt x="349" y="329"/>
                    </a:lnTo>
                    <a:lnTo>
                      <a:pt x="355" y="342"/>
                    </a:lnTo>
                    <a:lnTo>
                      <a:pt x="361" y="359"/>
                    </a:lnTo>
                    <a:lnTo>
                      <a:pt x="365" y="373"/>
                    </a:lnTo>
                    <a:lnTo>
                      <a:pt x="370" y="388"/>
                    </a:lnTo>
                    <a:lnTo>
                      <a:pt x="376" y="401"/>
                    </a:lnTo>
                    <a:lnTo>
                      <a:pt x="382" y="414"/>
                    </a:lnTo>
                    <a:lnTo>
                      <a:pt x="384" y="424"/>
                    </a:lnTo>
                    <a:lnTo>
                      <a:pt x="387" y="435"/>
                    </a:lnTo>
                    <a:lnTo>
                      <a:pt x="389" y="439"/>
                    </a:lnTo>
                    <a:lnTo>
                      <a:pt x="391" y="445"/>
                    </a:lnTo>
                    <a:lnTo>
                      <a:pt x="389" y="447"/>
                    </a:lnTo>
                    <a:lnTo>
                      <a:pt x="389" y="456"/>
                    </a:lnTo>
                    <a:lnTo>
                      <a:pt x="387" y="468"/>
                    </a:lnTo>
                    <a:lnTo>
                      <a:pt x="387" y="485"/>
                    </a:lnTo>
                    <a:lnTo>
                      <a:pt x="386" y="492"/>
                    </a:lnTo>
                    <a:lnTo>
                      <a:pt x="384" y="502"/>
                    </a:lnTo>
                    <a:lnTo>
                      <a:pt x="384" y="513"/>
                    </a:lnTo>
                    <a:lnTo>
                      <a:pt x="384" y="525"/>
                    </a:lnTo>
                    <a:lnTo>
                      <a:pt x="382" y="534"/>
                    </a:lnTo>
                    <a:lnTo>
                      <a:pt x="380" y="546"/>
                    </a:lnTo>
                    <a:lnTo>
                      <a:pt x="380" y="557"/>
                    </a:lnTo>
                    <a:lnTo>
                      <a:pt x="380" y="570"/>
                    </a:lnTo>
                    <a:lnTo>
                      <a:pt x="378" y="580"/>
                    </a:lnTo>
                    <a:lnTo>
                      <a:pt x="376" y="591"/>
                    </a:lnTo>
                    <a:lnTo>
                      <a:pt x="374" y="603"/>
                    </a:lnTo>
                    <a:lnTo>
                      <a:pt x="374" y="614"/>
                    </a:lnTo>
                    <a:lnTo>
                      <a:pt x="372" y="623"/>
                    </a:lnTo>
                    <a:lnTo>
                      <a:pt x="372" y="635"/>
                    </a:lnTo>
                    <a:lnTo>
                      <a:pt x="370" y="644"/>
                    </a:lnTo>
                    <a:lnTo>
                      <a:pt x="370" y="654"/>
                    </a:lnTo>
                    <a:lnTo>
                      <a:pt x="368" y="669"/>
                    </a:lnTo>
                    <a:lnTo>
                      <a:pt x="368" y="682"/>
                    </a:lnTo>
                    <a:lnTo>
                      <a:pt x="368" y="690"/>
                    </a:lnTo>
                    <a:lnTo>
                      <a:pt x="368" y="694"/>
                    </a:lnTo>
                    <a:lnTo>
                      <a:pt x="321" y="690"/>
                    </a:lnTo>
                    <a:lnTo>
                      <a:pt x="321" y="502"/>
                    </a:lnTo>
                    <a:lnTo>
                      <a:pt x="239" y="384"/>
                    </a:lnTo>
                    <a:lnTo>
                      <a:pt x="156" y="540"/>
                    </a:lnTo>
                    <a:lnTo>
                      <a:pt x="36" y="686"/>
                    </a:lnTo>
                    <a:lnTo>
                      <a:pt x="28" y="686"/>
                    </a:lnTo>
                    <a:lnTo>
                      <a:pt x="17" y="686"/>
                    </a:lnTo>
                    <a:lnTo>
                      <a:pt x="4" y="684"/>
                    </a:lnTo>
                    <a:lnTo>
                      <a:pt x="0" y="682"/>
                    </a:lnTo>
                    <a:lnTo>
                      <a:pt x="0" y="675"/>
                    </a:lnTo>
                    <a:lnTo>
                      <a:pt x="5" y="661"/>
                    </a:lnTo>
                    <a:lnTo>
                      <a:pt x="7" y="650"/>
                    </a:lnTo>
                    <a:lnTo>
                      <a:pt x="11" y="641"/>
                    </a:lnTo>
                    <a:lnTo>
                      <a:pt x="17" y="627"/>
                    </a:lnTo>
                    <a:lnTo>
                      <a:pt x="23" y="614"/>
                    </a:lnTo>
                    <a:lnTo>
                      <a:pt x="28" y="597"/>
                    </a:lnTo>
                    <a:lnTo>
                      <a:pt x="34" y="582"/>
                    </a:lnTo>
                    <a:lnTo>
                      <a:pt x="40" y="565"/>
                    </a:lnTo>
                    <a:lnTo>
                      <a:pt x="47" y="547"/>
                    </a:lnTo>
                    <a:lnTo>
                      <a:pt x="55" y="528"/>
                    </a:lnTo>
                    <a:lnTo>
                      <a:pt x="62" y="509"/>
                    </a:lnTo>
                    <a:lnTo>
                      <a:pt x="70" y="490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5" y="452"/>
                    </a:lnTo>
                    <a:lnTo>
                      <a:pt x="89" y="441"/>
                    </a:lnTo>
                    <a:lnTo>
                      <a:pt x="95" y="432"/>
                    </a:lnTo>
                    <a:lnTo>
                      <a:pt x="100" y="411"/>
                    </a:lnTo>
                    <a:lnTo>
                      <a:pt x="110" y="393"/>
                    </a:lnTo>
                    <a:lnTo>
                      <a:pt x="118" y="373"/>
                    </a:lnTo>
                    <a:lnTo>
                      <a:pt x="125" y="355"/>
                    </a:lnTo>
                    <a:lnTo>
                      <a:pt x="133" y="338"/>
                    </a:lnTo>
                    <a:lnTo>
                      <a:pt x="140" y="323"/>
                    </a:lnTo>
                    <a:lnTo>
                      <a:pt x="146" y="306"/>
                    </a:lnTo>
                    <a:lnTo>
                      <a:pt x="152" y="291"/>
                    </a:lnTo>
                    <a:lnTo>
                      <a:pt x="157" y="278"/>
                    </a:lnTo>
                    <a:lnTo>
                      <a:pt x="163" y="266"/>
                    </a:lnTo>
                    <a:lnTo>
                      <a:pt x="171" y="247"/>
                    </a:lnTo>
                    <a:lnTo>
                      <a:pt x="178" y="238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2" name="Freeform 27"/>
              <p:cNvSpPr>
                <a:spLocks/>
              </p:cNvSpPr>
              <p:nvPr/>
            </p:nvSpPr>
            <p:spPr bwMode="auto">
              <a:xfrm>
                <a:off x="1835150" y="3092450"/>
                <a:ext cx="198438" cy="144462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42" y="2"/>
                  </a:cxn>
                  <a:cxn ang="0">
                    <a:pos x="229" y="2"/>
                  </a:cxn>
                  <a:cxn ang="0">
                    <a:pos x="217" y="0"/>
                  </a:cxn>
                  <a:cxn ang="0">
                    <a:pos x="206" y="0"/>
                  </a:cxn>
                  <a:cxn ang="0">
                    <a:pos x="192" y="0"/>
                  </a:cxn>
                  <a:cxn ang="0">
                    <a:pos x="181" y="0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9" y="0"/>
                  </a:cxn>
                  <a:cxn ang="0">
                    <a:pos x="128" y="2"/>
                  </a:cxn>
                  <a:cxn ang="0">
                    <a:pos x="116" y="2"/>
                  </a:cxn>
                  <a:cxn ang="0">
                    <a:pos x="107" y="6"/>
                  </a:cxn>
                  <a:cxn ang="0">
                    <a:pos x="97" y="8"/>
                  </a:cxn>
                  <a:cxn ang="0">
                    <a:pos x="94" y="14"/>
                  </a:cxn>
                  <a:cxn ang="0">
                    <a:pos x="86" y="17"/>
                  </a:cxn>
                  <a:cxn ang="0">
                    <a:pos x="80" y="23"/>
                  </a:cxn>
                  <a:cxn ang="0">
                    <a:pos x="73" y="33"/>
                  </a:cxn>
                  <a:cxn ang="0">
                    <a:pos x="67" y="44"/>
                  </a:cxn>
                  <a:cxn ang="0">
                    <a:pos x="57" y="53"/>
                  </a:cxn>
                  <a:cxn ang="0">
                    <a:pos x="50" y="67"/>
                  </a:cxn>
                  <a:cxn ang="0">
                    <a:pos x="42" y="78"/>
                  </a:cxn>
                  <a:cxn ang="0">
                    <a:pos x="37" y="93"/>
                  </a:cxn>
                  <a:cxn ang="0">
                    <a:pos x="27" y="105"/>
                  </a:cxn>
                  <a:cxn ang="0">
                    <a:pos x="19" y="116"/>
                  </a:cxn>
                  <a:cxn ang="0">
                    <a:pos x="14" y="128"/>
                  </a:cxn>
                  <a:cxn ang="0">
                    <a:pos x="10" y="139"/>
                  </a:cxn>
                  <a:cxn ang="0">
                    <a:pos x="2" y="152"/>
                  </a:cxn>
                  <a:cxn ang="0">
                    <a:pos x="0" y="160"/>
                  </a:cxn>
                  <a:cxn ang="0">
                    <a:pos x="31" y="183"/>
                  </a:cxn>
                  <a:cxn ang="0">
                    <a:pos x="103" y="84"/>
                  </a:cxn>
                  <a:cxn ang="0">
                    <a:pos x="204" y="93"/>
                  </a:cxn>
                  <a:cxn ang="0">
                    <a:pos x="249" y="4"/>
                  </a:cxn>
                  <a:cxn ang="0">
                    <a:pos x="249" y="4"/>
                  </a:cxn>
                </a:cxnLst>
                <a:rect l="0" t="0" r="r" b="b"/>
                <a:pathLst>
                  <a:path w="249" h="183">
                    <a:moveTo>
                      <a:pt x="249" y="4"/>
                    </a:moveTo>
                    <a:lnTo>
                      <a:pt x="242" y="2"/>
                    </a:lnTo>
                    <a:lnTo>
                      <a:pt x="229" y="2"/>
                    </a:lnTo>
                    <a:lnTo>
                      <a:pt x="217" y="0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6" y="2"/>
                    </a:lnTo>
                    <a:lnTo>
                      <a:pt x="107" y="6"/>
                    </a:lnTo>
                    <a:lnTo>
                      <a:pt x="97" y="8"/>
                    </a:lnTo>
                    <a:lnTo>
                      <a:pt x="94" y="14"/>
                    </a:lnTo>
                    <a:lnTo>
                      <a:pt x="86" y="17"/>
                    </a:lnTo>
                    <a:lnTo>
                      <a:pt x="80" y="23"/>
                    </a:lnTo>
                    <a:lnTo>
                      <a:pt x="73" y="33"/>
                    </a:lnTo>
                    <a:lnTo>
                      <a:pt x="67" y="44"/>
                    </a:lnTo>
                    <a:lnTo>
                      <a:pt x="57" y="53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7" y="93"/>
                    </a:lnTo>
                    <a:lnTo>
                      <a:pt x="27" y="105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10" y="139"/>
                    </a:lnTo>
                    <a:lnTo>
                      <a:pt x="2" y="152"/>
                    </a:lnTo>
                    <a:lnTo>
                      <a:pt x="0" y="160"/>
                    </a:lnTo>
                    <a:lnTo>
                      <a:pt x="31" y="183"/>
                    </a:lnTo>
                    <a:lnTo>
                      <a:pt x="103" y="84"/>
                    </a:lnTo>
                    <a:lnTo>
                      <a:pt x="204" y="93"/>
                    </a:lnTo>
                    <a:lnTo>
                      <a:pt x="249" y="4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3" name="Freeform 28"/>
              <p:cNvSpPr>
                <a:spLocks/>
              </p:cNvSpPr>
              <p:nvPr/>
            </p:nvSpPr>
            <p:spPr bwMode="auto">
              <a:xfrm>
                <a:off x="2039938" y="3149600"/>
                <a:ext cx="57150" cy="25876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327"/>
                  </a:cxn>
                  <a:cxn ang="0">
                    <a:pos x="28" y="301"/>
                  </a:cxn>
                  <a:cxn ang="0">
                    <a:pos x="0" y="7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327">
                    <a:moveTo>
                      <a:pt x="68" y="0"/>
                    </a:moveTo>
                    <a:lnTo>
                      <a:pt x="70" y="327"/>
                    </a:lnTo>
                    <a:lnTo>
                      <a:pt x="28" y="301"/>
                    </a:lnTo>
                    <a:lnTo>
                      <a:pt x="0" y="7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4" name="Freeform 29"/>
              <p:cNvSpPr>
                <a:spLocks/>
              </p:cNvSpPr>
              <p:nvPr/>
            </p:nvSpPr>
            <p:spPr bwMode="auto">
              <a:xfrm>
                <a:off x="2039938" y="3352800"/>
                <a:ext cx="458788" cy="292100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6" y="350"/>
                  </a:cxn>
                  <a:cxn ang="0">
                    <a:pos x="17" y="327"/>
                  </a:cxn>
                  <a:cxn ang="0">
                    <a:pos x="30" y="300"/>
                  </a:cxn>
                  <a:cxn ang="0">
                    <a:pos x="47" y="270"/>
                  </a:cxn>
                  <a:cxn ang="0">
                    <a:pos x="63" y="241"/>
                  </a:cxn>
                  <a:cxn ang="0">
                    <a:pos x="76" y="217"/>
                  </a:cxn>
                  <a:cxn ang="0">
                    <a:pos x="85" y="203"/>
                  </a:cxn>
                  <a:cxn ang="0">
                    <a:pos x="103" y="194"/>
                  </a:cxn>
                  <a:cxn ang="0">
                    <a:pos x="137" y="190"/>
                  </a:cxn>
                  <a:cxn ang="0">
                    <a:pos x="264" y="11"/>
                  </a:cxn>
                  <a:cxn ang="0">
                    <a:pos x="287" y="2"/>
                  </a:cxn>
                  <a:cxn ang="0">
                    <a:pos x="308" y="2"/>
                  </a:cxn>
                  <a:cxn ang="0">
                    <a:pos x="334" y="15"/>
                  </a:cxn>
                  <a:cxn ang="0">
                    <a:pos x="353" y="38"/>
                  </a:cxn>
                  <a:cxn ang="0">
                    <a:pos x="367" y="57"/>
                  </a:cxn>
                  <a:cxn ang="0">
                    <a:pos x="386" y="82"/>
                  </a:cxn>
                  <a:cxn ang="0">
                    <a:pos x="403" y="108"/>
                  </a:cxn>
                  <a:cxn ang="0">
                    <a:pos x="426" y="139"/>
                  </a:cxn>
                  <a:cxn ang="0">
                    <a:pos x="447" y="169"/>
                  </a:cxn>
                  <a:cxn ang="0">
                    <a:pos x="469" y="201"/>
                  </a:cxn>
                  <a:cxn ang="0">
                    <a:pos x="488" y="230"/>
                  </a:cxn>
                  <a:cxn ang="0">
                    <a:pos x="509" y="260"/>
                  </a:cxn>
                  <a:cxn ang="0">
                    <a:pos x="526" y="289"/>
                  </a:cxn>
                  <a:cxn ang="0">
                    <a:pos x="545" y="315"/>
                  </a:cxn>
                  <a:cxn ang="0">
                    <a:pos x="557" y="334"/>
                  </a:cxn>
                  <a:cxn ang="0">
                    <a:pos x="568" y="352"/>
                  </a:cxn>
                  <a:cxn ang="0">
                    <a:pos x="578" y="369"/>
                  </a:cxn>
                  <a:cxn ang="0">
                    <a:pos x="568" y="369"/>
                  </a:cxn>
                  <a:cxn ang="0">
                    <a:pos x="549" y="369"/>
                  </a:cxn>
                  <a:cxn ang="0">
                    <a:pos x="519" y="369"/>
                  </a:cxn>
                  <a:cxn ang="0">
                    <a:pos x="483" y="369"/>
                  </a:cxn>
                  <a:cxn ang="0">
                    <a:pos x="460" y="369"/>
                  </a:cxn>
                  <a:cxn ang="0">
                    <a:pos x="439" y="369"/>
                  </a:cxn>
                  <a:cxn ang="0">
                    <a:pos x="414" y="369"/>
                  </a:cxn>
                  <a:cxn ang="0">
                    <a:pos x="390" y="369"/>
                  </a:cxn>
                  <a:cxn ang="0">
                    <a:pos x="363" y="369"/>
                  </a:cxn>
                  <a:cxn ang="0">
                    <a:pos x="338" y="369"/>
                  </a:cxn>
                  <a:cxn ang="0">
                    <a:pos x="312" y="369"/>
                  </a:cxn>
                  <a:cxn ang="0">
                    <a:pos x="285" y="369"/>
                  </a:cxn>
                  <a:cxn ang="0">
                    <a:pos x="257" y="367"/>
                  </a:cxn>
                  <a:cxn ang="0">
                    <a:pos x="230" y="367"/>
                  </a:cxn>
                  <a:cxn ang="0">
                    <a:pos x="203" y="367"/>
                  </a:cxn>
                  <a:cxn ang="0">
                    <a:pos x="179" y="367"/>
                  </a:cxn>
                  <a:cxn ang="0">
                    <a:pos x="154" y="367"/>
                  </a:cxn>
                  <a:cxn ang="0">
                    <a:pos x="129" y="367"/>
                  </a:cxn>
                  <a:cxn ang="0">
                    <a:pos x="106" y="367"/>
                  </a:cxn>
                  <a:cxn ang="0">
                    <a:pos x="87" y="367"/>
                  </a:cxn>
                  <a:cxn ang="0">
                    <a:pos x="49" y="367"/>
                  </a:cxn>
                  <a:cxn ang="0">
                    <a:pos x="23" y="367"/>
                  </a:cxn>
                  <a:cxn ang="0">
                    <a:pos x="6" y="367"/>
                  </a:cxn>
                  <a:cxn ang="0">
                    <a:pos x="0" y="367"/>
                  </a:cxn>
                </a:cxnLst>
                <a:rect l="0" t="0" r="r" b="b"/>
                <a:pathLst>
                  <a:path w="578" h="369">
                    <a:moveTo>
                      <a:pt x="0" y="367"/>
                    </a:moveTo>
                    <a:lnTo>
                      <a:pt x="0" y="363"/>
                    </a:lnTo>
                    <a:lnTo>
                      <a:pt x="2" y="359"/>
                    </a:lnTo>
                    <a:lnTo>
                      <a:pt x="6" y="350"/>
                    </a:lnTo>
                    <a:lnTo>
                      <a:pt x="11" y="340"/>
                    </a:lnTo>
                    <a:lnTo>
                      <a:pt x="17" y="327"/>
                    </a:lnTo>
                    <a:lnTo>
                      <a:pt x="23" y="315"/>
                    </a:lnTo>
                    <a:lnTo>
                      <a:pt x="30" y="300"/>
                    </a:lnTo>
                    <a:lnTo>
                      <a:pt x="40" y="287"/>
                    </a:lnTo>
                    <a:lnTo>
                      <a:pt x="47" y="270"/>
                    </a:lnTo>
                    <a:lnTo>
                      <a:pt x="55" y="255"/>
                    </a:lnTo>
                    <a:lnTo>
                      <a:pt x="63" y="241"/>
                    </a:lnTo>
                    <a:lnTo>
                      <a:pt x="70" y="230"/>
                    </a:lnTo>
                    <a:lnTo>
                      <a:pt x="76" y="217"/>
                    </a:lnTo>
                    <a:lnTo>
                      <a:pt x="82" y="209"/>
                    </a:lnTo>
                    <a:lnTo>
                      <a:pt x="85" y="203"/>
                    </a:lnTo>
                    <a:lnTo>
                      <a:pt x="91" y="201"/>
                    </a:lnTo>
                    <a:lnTo>
                      <a:pt x="103" y="194"/>
                    </a:lnTo>
                    <a:lnTo>
                      <a:pt x="122" y="192"/>
                    </a:lnTo>
                    <a:lnTo>
                      <a:pt x="137" y="190"/>
                    </a:lnTo>
                    <a:lnTo>
                      <a:pt x="144" y="190"/>
                    </a:lnTo>
                    <a:lnTo>
                      <a:pt x="264" y="11"/>
                    </a:lnTo>
                    <a:lnTo>
                      <a:pt x="270" y="6"/>
                    </a:lnTo>
                    <a:lnTo>
                      <a:pt x="287" y="2"/>
                    </a:lnTo>
                    <a:lnTo>
                      <a:pt x="296" y="0"/>
                    </a:lnTo>
                    <a:lnTo>
                      <a:pt x="308" y="2"/>
                    </a:lnTo>
                    <a:lnTo>
                      <a:pt x="321" y="6"/>
                    </a:lnTo>
                    <a:lnTo>
                      <a:pt x="334" y="15"/>
                    </a:lnTo>
                    <a:lnTo>
                      <a:pt x="340" y="23"/>
                    </a:lnTo>
                    <a:lnTo>
                      <a:pt x="353" y="38"/>
                    </a:lnTo>
                    <a:lnTo>
                      <a:pt x="359" y="46"/>
                    </a:lnTo>
                    <a:lnTo>
                      <a:pt x="367" y="57"/>
                    </a:lnTo>
                    <a:lnTo>
                      <a:pt x="374" y="68"/>
                    </a:lnTo>
                    <a:lnTo>
                      <a:pt x="386" y="82"/>
                    </a:lnTo>
                    <a:lnTo>
                      <a:pt x="393" y="93"/>
                    </a:lnTo>
                    <a:lnTo>
                      <a:pt x="403" y="108"/>
                    </a:lnTo>
                    <a:lnTo>
                      <a:pt x="414" y="122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7" y="169"/>
                    </a:lnTo>
                    <a:lnTo>
                      <a:pt x="458" y="184"/>
                    </a:lnTo>
                    <a:lnTo>
                      <a:pt x="469" y="201"/>
                    </a:lnTo>
                    <a:lnTo>
                      <a:pt x="479" y="215"/>
                    </a:lnTo>
                    <a:lnTo>
                      <a:pt x="488" y="230"/>
                    </a:lnTo>
                    <a:lnTo>
                      <a:pt x="498" y="245"/>
                    </a:lnTo>
                    <a:lnTo>
                      <a:pt x="509" y="260"/>
                    </a:lnTo>
                    <a:lnTo>
                      <a:pt x="517" y="274"/>
                    </a:lnTo>
                    <a:lnTo>
                      <a:pt x="526" y="289"/>
                    </a:lnTo>
                    <a:lnTo>
                      <a:pt x="536" y="302"/>
                    </a:lnTo>
                    <a:lnTo>
                      <a:pt x="545" y="315"/>
                    </a:lnTo>
                    <a:lnTo>
                      <a:pt x="551" y="325"/>
                    </a:lnTo>
                    <a:lnTo>
                      <a:pt x="557" y="334"/>
                    </a:lnTo>
                    <a:lnTo>
                      <a:pt x="563" y="342"/>
                    </a:lnTo>
                    <a:lnTo>
                      <a:pt x="568" y="352"/>
                    </a:lnTo>
                    <a:lnTo>
                      <a:pt x="574" y="363"/>
                    </a:lnTo>
                    <a:lnTo>
                      <a:pt x="578" y="369"/>
                    </a:lnTo>
                    <a:lnTo>
                      <a:pt x="574" y="369"/>
                    </a:lnTo>
                    <a:lnTo>
                      <a:pt x="568" y="369"/>
                    </a:lnTo>
                    <a:lnTo>
                      <a:pt x="559" y="369"/>
                    </a:lnTo>
                    <a:lnTo>
                      <a:pt x="549" y="369"/>
                    </a:lnTo>
                    <a:lnTo>
                      <a:pt x="534" y="369"/>
                    </a:lnTo>
                    <a:lnTo>
                      <a:pt x="519" y="369"/>
                    </a:lnTo>
                    <a:lnTo>
                      <a:pt x="500" y="369"/>
                    </a:lnTo>
                    <a:lnTo>
                      <a:pt x="483" y="369"/>
                    </a:lnTo>
                    <a:lnTo>
                      <a:pt x="471" y="369"/>
                    </a:lnTo>
                    <a:lnTo>
                      <a:pt x="460" y="369"/>
                    </a:lnTo>
                    <a:lnTo>
                      <a:pt x="449" y="369"/>
                    </a:lnTo>
                    <a:lnTo>
                      <a:pt x="439" y="369"/>
                    </a:lnTo>
                    <a:lnTo>
                      <a:pt x="426" y="369"/>
                    </a:lnTo>
                    <a:lnTo>
                      <a:pt x="414" y="369"/>
                    </a:lnTo>
                    <a:lnTo>
                      <a:pt x="401" y="369"/>
                    </a:lnTo>
                    <a:lnTo>
                      <a:pt x="390" y="369"/>
                    </a:lnTo>
                    <a:lnTo>
                      <a:pt x="376" y="369"/>
                    </a:lnTo>
                    <a:lnTo>
                      <a:pt x="363" y="369"/>
                    </a:lnTo>
                    <a:lnTo>
                      <a:pt x="350" y="369"/>
                    </a:lnTo>
                    <a:lnTo>
                      <a:pt x="338" y="369"/>
                    </a:lnTo>
                    <a:lnTo>
                      <a:pt x="323" y="369"/>
                    </a:lnTo>
                    <a:lnTo>
                      <a:pt x="312" y="369"/>
                    </a:lnTo>
                    <a:lnTo>
                      <a:pt x="296" y="369"/>
                    </a:lnTo>
                    <a:lnTo>
                      <a:pt x="285" y="369"/>
                    </a:lnTo>
                    <a:lnTo>
                      <a:pt x="270" y="367"/>
                    </a:lnTo>
                    <a:lnTo>
                      <a:pt x="257" y="367"/>
                    </a:lnTo>
                    <a:lnTo>
                      <a:pt x="243" y="367"/>
                    </a:lnTo>
                    <a:lnTo>
                      <a:pt x="230" y="367"/>
                    </a:lnTo>
                    <a:lnTo>
                      <a:pt x="217" y="367"/>
                    </a:lnTo>
                    <a:lnTo>
                      <a:pt x="203" y="367"/>
                    </a:lnTo>
                    <a:lnTo>
                      <a:pt x="190" y="367"/>
                    </a:lnTo>
                    <a:lnTo>
                      <a:pt x="179" y="367"/>
                    </a:lnTo>
                    <a:lnTo>
                      <a:pt x="165" y="367"/>
                    </a:lnTo>
                    <a:lnTo>
                      <a:pt x="154" y="367"/>
                    </a:lnTo>
                    <a:lnTo>
                      <a:pt x="141" y="367"/>
                    </a:lnTo>
                    <a:lnTo>
                      <a:pt x="129" y="367"/>
                    </a:lnTo>
                    <a:lnTo>
                      <a:pt x="118" y="367"/>
                    </a:lnTo>
                    <a:lnTo>
                      <a:pt x="106" y="367"/>
                    </a:lnTo>
                    <a:lnTo>
                      <a:pt x="97" y="367"/>
                    </a:lnTo>
                    <a:lnTo>
                      <a:pt x="87" y="367"/>
                    </a:lnTo>
                    <a:lnTo>
                      <a:pt x="66" y="367"/>
                    </a:lnTo>
                    <a:lnTo>
                      <a:pt x="49" y="367"/>
                    </a:lnTo>
                    <a:lnTo>
                      <a:pt x="34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6" y="367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" name="Freeform 30"/>
              <p:cNvSpPr>
                <a:spLocks/>
              </p:cNvSpPr>
              <p:nvPr/>
            </p:nvSpPr>
            <p:spPr bwMode="auto">
              <a:xfrm>
                <a:off x="1833563" y="3208338"/>
                <a:ext cx="363538" cy="2762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6" y="347"/>
                  </a:cxn>
                  <a:cxn ang="0">
                    <a:pos x="458" y="33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58" h="347">
                    <a:moveTo>
                      <a:pt x="0" y="19"/>
                    </a:moveTo>
                    <a:lnTo>
                      <a:pt x="446" y="347"/>
                    </a:lnTo>
                    <a:lnTo>
                      <a:pt x="458" y="33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6" name="Freeform 31"/>
              <p:cNvSpPr>
                <a:spLocks/>
              </p:cNvSpPr>
              <p:nvPr/>
            </p:nvSpPr>
            <p:spPr bwMode="auto">
              <a:xfrm>
                <a:off x="2070100" y="3022600"/>
                <a:ext cx="88900" cy="93662"/>
              </a:xfrm>
              <a:custGeom>
                <a:avLst/>
                <a:gdLst/>
                <a:ahLst/>
                <a:cxnLst>
                  <a:cxn ang="0">
                    <a:pos x="53" y="118"/>
                  </a:cxn>
                  <a:cxn ang="0">
                    <a:pos x="63" y="116"/>
                  </a:cxn>
                  <a:cxn ang="0">
                    <a:pos x="74" y="112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7" y="93"/>
                  </a:cxn>
                  <a:cxn ang="0">
                    <a:pos x="103" y="83"/>
                  </a:cxn>
                  <a:cxn ang="0">
                    <a:pos x="106" y="72"/>
                  </a:cxn>
                  <a:cxn ang="0">
                    <a:pos x="110" y="63"/>
                  </a:cxn>
                  <a:cxn ang="0">
                    <a:pos x="108" y="49"/>
                  </a:cxn>
                  <a:cxn ang="0">
                    <a:pos x="105" y="38"/>
                  </a:cxn>
                  <a:cxn ang="0">
                    <a:pos x="99" y="26"/>
                  </a:cxn>
                  <a:cxn ang="0">
                    <a:pos x="95" y="19"/>
                  </a:cxn>
                  <a:cxn ang="0">
                    <a:pos x="87" y="9"/>
                  </a:cxn>
                  <a:cxn ang="0">
                    <a:pos x="80" y="4"/>
                  </a:cxn>
                  <a:cxn ang="0">
                    <a:pos x="68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6" y="4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11" y="23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2" y="57"/>
                  </a:cxn>
                  <a:cxn ang="0">
                    <a:pos x="0" y="66"/>
                  </a:cxn>
                  <a:cxn ang="0">
                    <a:pos x="4" y="78"/>
                  </a:cxn>
                  <a:cxn ang="0">
                    <a:pos x="8" y="87"/>
                  </a:cxn>
                  <a:cxn ang="0">
                    <a:pos x="15" y="99"/>
                  </a:cxn>
                  <a:cxn ang="0">
                    <a:pos x="21" y="104"/>
                  </a:cxn>
                  <a:cxn ang="0">
                    <a:pos x="30" y="110"/>
                  </a:cxn>
                  <a:cxn ang="0">
                    <a:pos x="42" y="114"/>
                  </a:cxn>
                  <a:cxn ang="0">
                    <a:pos x="53" y="118"/>
                  </a:cxn>
                  <a:cxn ang="0">
                    <a:pos x="53" y="118"/>
                  </a:cxn>
                </a:cxnLst>
                <a:rect l="0" t="0" r="r" b="b"/>
                <a:pathLst>
                  <a:path w="110" h="118">
                    <a:moveTo>
                      <a:pt x="53" y="118"/>
                    </a:moveTo>
                    <a:lnTo>
                      <a:pt x="63" y="116"/>
                    </a:lnTo>
                    <a:lnTo>
                      <a:pt x="74" y="112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7" y="93"/>
                    </a:lnTo>
                    <a:lnTo>
                      <a:pt x="103" y="83"/>
                    </a:lnTo>
                    <a:lnTo>
                      <a:pt x="106" y="72"/>
                    </a:lnTo>
                    <a:lnTo>
                      <a:pt x="110" y="63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99" y="26"/>
                    </a:lnTo>
                    <a:lnTo>
                      <a:pt x="95" y="19"/>
                    </a:lnTo>
                    <a:lnTo>
                      <a:pt x="87" y="9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5"/>
                    </a:lnTo>
                    <a:lnTo>
                      <a:pt x="11" y="23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8" y="87"/>
                    </a:lnTo>
                    <a:lnTo>
                      <a:pt x="15" y="99"/>
                    </a:lnTo>
                    <a:lnTo>
                      <a:pt x="21" y="104"/>
                    </a:lnTo>
                    <a:lnTo>
                      <a:pt x="30" y="110"/>
                    </a:lnTo>
                    <a:lnTo>
                      <a:pt x="42" y="114"/>
                    </a:lnTo>
                    <a:lnTo>
                      <a:pt x="53" y="118"/>
                    </a:lnTo>
                    <a:lnTo>
                      <a:pt x="53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7" name="Freeform 32"/>
              <p:cNvSpPr>
                <a:spLocks/>
              </p:cNvSpPr>
              <p:nvPr/>
            </p:nvSpPr>
            <p:spPr bwMode="auto">
              <a:xfrm>
                <a:off x="1736725" y="3613150"/>
                <a:ext cx="733425" cy="317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926" y="40"/>
                  </a:cxn>
                  <a:cxn ang="0">
                    <a:pos x="9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926" h="40">
                    <a:moveTo>
                      <a:pt x="0" y="40"/>
                    </a:moveTo>
                    <a:lnTo>
                      <a:pt x="926" y="40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grpSp>
        <p:nvGrpSpPr>
          <p:cNvPr id="4" name="Grupo 70"/>
          <p:cNvGrpSpPr/>
          <p:nvPr/>
        </p:nvGrpSpPr>
        <p:grpSpPr>
          <a:xfrm>
            <a:off x="2511415" y="3871328"/>
            <a:ext cx="498197" cy="498197"/>
            <a:chOff x="3714744" y="3429000"/>
            <a:chExt cx="1071570" cy="1071570"/>
          </a:xfrm>
        </p:grpSpPr>
        <p:sp>
          <p:nvSpPr>
            <p:cNvPr id="72" name="Elipse 71"/>
            <p:cNvSpPr/>
            <p:nvPr/>
          </p:nvSpPr>
          <p:spPr>
            <a:xfrm>
              <a:off x="3714744" y="3429000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5" name="Grupo 61"/>
            <p:cNvGrpSpPr/>
            <p:nvPr/>
          </p:nvGrpSpPr>
          <p:grpSpPr>
            <a:xfrm>
              <a:off x="3869529" y="3653635"/>
              <a:ext cx="762001" cy="622300"/>
              <a:chOff x="1736725" y="3022600"/>
              <a:chExt cx="762001" cy="6223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1739900" y="3094038"/>
                <a:ext cx="355600" cy="549275"/>
              </a:xfrm>
              <a:custGeom>
                <a:avLst/>
                <a:gdLst/>
                <a:ahLst/>
                <a:cxnLst>
                  <a:cxn ang="0">
                    <a:pos x="178" y="232"/>
                  </a:cxn>
                  <a:cxn ang="0">
                    <a:pos x="192" y="213"/>
                  </a:cxn>
                  <a:cxn ang="0">
                    <a:pos x="207" y="188"/>
                  </a:cxn>
                  <a:cxn ang="0">
                    <a:pos x="218" y="169"/>
                  </a:cxn>
                  <a:cxn ang="0">
                    <a:pos x="232" y="150"/>
                  </a:cxn>
                  <a:cxn ang="0">
                    <a:pos x="247" y="131"/>
                  </a:cxn>
                  <a:cxn ang="0">
                    <a:pos x="262" y="110"/>
                  </a:cxn>
                  <a:cxn ang="0">
                    <a:pos x="277" y="89"/>
                  </a:cxn>
                  <a:cxn ang="0">
                    <a:pos x="291" y="69"/>
                  </a:cxn>
                  <a:cxn ang="0">
                    <a:pos x="302" y="51"/>
                  </a:cxn>
                  <a:cxn ang="0">
                    <a:pos x="319" y="31"/>
                  </a:cxn>
                  <a:cxn ang="0">
                    <a:pos x="332" y="12"/>
                  </a:cxn>
                  <a:cxn ang="0">
                    <a:pos x="336" y="10"/>
                  </a:cxn>
                  <a:cxn ang="0">
                    <a:pos x="351" y="4"/>
                  </a:cxn>
                  <a:cxn ang="0">
                    <a:pos x="374" y="0"/>
                  </a:cxn>
                  <a:cxn ang="0">
                    <a:pos x="403" y="6"/>
                  </a:cxn>
                  <a:cxn ang="0">
                    <a:pos x="427" y="29"/>
                  </a:cxn>
                  <a:cxn ang="0">
                    <a:pos x="441" y="55"/>
                  </a:cxn>
                  <a:cxn ang="0">
                    <a:pos x="444" y="80"/>
                  </a:cxn>
                  <a:cxn ang="0">
                    <a:pos x="446" y="97"/>
                  </a:cxn>
                  <a:cxn ang="0">
                    <a:pos x="332" y="279"/>
                  </a:cxn>
                  <a:cxn ang="0">
                    <a:pos x="332" y="285"/>
                  </a:cxn>
                  <a:cxn ang="0">
                    <a:pos x="340" y="304"/>
                  </a:cxn>
                  <a:cxn ang="0">
                    <a:pos x="349" y="329"/>
                  </a:cxn>
                  <a:cxn ang="0">
                    <a:pos x="361" y="359"/>
                  </a:cxn>
                  <a:cxn ang="0">
                    <a:pos x="370" y="388"/>
                  </a:cxn>
                  <a:cxn ang="0">
                    <a:pos x="382" y="414"/>
                  </a:cxn>
                  <a:cxn ang="0">
                    <a:pos x="387" y="435"/>
                  </a:cxn>
                  <a:cxn ang="0">
                    <a:pos x="391" y="445"/>
                  </a:cxn>
                  <a:cxn ang="0">
                    <a:pos x="389" y="456"/>
                  </a:cxn>
                  <a:cxn ang="0">
                    <a:pos x="387" y="485"/>
                  </a:cxn>
                  <a:cxn ang="0">
                    <a:pos x="384" y="502"/>
                  </a:cxn>
                  <a:cxn ang="0">
                    <a:pos x="384" y="525"/>
                  </a:cxn>
                  <a:cxn ang="0">
                    <a:pos x="380" y="546"/>
                  </a:cxn>
                  <a:cxn ang="0">
                    <a:pos x="380" y="570"/>
                  </a:cxn>
                  <a:cxn ang="0">
                    <a:pos x="376" y="591"/>
                  </a:cxn>
                  <a:cxn ang="0">
                    <a:pos x="374" y="614"/>
                  </a:cxn>
                  <a:cxn ang="0">
                    <a:pos x="372" y="635"/>
                  </a:cxn>
                  <a:cxn ang="0">
                    <a:pos x="370" y="654"/>
                  </a:cxn>
                  <a:cxn ang="0">
                    <a:pos x="368" y="682"/>
                  </a:cxn>
                  <a:cxn ang="0">
                    <a:pos x="368" y="694"/>
                  </a:cxn>
                  <a:cxn ang="0">
                    <a:pos x="321" y="502"/>
                  </a:cxn>
                  <a:cxn ang="0">
                    <a:pos x="156" y="540"/>
                  </a:cxn>
                  <a:cxn ang="0">
                    <a:pos x="28" y="686"/>
                  </a:cxn>
                  <a:cxn ang="0">
                    <a:pos x="4" y="684"/>
                  </a:cxn>
                  <a:cxn ang="0">
                    <a:pos x="0" y="675"/>
                  </a:cxn>
                  <a:cxn ang="0">
                    <a:pos x="7" y="650"/>
                  </a:cxn>
                  <a:cxn ang="0">
                    <a:pos x="17" y="627"/>
                  </a:cxn>
                  <a:cxn ang="0">
                    <a:pos x="28" y="597"/>
                  </a:cxn>
                  <a:cxn ang="0">
                    <a:pos x="40" y="565"/>
                  </a:cxn>
                  <a:cxn ang="0">
                    <a:pos x="55" y="528"/>
                  </a:cxn>
                  <a:cxn ang="0">
                    <a:pos x="70" y="490"/>
                  </a:cxn>
                  <a:cxn ang="0">
                    <a:pos x="81" y="462"/>
                  </a:cxn>
                  <a:cxn ang="0">
                    <a:pos x="89" y="441"/>
                  </a:cxn>
                  <a:cxn ang="0">
                    <a:pos x="100" y="411"/>
                  </a:cxn>
                  <a:cxn ang="0">
                    <a:pos x="118" y="373"/>
                  </a:cxn>
                  <a:cxn ang="0">
                    <a:pos x="133" y="338"/>
                  </a:cxn>
                  <a:cxn ang="0">
                    <a:pos x="146" y="306"/>
                  </a:cxn>
                  <a:cxn ang="0">
                    <a:pos x="157" y="278"/>
                  </a:cxn>
                  <a:cxn ang="0">
                    <a:pos x="171" y="247"/>
                  </a:cxn>
                  <a:cxn ang="0">
                    <a:pos x="178" y="238"/>
                  </a:cxn>
                </a:cxnLst>
                <a:rect l="0" t="0" r="r" b="b"/>
                <a:pathLst>
                  <a:path w="446" h="694">
                    <a:moveTo>
                      <a:pt x="178" y="238"/>
                    </a:moveTo>
                    <a:lnTo>
                      <a:pt x="178" y="232"/>
                    </a:lnTo>
                    <a:lnTo>
                      <a:pt x="184" y="224"/>
                    </a:lnTo>
                    <a:lnTo>
                      <a:pt x="192" y="213"/>
                    </a:lnTo>
                    <a:lnTo>
                      <a:pt x="203" y="198"/>
                    </a:lnTo>
                    <a:lnTo>
                      <a:pt x="207" y="188"/>
                    </a:lnTo>
                    <a:lnTo>
                      <a:pt x="213" y="179"/>
                    </a:lnTo>
                    <a:lnTo>
                      <a:pt x="218" y="169"/>
                    </a:lnTo>
                    <a:lnTo>
                      <a:pt x="226" y="162"/>
                    </a:lnTo>
                    <a:lnTo>
                      <a:pt x="232" y="150"/>
                    </a:lnTo>
                    <a:lnTo>
                      <a:pt x="241" y="141"/>
                    </a:lnTo>
                    <a:lnTo>
                      <a:pt x="247" y="131"/>
                    </a:lnTo>
                    <a:lnTo>
                      <a:pt x="256" y="122"/>
                    </a:lnTo>
                    <a:lnTo>
                      <a:pt x="262" y="110"/>
                    </a:lnTo>
                    <a:lnTo>
                      <a:pt x="270" y="99"/>
                    </a:lnTo>
                    <a:lnTo>
                      <a:pt x="277" y="89"/>
                    </a:lnTo>
                    <a:lnTo>
                      <a:pt x="285" y="80"/>
                    </a:lnTo>
                    <a:lnTo>
                      <a:pt x="291" y="69"/>
                    </a:lnTo>
                    <a:lnTo>
                      <a:pt x="296" y="61"/>
                    </a:lnTo>
                    <a:lnTo>
                      <a:pt x="302" y="51"/>
                    </a:lnTo>
                    <a:lnTo>
                      <a:pt x="310" y="46"/>
                    </a:lnTo>
                    <a:lnTo>
                      <a:pt x="319" y="31"/>
                    </a:lnTo>
                    <a:lnTo>
                      <a:pt x="329" y="19"/>
                    </a:lnTo>
                    <a:lnTo>
                      <a:pt x="332" y="12"/>
                    </a:lnTo>
                    <a:lnTo>
                      <a:pt x="336" y="12"/>
                    </a:lnTo>
                    <a:lnTo>
                      <a:pt x="336" y="10"/>
                    </a:lnTo>
                    <a:lnTo>
                      <a:pt x="344" y="8"/>
                    </a:lnTo>
                    <a:lnTo>
                      <a:pt x="351" y="4"/>
                    </a:lnTo>
                    <a:lnTo>
                      <a:pt x="363" y="2"/>
                    </a:lnTo>
                    <a:lnTo>
                      <a:pt x="374" y="0"/>
                    </a:lnTo>
                    <a:lnTo>
                      <a:pt x="387" y="2"/>
                    </a:lnTo>
                    <a:lnTo>
                      <a:pt x="403" y="6"/>
                    </a:lnTo>
                    <a:lnTo>
                      <a:pt x="418" y="17"/>
                    </a:lnTo>
                    <a:lnTo>
                      <a:pt x="427" y="29"/>
                    </a:lnTo>
                    <a:lnTo>
                      <a:pt x="437" y="42"/>
                    </a:lnTo>
                    <a:lnTo>
                      <a:pt x="441" y="55"/>
                    </a:lnTo>
                    <a:lnTo>
                      <a:pt x="444" y="70"/>
                    </a:lnTo>
                    <a:lnTo>
                      <a:pt x="444" y="80"/>
                    </a:lnTo>
                    <a:lnTo>
                      <a:pt x="446" y="91"/>
                    </a:lnTo>
                    <a:lnTo>
                      <a:pt x="446" y="97"/>
                    </a:lnTo>
                    <a:lnTo>
                      <a:pt x="446" y="101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2" y="285"/>
                    </a:lnTo>
                    <a:lnTo>
                      <a:pt x="334" y="293"/>
                    </a:lnTo>
                    <a:lnTo>
                      <a:pt x="340" y="304"/>
                    </a:lnTo>
                    <a:lnTo>
                      <a:pt x="344" y="316"/>
                    </a:lnTo>
                    <a:lnTo>
                      <a:pt x="349" y="329"/>
                    </a:lnTo>
                    <a:lnTo>
                      <a:pt x="355" y="342"/>
                    </a:lnTo>
                    <a:lnTo>
                      <a:pt x="361" y="359"/>
                    </a:lnTo>
                    <a:lnTo>
                      <a:pt x="365" y="373"/>
                    </a:lnTo>
                    <a:lnTo>
                      <a:pt x="370" y="388"/>
                    </a:lnTo>
                    <a:lnTo>
                      <a:pt x="376" y="401"/>
                    </a:lnTo>
                    <a:lnTo>
                      <a:pt x="382" y="414"/>
                    </a:lnTo>
                    <a:lnTo>
                      <a:pt x="384" y="424"/>
                    </a:lnTo>
                    <a:lnTo>
                      <a:pt x="387" y="435"/>
                    </a:lnTo>
                    <a:lnTo>
                      <a:pt x="389" y="439"/>
                    </a:lnTo>
                    <a:lnTo>
                      <a:pt x="391" y="445"/>
                    </a:lnTo>
                    <a:lnTo>
                      <a:pt x="389" y="447"/>
                    </a:lnTo>
                    <a:lnTo>
                      <a:pt x="389" y="456"/>
                    </a:lnTo>
                    <a:lnTo>
                      <a:pt x="387" y="468"/>
                    </a:lnTo>
                    <a:lnTo>
                      <a:pt x="387" y="485"/>
                    </a:lnTo>
                    <a:lnTo>
                      <a:pt x="386" y="492"/>
                    </a:lnTo>
                    <a:lnTo>
                      <a:pt x="384" y="502"/>
                    </a:lnTo>
                    <a:lnTo>
                      <a:pt x="384" y="513"/>
                    </a:lnTo>
                    <a:lnTo>
                      <a:pt x="384" y="525"/>
                    </a:lnTo>
                    <a:lnTo>
                      <a:pt x="382" y="534"/>
                    </a:lnTo>
                    <a:lnTo>
                      <a:pt x="380" y="546"/>
                    </a:lnTo>
                    <a:lnTo>
                      <a:pt x="380" y="557"/>
                    </a:lnTo>
                    <a:lnTo>
                      <a:pt x="380" y="570"/>
                    </a:lnTo>
                    <a:lnTo>
                      <a:pt x="378" y="580"/>
                    </a:lnTo>
                    <a:lnTo>
                      <a:pt x="376" y="591"/>
                    </a:lnTo>
                    <a:lnTo>
                      <a:pt x="374" y="603"/>
                    </a:lnTo>
                    <a:lnTo>
                      <a:pt x="374" y="614"/>
                    </a:lnTo>
                    <a:lnTo>
                      <a:pt x="372" y="623"/>
                    </a:lnTo>
                    <a:lnTo>
                      <a:pt x="372" y="635"/>
                    </a:lnTo>
                    <a:lnTo>
                      <a:pt x="370" y="644"/>
                    </a:lnTo>
                    <a:lnTo>
                      <a:pt x="370" y="654"/>
                    </a:lnTo>
                    <a:lnTo>
                      <a:pt x="368" y="669"/>
                    </a:lnTo>
                    <a:lnTo>
                      <a:pt x="368" y="682"/>
                    </a:lnTo>
                    <a:lnTo>
                      <a:pt x="368" y="690"/>
                    </a:lnTo>
                    <a:lnTo>
                      <a:pt x="368" y="694"/>
                    </a:lnTo>
                    <a:lnTo>
                      <a:pt x="321" y="690"/>
                    </a:lnTo>
                    <a:lnTo>
                      <a:pt x="321" y="502"/>
                    </a:lnTo>
                    <a:lnTo>
                      <a:pt x="239" y="384"/>
                    </a:lnTo>
                    <a:lnTo>
                      <a:pt x="156" y="540"/>
                    </a:lnTo>
                    <a:lnTo>
                      <a:pt x="36" y="686"/>
                    </a:lnTo>
                    <a:lnTo>
                      <a:pt x="28" y="686"/>
                    </a:lnTo>
                    <a:lnTo>
                      <a:pt x="17" y="686"/>
                    </a:lnTo>
                    <a:lnTo>
                      <a:pt x="4" y="684"/>
                    </a:lnTo>
                    <a:lnTo>
                      <a:pt x="0" y="682"/>
                    </a:lnTo>
                    <a:lnTo>
                      <a:pt x="0" y="675"/>
                    </a:lnTo>
                    <a:lnTo>
                      <a:pt x="5" y="661"/>
                    </a:lnTo>
                    <a:lnTo>
                      <a:pt x="7" y="650"/>
                    </a:lnTo>
                    <a:lnTo>
                      <a:pt x="11" y="641"/>
                    </a:lnTo>
                    <a:lnTo>
                      <a:pt x="17" y="627"/>
                    </a:lnTo>
                    <a:lnTo>
                      <a:pt x="23" y="614"/>
                    </a:lnTo>
                    <a:lnTo>
                      <a:pt x="28" y="597"/>
                    </a:lnTo>
                    <a:lnTo>
                      <a:pt x="34" y="582"/>
                    </a:lnTo>
                    <a:lnTo>
                      <a:pt x="40" y="565"/>
                    </a:lnTo>
                    <a:lnTo>
                      <a:pt x="47" y="547"/>
                    </a:lnTo>
                    <a:lnTo>
                      <a:pt x="55" y="528"/>
                    </a:lnTo>
                    <a:lnTo>
                      <a:pt x="62" y="509"/>
                    </a:lnTo>
                    <a:lnTo>
                      <a:pt x="70" y="490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5" y="452"/>
                    </a:lnTo>
                    <a:lnTo>
                      <a:pt x="89" y="441"/>
                    </a:lnTo>
                    <a:lnTo>
                      <a:pt x="95" y="432"/>
                    </a:lnTo>
                    <a:lnTo>
                      <a:pt x="100" y="411"/>
                    </a:lnTo>
                    <a:lnTo>
                      <a:pt x="110" y="393"/>
                    </a:lnTo>
                    <a:lnTo>
                      <a:pt x="118" y="373"/>
                    </a:lnTo>
                    <a:lnTo>
                      <a:pt x="125" y="355"/>
                    </a:lnTo>
                    <a:lnTo>
                      <a:pt x="133" y="338"/>
                    </a:lnTo>
                    <a:lnTo>
                      <a:pt x="140" y="323"/>
                    </a:lnTo>
                    <a:lnTo>
                      <a:pt x="146" y="306"/>
                    </a:lnTo>
                    <a:lnTo>
                      <a:pt x="152" y="291"/>
                    </a:lnTo>
                    <a:lnTo>
                      <a:pt x="157" y="278"/>
                    </a:lnTo>
                    <a:lnTo>
                      <a:pt x="163" y="266"/>
                    </a:lnTo>
                    <a:lnTo>
                      <a:pt x="171" y="247"/>
                    </a:lnTo>
                    <a:lnTo>
                      <a:pt x="178" y="238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835150" y="3092450"/>
                <a:ext cx="198438" cy="144462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42" y="2"/>
                  </a:cxn>
                  <a:cxn ang="0">
                    <a:pos x="229" y="2"/>
                  </a:cxn>
                  <a:cxn ang="0">
                    <a:pos x="217" y="0"/>
                  </a:cxn>
                  <a:cxn ang="0">
                    <a:pos x="206" y="0"/>
                  </a:cxn>
                  <a:cxn ang="0">
                    <a:pos x="192" y="0"/>
                  </a:cxn>
                  <a:cxn ang="0">
                    <a:pos x="181" y="0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9" y="0"/>
                  </a:cxn>
                  <a:cxn ang="0">
                    <a:pos x="128" y="2"/>
                  </a:cxn>
                  <a:cxn ang="0">
                    <a:pos x="116" y="2"/>
                  </a:cxn>
                  <a:cxn ang="0">
                    <a:pos x="107" y="6"/>
                  </a:cxn>
                  <a:cxn ang="0">
                    <a:pos x="97" y="8"/>
                  </a:cxn>
                  <a:cxn ang="0">
                    <a:pos x="94" y="14"/>
                  </a:cxn>
                  <a:cxn ang="0">
                    <a:pos x="86" y="17"/>
                  </a:cxn>
                  <a:cxn ang="0">
                    <a:pos x="80" y="23"/>
                  </a:cxn>
                  <a:cxn ang="0">
                    <a:pos x="73" y="33"/>
                  </a:cxn>
                  <a:cxn ang="0">
                    <a:pos x="67" y="44"/>
                  </a:cxn>
                  <a:cxn ang="0">
                    <a:pos x="57" y="53"/>
                  </a:cxn>
                  <a:cxn ang="0">
                    <a:pos x="50" y="67"/>
                  </a:cxn>
                  <a:cxn ang="0">
                    <a:pos x="42" y="78"/>
                  </a:cxn>
                  <a:cxn ang="0">
                    <a:pos x="37" y="93"/>
                  </a:cxn>
                  <a:cxn ang="0">
                    <a:pos x="27" y="105"/>
                  </a:cxn>
                  <a:cxn ang="0">
                    <a:pos x="19" y="116"/>
                  </a:cxn>
                  <a:cxn ang="0">
                    <a:pos x="14" y="128"/>
                  </a:cxn>
                  <a:cxn ang="0">
                    <a:pos x="10" y="139"/>
                  </a:cxn>
                  <a:cxn ang="0">
                    <a:pos x="2" y="152"/>
                  </a:cxn>
                  <a:cxn ang="0">
                    <a:pos x="0" y="160"/>
                  </a:cxn>
                  <a:cxn ang="0">
                    <a:pos x="31" y="183"/>
                  </a:cxn>
                  <a:cxn ang="0">
                    <a:pos x="103" y="84"/>
                  </a:cxn>
                  <a:cxn ang="0">
                    <a:pos x="204" y="93"/>
                  </a:cxn>
                  <a:cxn ang="0">
                    <a:pos x="249" y="4"/>
                  </a:cxn>
                  <a:cxn ang="0">
                    <a:pos x="249" y="4"/>
                  </a:cxn>
                </a:cxnLst>
                <a:rect l="0" t="0" r="r" b="b"/>
                <a:pathLst>
                  <a:path w="249" h="183">
                    <a:moveTo>
                      <a:pt x="249" y="4"/>
                    </a:moveTo>
                    <a:lnTo>
                      <a:pt x="242" y="2"/>
                    </a:lnTo>
                    <a:lnTo>
                      <a:pt x="229" y="2"/>
                    </a:lnTo>
                    <a:lnTo>
                      <a:pt x="217" y="0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6" y="2"/>
                    </a:lnTo>
                    <a:lnTo>
                      <a:pt x="107" y="6"/>
                    </a:lnTo>
                    <a:lnTo>
                      <a:pt x="97" y="8"/>
                    </a:lnTo>
                    <a:lnTo>
                      <a:pt x="94" y="14"/>
                    </a:lnTo>
                    <a:lnTo>
                      <a:pt x="86" y="17"/>
                    </a:lnTo>
                    <a:lnTo>
                      <a:pt x="80" y="23"/>
                    </a:lnTo>
                    <a:lnTo>
                      <a:pt x="73" y="33"/>
                    </a:lnTo>
                    <a:lnTo>
                      <a:pt x="67" y="44"/>
                    </a:lnTo>
                    <a:lnTo>
                      <a:pt x="57" y="53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7" y="93"/>
                    </a:lnTo>
                    <a:lnTo>
                      <a:pt x="27" y="105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10" y="139"/>
                    </a:lnTo>
                    <a:lnTo>
                      <a:pt x="2" y="152"/>
                    </a:lnTo>
                    <a:lnTo>
                      <a:pt x="0" y="160"/>
                    </a:lnTo>
                    <a:lnTo>
                      <a:pt x="31" y="183"/>
                    </a:lnTo>
                    <a:lnTo>
                      <a:pt x="103" y="84"/>
                    </a:lnTo>
                    <a:lnTo>
                      <a:pt x="204" y="93"/>
                    </a:lnTo>
                    <a:lnTo>
                      <a:pt x="249" y="4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2039938" y="3149600"/>
                <a:ext cx="57150" cy="25876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327"/>
                  </a:cxn>
                  <a:cxn ang="0">
                    <a:pos x="28" y="301"/>
                  </a:cxn>
                  <a:cxn ang="0">
                    <a:pos x="0" y="7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327">
                    <a:moveTo>
                      <a:pt x="68" y="0"/>
                    </a:moveTo>
                    <a:lnTo>
                      <a:pt x="70" y="327"/>
                    </a:lnTo>
                    <a:lnTo>
                      <a:pt x="28" y="301"/>
                    </a:lnTo>
                    <a:lnTo>
                      <a:pt x="0" y="7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2039938" y="3352800"/>
                <a:ext cx="458788" cy="292100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6" y="350"/>
                  </a:cxn>
                  <a:cxn ang="0">
                    <a:pos x="17" y="327"/>
                  </a:cxn>
                  <a:cxn ang="0">
                    <a:pos x="30" y="300"/>
                  </a:cxn>
                  <a:cxn ang="0">
                    <a:pos x="47" y="270"/>
                  </a:cxn>
                  <a:cxn ang="0">
                    <a:pos x="63" y="241"/>
                  </a:cxn>
                  <a:cxn ang="0">
                    <a:pos x="76" y="217"/>
                  </a:cxn>
                  <a:cxn ang="0">
                    <a:pos x="85" y="203"/>
                  </a:cxn>
                  <a:cxn ang="0">
                    <a:pos x="103" y="194"/>
                  </a:cxn>
                  <a:cxn ang="0">
                    <a:pos x="137" y="190"/>
                  </a:cxn>
                  <a:cxn ang="0">
                    <a:pos x="264" y="11"/>
                  </a:cxn>
                  <a:cxn ang="0">
                    <a:pos x="287" y="2"/>
                  </a:cxn>
                  <a:cxn ang="0">
                    <a:pos x="308" y="2"/>
                  </a:cxn>
                  <a:cxn ang="0">
                    <a:pos x="334" y="15"/>
                  </a:cxn>
                  <a:cxn ang="0">
                    <a:pos x="353" y="38"/>
                  </a:cxn>
                  <a:cxn ang="0">
                    <a:pos x="367" y="57"/>
                  </a:cxn>
                  <a:cxn ang="0">
                    <a:pos x="386" y="82"/>
                  </a:cxn>
                  <a:cxn ang="0">
                    <a:pos x="403" y="108"/>
                  </a:cxn>
                  <a:cxn ang="0">
                    <a:pos x="426" y="139"/>
                  </a:cxn>
                  <a:cxn ang="0">
                    <a:pos x="447" y="169"/>
                  </a:cxn>
                  <a:cxn ang="0">
                    <a:pos x="469" y="201"/>
                  </a:cxn>
                  <a:cxn ang="0">
                    <a:pos x="488" y="230"/>
                  </a:cxn>
                  <a:cxn ang="0">
                    <a:pos x="509" y="260"/>
                  </a:cxn>
                  <a:cxn ang="0">
                    <a:pos x="526" y="289"/>
                  </a:cxn>
                  <a:cxn ang="0">
                    <a:pos x="545" y="315"/>
                  </a:cxn>
                  <a:cxn ang="0">
                    <a:pos x="557" y="334"/>
                  </a:cxn>
                  <a:cxn ang="0">
                    <a:pos x="568" y="352"/>
                  </a:cxn>
                  <a:cxn ang="0">
                    <a:pos x="578" y="369"/>
                  </a:cxn>
                  <a:cxn ang="0">
                    <a:pos x="568" y="369"/>
                  </a:cxn>
                  <a:cxn ang="0">
                    <a:pos x="549" y="369"/>
                  </a:cxn>
                  <a:cxn ang="0">
                    <a:pos x="519" y="369"/>
                  </a:cxn>
                  <a:cxn ang="0">
                    <a:pos x="483" y="369"/>
                  </a:cxn>
                  <a:cxn ang="0">
                    <a:pos x="460" y="369"/>
                  </a:cxn>
                  <a:cxn ang="0">
                    <a:pos x="439" y="369"/>
                  </a:cxn>
                  <a:cxn ang="0">
                    <a:pos x="414" y="369"/>
                  </a:cxn>
                  <a:cxn ang="0">
                    <a:pos x="390" y="369"/>
                  </a:cxn>
                  <a:cxn ang="0">
                    <a:pos x="363" y="369"/>
                  </a:cxn>
                  <a:cxn ang="0">
                    <a:pos x="338" y="369"/>
                  </a:cxn>
                  <a:cxn ang="0">
                    <a:pos x="312" y="369"/>
                  </a:cxn>
                  <a:cxn ang="0">
                    <a:pos x="285" y="369"/>
                  </a:cxn>
                  <a:cxn ang="0">
                    <a:pos x="257" y="367"/>
                  </a:cxn>
                  <a:cxn ang="0">
                    <a:pos x="230" y="367"/>
                  </a:cxn>
                  <a:cxn ang="0">
                    <a:pos x="203" y="367"/>
                  </a:cxn>
                  <a:cxn ang="0">
                    <a:pos x="179" y="367"/>
                  </a:cxn>
                  <a:cxn ang="0">
                    <a:pos x="154" y="367"/>
                  </a:cxn>
                  <a:cxn ang="0">
                    <a:pos x="129" y="367"/>
                  </a:cxn>
                  <a:cxn ang="0">
                    <a:pos x="106" y="367"/>
                  </a:cxn>
                  <a:cxn ang="0">
                    <a:pos x="87" y="367"/>
                  </a:cxn>
                  <a:cxn ang="0">
                    <a:pos x="49" y="367"/>
                  </a:cxn>
                  <a:cxn ang="0">
                    <a:pos x="23" y="367"/>
                  </a:cxn>
                  <a:cxn ang="0">
                    <a:pos x="6" y="367"/>
                  </a:cxn>
                  <a:cxn ang="0">
                    <a:pos x="0" y="367"/>
                  </a:cxn>
                </a:cxnLst>
                <a:rect l="0" t="0" r="r" b="b"/>
                <a:pathLst>
                  <a:path w="578" h="369">
                    <a:moveTo>
                      <a:pt x="0" y="367"/>
                    </a:moveTo>
                    <a:lnTo>
                      <a:pt x="0" y="363"/>
                    </a:lnTo>
                    <a:lnTo>
                      <a:pt x="2" y="359"/>
                    </a:lnTo>
                    <a:lnTo>
                      <a:pt x="6" y="350"/>
                    </a:lnTo>
                    <a:lnTo>
                      <a:pt x="11" y="340"/>
                    </a:lnTo>
                    <a:lnTo>
                      <a:pt x="17" y="327"/>
                    </a:lnTo>
                    <a:lnTo>
                      <a:pt x="23" y="315"/>
                    </a:lnTo>
                    <a:lnTo>
                      <a:pt x="30" y="300"/>
                    </a:lnTo>
                    <a:lnTo>
                      <a:pt x="40" y="287"/>
                    </a:lnTo>
                    <a:lnTo>
                      <a:pt x="47" y="270"/>
                    </a:lnTo>
                    <a:lnTo>
                      <a:pt x="55" y="255"/>
                    </a:lnTo>
                    <a:lnTo>
                      <a:pt x="63" y="241"/>
                    </a:lnTo>
                    <a:lnTo>
                      <a:pt x="70" y="230"/>
                    </a:lnTo>
                    <a:lnTo>
                      <a:pt x="76" y="217"/>
                    </a:lnTo>
                    <a:lnTo>
                      <a:pt x="82" y="209"/>
                    </a:lnTo>
                    <a:lnTo>
                      <a:pt x="85" y="203"/>
                    </a:lnTo>
                    <a:lnTo>
                      <a:pt x="91" y="201"/>
                    </a:lnTo>
                    <a:lnTo>
                      <a:pt x="103" y="194"/>
                    </a:lnTo>
                    <a:lnTo>
                      <a:pt x="122" y="192"/>
                    </a:lnTo>
                    <a:lnTo>
                      <a:pt x="137" y="190"/>
                    </a:lnTo>
                    <a:lnTo>
                      <a:pt x="144" y="190"/>
                    </a:lnTo>
                    <a:lnTo>
                      <a:pt x="264" y="11"/>
                    </a:lnTo>
                    <a:lnTo>
                      <a:pt x="270" y="6"/>
                    </a:lnTo>
                    <a:lnTo>
                      <a:pt x="287" y="2"/>
                    </a:lnTo>
                    <a:lnTo>
                      <a:pt x="296" y="0"/>
                    </a:lnTo>
                    <a:lnTo>
                      <a:pt x="308" y="2"/>
                    </a:lnTo>
                    <a:lnTo>
                      <a:pt x="321" y="6"/>
                    </a:lnTo>
                    <a:lnTo>
                      <a:pt x="334" y="15"/>
                    </a:lnTo>
                    <a:lnTo>
                      <a:pt x="340" y="23"/>
                    </a:lnTo>
                    <a:lnTo>
                      <a:pt x="353" y="38"/>
                    </a:lnTo>
                    <a:lnTo>
                      <a:pt x="359" y="46"/>
                    </a:lnTo>
                    <a:lnTo>
                      <a:pt x="367" y="57"/>
                    </a:lnTo>
                    <a:lnTo>
                      <a:pt x="374" y="68"/>
                    </a:lnTo>
                    <a:lnTo>
                      <a:pt x="386" y="82"/>
                    </a:lnTo>
                    <a:lnTo>
                      <a:pt x="393" y="93"/>
                    </a:lnTo>
                    <a:lnTo>
                      <a:pt x="403" y="108"/>
                    </a:lnTo>
                    <a:lnTo>
                      <a:pt x="414" y="122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7" y="169"/>
                    </a:lnTo>
                    <a:lnTo>
                      <a:pt x="458" y="184"/>
                    </a:lnTo>
                    <a:lnTo>
                      <a:pt x="469" y="201"/>
                    </a:lnTo>
                    <a:lnTo>
                      <a:pt x="479" y="215"/>
                    </a:lnTo>
                    <a:lnTo>
                      <a:pt x="488" y="230"/>
                    </a:lnTo>
                    <a:lnTo>
                      <a:pt x="498" y="245"/>
                    </a:lnTo>
                    <a:lnTo>
                      <a:pt x="509" y="260"/>
                    </a:lnTo>
                    <a:lnTo>
                      <a:pt x="517" y="274"/>
                    </a:lnTo>
                    <a:lnTo>
                      <a:pt x="526" y="289"/>
                    </a:lnTo>
                    <a:lnTo>
                      <a:pt x="536" y="302"/>
                    </a:lnTo>
                    <a:lnTo>
                      <a:pt x="545" y="315"/>
                    </a:lnTo>
                    <a:lnTo>
                      <a:pt x="551" y="325"/>
                    </a:lnTo>
                    <a:lnTo>
                      <a:pt x="557" y="334"/>
                    </a:lnTo>
                    <a:lnTo>
                      <a:pt x="563" y="342"/>
                    </a:lnTo>
                    <a:lnTo>
                      <a:pt x="568" y="352"/>
                    </a:lnTo>
                    <a:lnTo>
                      <a:pt x="574" y="363"/>
                    </a:lnTo>
                    <a:lnTo>
                      <a:pt x="578" y="369"/>
                    </a:lnTo>
                    <a:lnTo>
                      <a:pt x="574" y="369"/>
                    </a:lnTo>
                    <a:lnTo>
                      <a:pt x="568" y="369"/>
                    </a:lnTo>
                    <a:lnTo>
                      <a:pt x="559" y="369"/>
                    </a:lnTo>
                    <a:lnTo>
                      <a:pt x="549" y="369"/>
                    </a:lnTo>
                    <a:lnTo>
                      <a:pt x="534" y="369"/>
                    </a:lnTo>
                    <a:lnTo>
                      <a:pt x="519" y="369"/>
                    </a:lnTo>
                    <a:lnTo>
                      <a:pt x="500" y="369"/>
                    </a:lnTo>
                    <a:lnTo>
                      <a:pt x="483" y="369"/>
                    </a:lnTo>
                    <a:lnTo>
                      <a:pt x="471" y="369"/>
                    </a:lnTo>
                    <a:lnTo>
                      <a:pt x="460" y="369"/>
                    </a:lnTo>
                    <a:lnTo>
                      <a:pt x="449" y="369"/>
                    </a:lnTo>
                    <a:lnTo>
                      <a:pt x="439" y="369"/>
                    </a:lnTo>
                    <a:lnTo>
                      <a:pt x="426" y="369"/>
                    </a:lnTo>
                    <a:lnTo>
                      <a:pt x="414" y="369"/>
                    </a:lnTo>
                    <a:lnTo>
                      <a:pt x="401" y="369"/>
                    </a:lnTo>
                    <a:lnTo>
                      <a:pt x="390" y="369"/>
                    </a:lnTo>
                    <a:lnTo>
                      <a:pt x="376" y="369"/>
                    </a:lnTo>
                    <a:lnTo>
                      <a:pt x="363" y="369"/>
                    </a:lnTo>
                    <a:lnTo>
                      <a:pt x="350" y="369"/>
                    </a:lnTo>
                    <a:lnTo>
                      <a:pt x="338" y="369"/>
                    </a:lnTo>
                    <a:lnTo>
                      <a:pt x="323" y="369"/>
                    </a:lnTo>
                    <a:lnTo>
                      <a:pt x="312" y="369"/>
                    </a:lnTo>
                    <a:lnTo>
                      <a:pt x="296" y="369"/>
                    </a:lnTo>
                    <a:lnTo>
                      <a:pt x="285" y="369"/>
                    </a:lnTo>
                    <a:lnTo>
                      <a:pt x="270" y="367"/>
                    </a:lnTo>
                    <a:lnTo>
                      <a:pt x="257" y="367"/>
                    </a:lnTo>
                    <a:lnTo>
                      <a:pt x="243" y="367"/>
                    </a:lnTo>
                    <a:lnTo>
                      <a:pt x="230" y="367"/>
                    </a:lnTo>
                    <a:lnTo>
                      <a:pt x="217" y="367"/>
                    </a:lnTo>
                    <a:lnTo>
                      <a:pt x="203" y="367"/>
                    </a:lnTo>
                    <a:lnTo>
                      <a:pt x="190" y="367"/>
                    </a:lnTo>
                    <a:lnTo>
                      <a:pt x="179" y="367"/>
                    </a:lnTo>
                    <a:lnTo>
                      <a:pt x="165" y="367"/>
                    </a:lnTo>
                    <a:lnTo>
                      <a:pt x="154" y="367"/>
                    </a:lnTo>
                    <a:lnTo>
                      <a:pt x="141" y="367"/>
                    </a:lnTo>
                    <a:lnTo>
                      <a:pt x="129" y="367"/>
                    </a:lnTo>
                    <a:lnTo>
                      <a:pt x="118" y="367"/>
                    </a:lnTo>
                    <a:lnTo>
                      <a:pt x="106" y="367"/>
                    </a:lnTo>
                    <a:lnTo>
                      <a:pt x="97" y="367"/>
                    </a:lnTo>
                    <a:lnTo>
                      <a:pt x="87" y="367"/>
                    </a:lnTo>
                    <a:lnTo>
                      <a:pt x="66" y="367"/>
                    </a:lnTo>
                    <a:lnTo>
                      <a:pt x="49" y="367"/>
                    </a:lnTo>
                    <a:lnTo>
                      <a:pt x="34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6" y="367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833563" y="3208338"/>
                <a:ext cx="363538" cy="2762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6" y="347"/>
                  </a:cxn>
                  <a:cxn ang="0">
                    <a:pos x="458" y="33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58" h="347">
                    <a:moveTo>
                      <a:pt x="0" y="19"/>
                    </a:moveTo>
                    <a:lnTo>
                      <a:pt x="446" y="347"/>
                    </a:lnTo>
                    <a:lnTo>
                      <a:pt x="458" y="33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2070100" y="3022600"/>
                <a:ext cx="88900" cy="93662"/>
              </a:xfrm>
              <a:custGeom>
                <a:avLst/>
                <a:gdLst/>
                <a:ahLst/>
                <a:cxnLst>
                  <a:cxn ang="0">
                    <a:pos x="53" y="118"/>
                  </a:cxn>
                  <a:cxn ang="0">
                    <a:pos x="63" y="116"/>
                  </a:cxn>
                  <a:cxn ang="0">
                    <a:pos x="74" y="112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7" y="93"/>
                  </a:cxn>
                  <a:cxn ang="0">
                    <a:pos x="103" y="83"/>
                  </a:cxn>
                  <a:cxn ang="0">
                    <a:pos x="106" y="72"/>
                  </a:cxn>
                  <a:cxn ang="0">
                    <a:pos x="110" y="63"/>
                  </a:cxn>
                  <a:cxn ang="0">
                    <a:pos x="108" y="49"/>
                  </a:cxn>
                  <a:cxn ang="0">
                    <a:pos x="105" y="38"/>
                  </a:cxn>
                  <a:cxn ang="0">
                    <a:pos x="99" y="26"/>
                  </a:cxn>
                  <a:cxn ang="0">
                    <a:pos x="95" y="19"/>
                  </a:cxn>
                  <a:cxn ang="0">
                    <a:pos x="87" y="9"/>
                  </a:cxn>
                  <a:cxn ang="0">
                    <a:pos x="80" y="4"/>
                  </a:cxn>
                  <a:cxn ang="0">
                    <a:pos x="68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6" y="4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11" y="23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2" y="57"/>
                  </a:cxn>
                  <a:cxn ang="0">
                    <a:pos x="0" y="66"/>
                  </a:cxn>
                  <a:cxn ang="0">
                    <a:pos x="4" y="78"/>
                  </a:cxn>
                  <a:cxn ang="0">
                    <a:pos x="8" y="87"/>
                  </a:cxn>
                  <a:cxn ang="0">
                    <a:pos x="15" y="99"/>
                  </a:cxn>
                  <a:cxn ang="0">
                    <a:pos x="21" y="104"/>
                  </a:cxn>
                  <a:cxn ang="0">
                    <a:pos x="30" y="110"/>
                  </a:cxn>
                  <a:cxn ang="0">
                    <a:pos x="42" y="114"/>
                  </a:cxn>
                  <a:cxn ang="0">
                    <a:pos x="53" y="118"/>
                  </a:cxn>
                  <a:cxn ang="0">
                    <a:pos x="53" y="118"/>
                  </a:cxn>
                </a:cxnLst>
                <a:rect l="0" t="0" r="r" b="b"/>
                <a:pathLst>
                  <a:path w="110" h="118">
                    <a:moveTo>
                      <a:pt x="53" y="118"/>
                    </a:moveTo>
                    <a:lnTo>
                      <a:pt x="63" y="116"/>
                    </a:lnTo>
                    <a:lnTo>
                      <a:pt x="74" y="112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7" y="93"/>
                    </a:lnTo>
                    <a:lnTo>
                      <a:pt x="103" y="83"/>
                    </a:lnTo>
                    <a:lnTo>
                      <a:pt x="106" y="72"/>
                    </a:lnTo>
                    <a:lnTo>
                      <a:pt x="110" y="63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99" y="26"/>
                    </a:lnTo>
                    <a:lnTo>
                      <a:pt x="95" y="19"/>
                    </a:lnTo>
                    <a:lnTo>
                      <a:pt x="87" y="9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5"/>
                    </a:lnTo>
                    <a:lnTo>
                      <a:pt x="11" y="23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8" y="87"/>
                    </a:lnTo>
                    <a:lnTo>
                      <a:pt x="15" y="99"/>
                    </a:lnTo>
                    <a:lnTo>
                      <a:pt x="21" y="104"/>
                    </a:lnTo>
                    <a:lnTo>
                      <a:pt x="30" y="110"/>
                    </a:lnTo>
                    <a:lnTo>
                      <a:pt x="42" y="114"/>
                    </a:lnTo>
                    <a:lnTo>
                      <a:pt x="53" y="118"/>
                    </a:lnTo>
                    <a:lnTo>
                      <a:pt x="53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736725" y="3613150"/>
                <a:ext cx="733425" cy="317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926" y="40"/>
                  </a:cxn>
                  <a:cxn ang="0">
                    <a:pos x="9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926" h="40">
                    <a:moveTo>
                      <a:pt x="0" y="40"/>
                    </a:moveTo>
                    <a:lnTo>
                      <a:pt x="926" y="40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grpSp>
        <p:nvGrpSpPr>
          <p:cNvPr id="6" name="Grupo 87"/>
          <p:cNvGrpSpPr/>
          <p:nvPr/>
        </p:nvGrpSpPr>
        <p:grpSpPr>
          <a:xfrm>
            <a:off x="2764075" y="4859630"/>
            <a:ext cx="498197" cy="498197"/>
            <a:chOff x="3714744" y="3429000"/>
            <a:chExt cx="1071570" cy="1071570"/>
          </a:xfrm>
        </p:grpSpPr>
        <p:sp>
          <p:nvSpPr>
            <p:cNvPr id="89" name="Elipse 88"/>
            <p:cNvSpPr/>
            <p:nvPr/>
          </p:nvSpPr>
          <p:spPr>
            <a:xfrm>
              <a:off x="3714744" y="3429000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7" name="Grupo 61"/>
            <p:cNvGrpSpPr/>
            <p:nvPr/>
          </p:nvGrpSpPr>
          <p:grpSpPr>
            <a:xfrm>
              <a:off x="3869529" y="3653635"/>
              <a:ext cx="762001" cy="622300"/>
              <a:chOff x="1736725" y="3022600"/>
              <a:chExt cx="762001" cy="6223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1" name="Freeform 26"/>
              <p:cNvSpPr>
                <a:spLocks/>
              </p:cNvSpPr>
              <p:nvPr/>
            </p:nvSpPr>
            <p:spPr bwMode="auto">
              <a:xfrm>
                <a:off x="1739900" y="3094038"/>
                <a:ext cx="355600" cy="549275"/>
              </a:xfrm>
              <a:custGeom>
                <a:avLst/>
                <a:gdLst/>
                <a:ahLst/>
                <a:cxnLst>
                  <a:cxn ang="0">
                    <a:pos x="178" y="232"/>
                  </a:cxn>
                  <a:cxn ang="0">
                    <a:pos x="192" y="213"/>
                  </a:cxn>
                  <a:cxn ang="0">
                    <a:pos x="207" y="188"/>
                  </a:cxn>
                  <a:cxn ang="0">
                    <a:pos x="218" y="169"/>
                  </a:cxn>
                  <a:cxn ang="0">
                    <a:pos x="232" y="150"/>
                  </a:cxn>
                  <a:cxn ang="0">
                    <a:pos x="247" y="131"/>
                  </a:cxn>
                  <a:cxn ang="0">
                    <a:pos x="262" y="110"/>
                  </a:cxn>
                  <a:cxn ang="0">
                    <a:pos x="277" y="89"/>
                  </a:cxn>
                  <a:cxn ang="0">
                    <a:pos x="291" y="69"/>
                  </a:cxn>
                  <a:cxn ang="0">
                    <a:pos x="302" y="51"/>
                  </a:cxn>
                  <a:cxn ang="0">
                    <a:pos x="319" y="31"/>
                  </a:cxn>
                  <a:cxn ang="0">
                    <a:pos x="332" y="12"/>
                  </a:cxn>
                  <a:cxn ang="0">
                    <a:pos x="336" y="10"/>
                  </a:cxn>
                  <a:cxn ang="0">
                    <a:pos x="351" y="4"/>
                  </a:cxn>
                  <a:cxn ang="0">
                    <a:pos x="374" y="0"/>
                  </a:cxn>
                  <a:cxn ang="0">
                    <a:pos x="403" y="6"/>
                  </a:cxn>
                  <a:cxn ang="0">
                    <a:pos x="427" y="29"/>
                  </a:cxn>
                  <a:cxn ang="0">
                    <a:pos x="441" y="55"/>
                  </a:cxn>
                  <a:cxn ang="0">
                    <a:pos x="444" y="80"/>
                  </a:cxn>
                  <a:cxn ang="0">
                    <a:pos x="446" y="97"/>
                  </a:cxn>
                  <a:cxn ang="0">
                    <a:pos x="332" y="279"/>
                  </a:cxn>
                  <a:cxn ang="0">
                    <a:pos x="332" y="285"/>
                  </a:cxn>
                  <a:cxn ang="0">
                    <a:pos x="340" y="304"/>
                  </a:cxn>
                  <a:cxn ang="0">
                    <a:pos x="349" y="329"/>
                  </a:cxn>
                  <a:cxn ang="0">
                    <a:pos x="361" y="359"/>
                  </a:cxn>
                  <a:cxn ang="0">
                    <a:pos x="370" y="388"/>
                  </a:cxn>
                  <a:cxn ang="0">
                    <a:pos x="382" y="414"/>
                  </a:cxn>
                  <a:cxn ang="0">
                    <a:pos x="387" y="435"/>
                  </a:cxn>
                  <a:cxn ang="0">
                    <a:pos x="391" y="445"/>
                  </a:cxn>
                  <a:cxn ang="0">
                    <a:pos x="389" y="456"/>
                  </a:cxn>
                  <a:cxn ang="0">
                    <a:pos x="387" y="485"/>
                  </a:cxn>
                  <a:cxn ang="0">
                    <a:pos x="384" y="502"/>
                  </a:cxn>
                  <a:cxn ang="0">
                    <a:pos x="384" y="525"/>
                  </a:cxn>
                  <a:cxn ang="0">
                    <a:pos x="380" y="546"/>
                  </a:cxn>
                  <a:cxn ang="0">
                    <a:pos x="380" y="570"/>
                  </a:cxn>
                  <a:cxn ang="0">
                    <a:pos x="376" y="591"/>
                  </a:cxn>
                  <a:cxn ang="0">
                    <a:pos x="374" y="614"/>
                  </a:cxn>
                  <a:cxn ang="0">
                    <a:pos x="372" y="635"/>
                  </a:cxn>
                  <a:cxn ang="0">
                    <a:pos x="370" y="654"/>
                  </a:cxn>
                  <a:cxn ang="0">
                    <a:pos x="368" y="682"/>
                  </a:cxn>
                  <a:cxn ang="0">
                    <a:pos x="368" y="694"/>
                  </a:cxn>
                  <a:cxn ang="0">
                    <a:pos x="321" y="502"/>
                  </a:cxn>
                  <a:cxn ang="0">
                    <a:pos x="156" y="540"/>
                  </a:cxn>
                  <a:cxn ang="0">
                    <a:pos x="28" y="686"/>
                  </a:cxn>
                  <a:cxn ang="0">
                    <a:pos x="4" y="684"/>
                  </a:cxn>
                  <a:cxn ang="0">
                    <a:pos x="0" y="675"/>
                  </a:cxn>
                  <a:cxn ang="0">
                    <a:pos x="7" y="650"/>
                  </a:cxn>
                  <a:cxn ang="0">
                    <a:pos x="17" y="627"/>
                  </a:cxn>
                  <a:cxn ang="0">
                    <a:pos x="28" y="597"/>
                  </a:cxn>
                  <a:cxn ang="0">
                    <a:pos x="40" y="565"/>
                  </a:cxn>
                  <a:cxn ang="0">
                    <a:pos x="55" y="528"/>
                  </a:cxn>
                  <a:cxn ang="0">
                    <a:pos x="70" y="490"/>
                  </a:cxn>
                  <a:cxn ang="0">
                    <a:pos x="81" y="462"/>
                  </a:cxn>
                  <a:cxn ang="0">
                    <a:pos x="89" y="441"/>
                  </a:cxn>
                  <a:cxn ang="0">
                    <a:pos x="100" y="411"/>
                  </a:cxn>
                  <a:cxn ang="0">
                    <a:pos x="118" y="373"/>
                  </a:cxn>
                  <a:cxn ang="0">
                    <a:pos x="133" y="338"/>
                  </a:cxn>
                  <a:cxn ang="0">
                    <a:pos x="146" y="306"/>
                  </a:cxn>
                  <a:cxn ang="0">
                    <a:pos x="157" y="278"/>
                  </a:cxn>
                  <a:cxn ang="0">
                    <a:pos x="171" y="247"/>
                  </a:cxn>
                  <a:cxn ang="0">
                    <a:pos x="178" y="238"/>
                  </a:cxn>
                </a:cxnLst>
                <a:rect l="0" t="0" r="r" b="b"/>
                <a:pathLst>
                  <a:path w="446" h="694">
                    <a:moveTo>
                      <a:pt x="178" y="238"/>
                    </a:moveTo>
                    <a:lnTo>
                      <a:pt x="178" y="232"/>
                    </a:lnTo>
                    <a:lnTo>
                      <a:pt x="184" y="224"/>
                    </a:lnTo>
                    <a:lnTo>
                      <a:pt x="192" y="213"/>
                    </a:lnTo>
                    <a:lnTo>
                      <a:pt x="203" y="198"/>
                    </a:lnTo>
                    <a:lnTo>
                      <a:pt x="207" y="188"/>
                    </a:lnTo>
                    <a:lnTo>
                      <a:pt x="213" y="179"/>
                    </a:lnTo>
                    <a:lnTo>
                      <a:pt x="218" y="169"/>
                    </a:lnTo>
                    <a:lnTo>
                      <a:pt x="226" y="162"/>
                    </a:lnTo>
                    <a:lnTo>
                      <a:pt x="232" y="150"/>
                    </a:lnTo>
                    <a:lnTo>
                      <a:pt x="241" y="141"/>
                    </a:lnTo>
                    <a:lnTo>
                      <a:pt x="247" y="131"/>
                    </a:lnTo>
                    <a:lnTo>
                      <a:pt x="256" y="122"/>
                    </a:lnTo>
                    <a:lnTo>
                      <a:pt x="262" y="110"/>
                    </a:lnTo>
                    <a:lnTo>
                      <a:pt x="270" y="99"/>
                    </a:lnTo>
                    <a:lnTo>
                      <a:pt x="277" y="89"/>
                    </a:lnTo>
                    <a:lnTo>
                      <a:pt x="285" y="80"/>
                    </a:lnTo>
                    <a:lnTo>
                      <a:pt x="291" y="69"/>
                    </a:lnTo>
                    <a:lnTo>
                      <a:pt x="296" y="61"/>
                    </a:lnTo>
                    <a:lnTo>
                      <a:pt x="302" y="51"/>
                    </a:lnTo>
                    <a:lnTo>
                      <a:pt x="310" y="46"/>
                    </a:lnTo>
                    <a:lnTo>
                      <a:pt x="319" y="31"/>
                    </a:lnTo>
                    <a:lnTo>
                      <a:pt x="329" y="19"/>
                    </a:lnTo>
                    <a:lnTo>
                      <a:pt x="332" y="12"/>
                    </a:lnTo>
                    <a:lnTo>
                      <a:pt x="336" y="12"/>
                    </a:lnTo>
                    <a:lnTo>
                      <a:pt x="336" y="10"/>
                    </a:lnTo>
                    <a:lnTo>
                      <a:pt x="344" y="8"/>
                    </a:lnTo>
                    <a:lnTo>
                      <a:pt x="351" y="4"/>
                    </a:lnTo>
                    <a:lnTo>
                      <a:pt x="363" y="2"/>
                    </a:lnTo>
                    <a:lnTo>
                      <a:pt x="374" y="0"/>
                    </a:lnTo>
                    <a:lnTo>
                      <a:pt x="387" y="2"/>
                    </a:lnTo>
                    <a:lnTo>
                      <a:pt x="403" y="6"/>
                    </a:lnTo>
                    <a:lnTo>
                      <a:pt x="418" y="17"/>
                    </a:lnTo>
                    <a:lnTo>
                      <a:pt x="427" y="29"/>
                    </a:lnTo>
                    <a:lnTo>
                      <a:pt x="437" y="42"/>
                    </a:lnTo>
                    <a:lnTo>
                      <a:pt x="441" y="55"/>
                    </a:lnTo>
                    <a:lnTo>
                      <a:pt x="444" y="70"/>
                    </a:lnTo>
                    <a:lnTo>
                      <a:pt x="444" y="80"/>
                    </a:lnTo>
                    <a:lnTo>
                      <a:pt x="446" y="91"/>
                    </a:lnTo>
                    <a:lnTo>
                      <a:pt x="446" y="97"/>
                    </a:lnTo>
                    <a:lnTo>
                      <a:pt x="446" y="101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2" y="285"/>
                    </a:lnTo>
                    <a:lnTo>
                      <a:pt x="334" y="293"/>
                    </a:lnTo>
                    <a:lnTo>
                      <a:pt x="340" y="304"/>
                    </a:lnTo>
                    <a:lnTo>
                      <a:pt x="344" y="316"/>
                    </a:lnTo>
                    <a:lnTo>
                      <a:pt x="349" y="329"/>
                    </a:lnTo>
                    <a:lnTo>
                      <a:pt x="355" y="342"/>
                    </a:lnTo>
                    <a:lnTo>
                      <a:pt x="361" y="359"/>
                    </a:lnTo>
                    <a:lnTo>
                      <a:pt x="365" y="373"/>
                    </a:lnTo>
                    <a:lnTo>
                      <a:pt x="370" y="388"/>
                    </a:lnTo>
                    <a:lnTo>
                      <a:pt x="376" y="401"/>
                    </a:lnTo>
                    <a:lnTo>
                      <a:pt x="382" y="414"/>
                    </a:lnTo>
                    <a:lnTo>
                      <a:pt x="384" y="424"/>
                    </a:lnTo>
                    <a:lnTo>
                      <a:pt x="387" y="435"/>
                    </a:lnTo>
                    <a:lnTo>
                      <a:pt x="389" y="439"/>
                    </a:lnTo>
                    <a:lnTo>
                      <a:pt x="391" y="445"/>
                    </a:lnTo>
                    <a:lnTo>
                      <a:pt x="389" y="447"/>
                    </a:lnTo>
                    <a:lnTo>
                      <a:pt x="389" y="456"/>
                    </a:lnTo>
                    <a:lnTo>
                      <a:pt x="387" y="468"/>
                    </a:lnTo>
                    <a:lnTo>
                      <a:pt x="387" y="485"/>
                    </a:lnTo>
                    <a:lnTo>
                      <a:pt x="386" y="492"/>
                    </a:lnTo>
                    <a:lnTo>
                      <a:pt x="384" y="502"/>
                    </a:lnTo>
                    <a:lnTo>
                      <a:pt x="384" y="513"/>
                    </a:lnTo>
                    <a:lnTo>
                      <a:pt x="384" y="525"/>
                    </a:lnTo>
                    <a:lnTo>
                      <a:pt x="382" y="534"/>
                    </a:lnTo>
                    <a:lnTo>
                      <a:pt x="380" y="546"/>
                    </a:lnTo>
                    <a:lnTo>
                      <a:pt x="380" y="557"/>
                    </a:lnTo>
                    <a:lnTo>
                      <a:pt x="380" y="570"/>
                    </a:lnTo>
                    <a:lnTo>
                      <a:pt x="378" y="580"/>
                    </a:lnTo>
                    <a:lnTo>
                      <a:pt x="376" y="591"/>
                    </a:lnTo>
                    <a:lnTo>
                      <a:pt x="374" y="603"/>
                    </a:lnTo>
                    <a:lnTo>
                      <a:pt x="374" y="614"/>
                    </a:lnTo>
                    <a:lnTo>
                      <a:pt x="372" y="623"/>
                    </a:lnTo>
                    <a:lnTo>
                      <a:pt x="372" y="635"/>
                    </a:lnTo>
                    <a:lnTo>
                      <a:pt x="370" y="644"/>
                    </a:lnTo>
                    <a:lnTo>
                      <a:pt x="370" y="654"/>
                    </a:lnTo>
                    <a:lnTo>
                      <a:pt x="368" y="669"/>
                    </a:lnTo>
                    <a:lnTo>
                      <a:pt x="368" y="682"/>
                    </a:lnTo>
                    <a:lnTo>
                      <a:pt x="368" y="690"/>
                    </a:lnTo>
                    <a:lnTo>
                      <a:pt x="368" y="694"/>
                    </a:lnTo>
                    <a:lnTo>
                      <a:pt x="321" y="690"/>
                    </a:lnTo>
                    <a:lnTo>
                      <a:pt x="321" y="502"/>
                    </a:lnTo>
                    <a:lnTo>
                      <a:pt x="239" y="384"/>
                    </a:lnTo>
                    <a:lnTo>
                      <a:pt x="156" y="540"/>
                    </a:lnTo>
                    <a:lnTo>
                      <a:pt x="36" y="686"/>
                    </a:lnTo>
                    <a:lnTo>
                      <a:pt x="28" y="686"/>
                    </a:lnTo>
                    <a:lnTo>
                      <a:pt x="17" y="686"/>
                    </a:lnTo>
                    <a:lnTo>
                      <a:pt x="4" y="684"/>
                    </a:lnTo>
                    <a:lnTo>
                      <a:pt x="0" y="682"/>
                    </a:lnTo>
                    <a:lnTo>
                      <a:pt x="0" y="675"/>
                    </a:lnTo>
                    <a:lnTo>
                      <a:pt x="5" y="661"/>
                    </a:lnTo>
                    <a:lnTo>
                      <a:pt x="7" y="650"/>
                    </a:lnTo>
                    <a:lnTo>
                      <a:pt x="11" y="641"/>
                    </a:lnTo>
                    <a:lnTo>
                      <a:pt x="17" y="627"/>
                    </a:lnTo>
                    <a:lnTo>
                      <a:pt x="23" y="614"/>
                    </a:lnTo>
                    <a:lnTo>
                      <a:pt x="28" y="597"/>
                    </a:lnTo>
                    <a:lnTo>
                      <a:pt x="34" y="582"/>
                    </a:lnTo>
                    <a:lnTo>
                      <a:pt x="40" y="565"/>
                    </a:lnTo>
                    <a:lnTo>
                      <a:pt x="47" y="547"/>
                    </a:lnTo>
                    <a:lnTo>
                      <a:pt x="55" y="528"/>
                    </a:lnTo>
                    <a:lnTo>
                      <a:pt x="62" y="509"/>
                    </a:lnTo>
                    <a:lnTo>
                      <a:pt x="70" y="490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5" y="452"/>
                    </a:lnTo>
                    <a:lnTo>
                      <a:pt x="89" y="441"/>
                    </a:lnTo>
                    <a:lnTo>
                      <a:pt x="95" y="432"/>
                    </a:lnTo>
                    <a:lnTo>
                      <a:pt x="100" y="411"/>
                    </a:lnTo>
                    <a:lnTo>
                      <a:pt x="110" y="393"/>
                    </a:lnTo>
                    <a:lnTo>
                      <a:pt x="118" y="373"/>
                    </a:lnTo>
                    <a:lnTo>
                      <a:pt x="125" y="355"/>
                    </a:lnTo>
                    <a:lnTo>
                      <a:pt x="133" y="338"/>
                    </a:lnTo>
                    <a:lnTo>
                      <a:pt x="140" y="323"/>
                    </a:lnTo>
                    <a:lnTo>
                      <a:pt x="146" y="306"/>
                    </a:lnTo>
                    <a:lnTo>
                      <a:pt x="152" y="291"/>
                    </a:lnTo>
                    <a:lnTo>
                      <a:pt x="157" y="278"/>
                    </a:lnTo>
                    <a:lnTo>
                      <a:pt x="163" y="266"/>
                    </a:lnTo>
                    <a:lnTo>
                      <a:pt x="171" y="247"/>
                    </a:lnTo>
                    <a:lnTo>
                      <a:pt x="178" y="238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2" name="Freeform 27"/>
              <p:cNvSpPr>
                <a:spLocks/>
              </p:cNvSpPr>
              <p:nvPr/>
            </p:nvSpPr>
            <p:spPr bwMode="auto">
              <a:xfrm>
                <a:off x="1835150" y="3092450"/>
                <a:ext cx="198438" cy="144462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42" y="2"/>
                  </a:cxn>
                  <a:cxn ang="0">
                    <a:pos x="229" y="2"/>
                  </a:cxn>
                  <a:cxn ang="0">
                    <a:pos x="217" y="0"/>
                  </a:cxn>
                  <a:cxn ang="0">
                    <a:pos x="206" y="0"/>
                  </a:cxn>
                  <a:cxn ang="0">
                    <a:pos x="192" y="0"/>
                  </a:cxn>
                  <a:cxn ang="0">
                    <a:pos x="181" y="0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9" y="0"/>
                  </a:cxn>
                  <a:cxn ang="0">
                    <a:pos x="128" y="2"/>
                  </a:cxn>
                  <a:cxn ang="0">
                    <a:pos x="116" y="2"/>
                  </a:cxn>
                  <a:cxn ang="0">
                    <a:pos x="107" y="6"/>
                  </a:cxn>
                  <a:cxn ang="0">
                    <a:pos x="97" y="8"/>
                  </a:cxn>
                  <a:cxn ang="0">
                    <a:pos x="94" y="14"/>
                  </a:cxn>
                  <a:cxn ang="0">
                    <a:pos x="86" y="17"/>
                  </a:cxn>
                  <a:cxn ang="0">
                    <a:pos x="80" y="23"/>
                  </a:cxn>
                  <a:cxn ang="0">
                    <a:pos x="73" y="33"/>
                  </a:cxn>
                  <a:cxn ang="0">
                    <a:pos x="67" y="44"/>
                  </a:cxn>
                  <a:cxn ang="0">
                    <a:pos x="57" y="53"/>
                  </a:cxn>
                  <a:cxn ang="0">
                    <a:pos x="50" y="67"/>
                  </a:cxn>
                  <a:cxn ang="0">
                    <a:pos x="42" y="78"/>
                  </a:cxn>
                  <a:cxn ang="0">
                    <a:pos x="37" y="93"/>
                  </a:cxn>
                  <a:cxn ang="0">
                    <a:pos x="27" y="105"/>
                  </a:cxn>
                  <a:cxn ang="0">
                    <a:pos x="19" y="116"/>
                  </a:cxn>
                  <a:cxn ang="0">
                    <a:pos x="14" y="128"/>
                  </a:cxn>
                  <a:cxn ang="0">
                    <a:pos x="10" y="139"/>
                  </a:cxn>
                  <a:cxn ang="0">
                    <a:pos x="2" y="152"/>
                  </a:cxn>
                  <a:cxn ang="0">
                    <a:pos x="0" y="160"/>
                  </a:cxn>
                  <a:cxn ang="0">
                    <a:pos x="31" y="183"/>
                  </a:cxn>
                  <a:cxn ang="0">
                    <a:pos x="103" y="84"/>
                  </a:cxn>
                  <a:cxn ang="0">
                    <a:pos x="204" y="93"/>
                  </a:cxn>
                  <a:cxn ang="0">
                    <a:pos x="249" y="4"/>
                  </a:cxn>
                  <a:cxn ang="0">
                    <a:pos x="249" y="4"/>
                  </a:cxn>
                </a:cxnLst>
                <a:rect l="0" t="0" r="r" b="b"/>
                <a:pathLst>
                  <a:path w="249" h="183">
                    <a:moveTo>
                      <a:pt x="249" y="4"/>
                    </a:moveTo>
                    <a:lnTo>
                      <a:pt x="242" y="2"/>
                    </a:lnTo>
                    <a:lnTo>
                      <a:pt x="229" y="2"/>
                    </a:lnTo>
                    <a:lnTo>
                      <a:pt x="217" y="0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6" y="2"/>
                    </a:lnTo>
                    <a:lnTo>
                      <a:pt x="107" y="6"/>
                    </a:lnTo>
                    <a:lnTo>
                      <a:pt x="97" y="8"/>
                    </a:lnTo>
                    <a:lnTo>
                      <a:pt x="94" y="14"/>
                    </a:lnTo>
                    <a:lnTo>
                      <a:pt x="86" y="17"/>
                    </a:lnTo>
                    <a:lnTo>
                      <a:pt x="80" y="23"/>
                    </a:lnTo>
                    <a:lnTo>
                      <a:pt x="73" y="33"/>
                    </a:lnTo>
                    <a:lnTo>
                      <a:pt x="67" y="44"/>
                    </a:lnTo>
                    <a:lnTo>
                      <a:pt x="57" y="53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7" y="93"/>
                    </a:lnTo>
                    <a:lnTo>
                      <a:pt x="27" y="105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10" y="139"/>
                    </a:lnTo>
                    <a:lnTo>
                      <a:pt x="2" y="152"/>
                    </a:lnTo>
                    <a:lnTo>
                      <a:pt x="0" y="160"/>
                    </a:lnTo>
                    <a:lnTo>
                      <a:pt x="31" y="183"/>
                    </a:lnTo>
                    <a:lnTo>
                      <a:pt x="103" y="84"/>
                    </a:lnTo>
                    <a:lnTo>
                      <a:pt x="204" y="93"/>
                    </a:lnTo>
                    <a:lnTo>
                      <a:pt x="249" y="4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3" name="Freeform 28"/>
              <p:cNvSpPr>
                <a:spLocks/>
              </p:cNvSpPr>
              <p:nvPr/>
            </p:nvSpPr>
            <p:spPr bwMode="auto">
              <a:xfrm>
                <a:off x="2039938" y="3149600"/>
                <a:ext cx="57150" cy="25876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327"/>
                  </a:cxn>
                  <a:cxn ang="0">
                    <a:pos x="28" y="301"/>
                  </a:cxn>
                  <a:cxn ang="0">
                    <a:pos x="0" y="7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327">
                    <a:moveTo>
                      <a:pt x="68" y="0"/>
                    </a:moveTo>
                    <a:lnTo>
                      <a:pt x="70" y="327"/>
                    </a:lnTo>
                    <a:lnTo>
                      <a:pt x="28" y="301"/>
                    </a:lnTo>
                    <a:lnTo>
                      <a:pt x="0" y="7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4" name="Freeform 29"/>
              <p:cNvSpPr>
                <a:spLocks/>
              </p:cNvSpPr>
              <p:nvPr/>
            </p:nvSpPr>
            <p:spPr bwMode="auto">
              <a:xfrm>
                <a:off x="2039938" y="3352800"/>
                <a:ext cx="458788" cy="292100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6" y="350"/>
                  </a:cxn>
                  <a:cxn ang="0">
                    <a:pos x="17" y="327"/>
                  </a:cxn>
                  <a:cxn ang="0">
                    <a:pos x="30" y="300"/>
                  </a:cxn>
                  <a:cxn ang="0">
                    <a:pos x="47" y="270"/>
                  </a:cxn>
                  <a:cxn ang="0">
                    <a:pos x="63" y="241"/>
                  </a:cxn>
                  <a:cxn ang="0">
                    <a:pos x="76" y="217"/>
                  </a:cxn>
                  <a:cxn ang="0">
                    <a:pos x="85" y="203"/>
                  </a:cxn>
                  <a:cxn ang="0">
                    <a:pos x="103" y="194"/>
                  </a:cxn>
                  <a:cxn ang="0">
                    <a:pos x="137" y="190"/>
                  </a:cxn>
                  <a:cxn ang="0">
                    <a:pos x="264" y="11"/>
                  </a:cxn>
                  <a:cxn ang="0">
                    <a:pos x="287" y="2"/>
                  </a:cxn>
                  <a:cxn ang="0">
                    <a:pos x="308" y="2"/>
                  </a:cxn>
                  <a:cxn ang="0">
                    <a:pos x="334" y="15"/>
                  </a:cxn>
                  <a:cxn ang="0">
                    <a:pos x="353" y="38"/>
                  </a:cxn>
                  <a:cxn ang="0">
                    <a:pos x="367" y="57"/>
                  </a:cxn>
                  <a:cxn ang="0">
                    <a:pos x="386" y="82"/>
                  </a:cxn>
                  <a:cxn ang="0">
                    <a:pos x="403" y="108"/>
                  </a:cxn>
                  <a:cxn ang="0">
                    <a:pos x="426" y="139"/>
                  </a:cxn>
                  <a:cxn ang="0">
                    <a:pos x="447" y="169"/>
                  </a:cxn>
                  <a:cxn ang="0">
                    <a:pos x="469" y="201"/>
                  </a:cxn>
                  <a:cxn ang="0">
                    <a:pos x="488" y="230"/>
                  </a:cxn>
                  <a:cxn ang="0">
                    <a:pos x="509" y="260"/>
                  </a:cxn>
                  <a:cxn ang="0">
                    <a:pos x="526" y="289"/>
                  </a:cxn>
                  <a:cxn ang="0">
                    <a:pos x="545" y="315"/>
                  </a:cxn>
                  <a:cxn ang="0">
                    <a:pos x="557" y="334"/>
                  </a:cxn>
                  <a:cxn ang="0">
                    <a:pos x="568" y="352"/>
                  </a:cxn>
                  <a:cxn ang="0">
                    <a:pos x="578" y="369"/>
                  </a:cxn>
                  <a:cxn ang="0">
                    <a:pos x="568" y="369"/>
                  </a:cxn>
                  <a:cxn ang="0">
                    <a:pos x="549" y="369"/>
                  </a:cxn>
                  <a:cxn ang="0">
                    <a:pos x="519" y="369"/>
                  </a:cxn>
                  <a:cxn ang="0">
                    <a:pos x="483" y="369"/>
                  </a:cxn>
                  <a:cxn ang="0">
                    <a:pos x="460" y="369"/>
                  </a:cxn>
                  <a:cxn ang="0">
                    <a:pos x="439" y="369"/>
                  </a:cxn>
                  <a:cxn ang="0">
                    <a:pos x="414" y="369"/>
                  </a:cxn>
                  <a:cxn ang="0">
                    <a:pos x="390" y="369"/>
                  </a:cxn>
                  <a:cxn ang="0">
                    <a:pos x="363" y="369"/>
                  </a:cxn>
                  <a:cxn ang="0">
                    <a:pos x="338" y="369"/>
                  </a:cxn>
                  <a:cxn ang="0">
                    <a:pos x="312" y="369"/>
                  </a:cxn>
                  <a:cxn ang="0">
                    <a:pos x="285" y="369"/>
                  </a:cxn>
                  <a:cxn ang="0">
                    <a:pos x="257" y="367"/>
                  </a:cxn>
                  <a:cxn ang="0">
                    <a:pos x="230" y="367"/>
                  </a:cxn>
                  <a:cxn ang="0">
                    <a:pos x="203" y="367"/>
                  </a:cxn>
                  <a:cxn ang="0">
                    <a:pos x="179" y="367"/>
                  </a:cxn>
                  <a:cxn ang="0">
                    <a:pos x="154" y="367"/>
                  </a:cxn>
                  <a:cxn ang="0">
                    <a:pos x="129" y="367"/>
                  </a:cxn>
                  <a:cxn ang="0">
                    <a:pos x="106" y="367"/>
                  </a:cxn>
                  <a:cxn ang="0">
                    <a:pos x="87" y="367"/>
                  </a:cxn>
                  <a:cxn ang="0">
                    <a:pos x="49" y="367"/>
                  </a:cxn>
                  <a:cxn ang="0">
                    <a:pos x="23" y="367"/>
                  </a:cxn>
                  <a:cxn ang="0">
                    <a:pos x="6" y="367"/>
                  </a:cxn>
                  <a:cxn ang="0">
                    <a:pos x="0" y="367"/>
                  </a:cxn>
                </a:cxnLst>
                <a:rect l="0" t="0" r="r" b="b"/>
                <a:pathLst>
                  <a:path w="578" h="369">
                    <a:moveTo>
                      <a:pt x="0" y="367"/>
                    </a:moveTo>
                    <a:lnTo>
                      <a:pt x="0" y="363"/>
                    </a:lnTo>
                    <a:lnTo>
                      <a:pt x="2" y="359"/>
                    </a:lnTo>
                    <a:lnTo>
                      <a:pt x="6" y="350"/>
                    </a:lnTo>
                    <a:lnTo>
                      <a:pt x="11" y="340"/>
                    </a:lnTo>
                    <a:lnTo>
                      <a:pt x="17" y="327"/>
                    </a:lnTo>
                    <a:lnTo>
                      <a:pt x="23" y="315"/>
                    </a:lnTo>
                    <a:lnTo>
                      <a:pt x="30" y="300"/>
                    </a:lnTo>
                    <a:lnTo>
                      <a:pt x="40" y="287"/>
                    </a:lnTo>
                    <a:lnTo>
                      <a:pt x="47" y="270"/>
                    </a:lnTo>
                    <a:lnTo>
                      <a:pt x="55" y="255"/>
                    </a:lnTo>
                    <a:lnTo>
                      <a:pt x="63" y="241"/>
                    </a:lnTo>
                    <a:lnTo>
                      <a:pt x="70" y="230"/>
                    </a:lnTo>
                    <a:lnTo>
                      <a:pt x="76" y="217"/>
                    </a:lnTo>
                    <a:lnTo>
                      <a:pt x="82" y="209"/>
                    </a:lnTo>
                    <a:lnTo>
                      <a:pt x="85" y="203"/>
                    </a:lnTo>
                    <a:lnTo>
                      <a:pt x="91" y="201"/>
                    </a:lnTo>
                    <a:lnTo>
                      <a:pt x="103" y="194"/>
                    </a:lnTo>
                    <a:lnTo>
                      <a:pt x="122" y="192"/>
                    </a:lnTo>
                    <a:lnTo>
                      <a:pt x="137" y="190"/>
                    </a:lnTo>
                    <a:lnTo>
                      <a:pt x="144" y="190"/>
                    </a:lnTo>
                    <a:lnTo>
                      <a:pt x="264" y="11"/>
                    </a:lnTo>
                    <a:lnTo>
                      <a:pt x="270" y="6"/>
                    </a:lnTo>
                    <a:lnTo>
                      <a:pt x="287" y="2"/>
                    </a:lnTo>
                    <a:lnTo>
                      <a:pt x="296" y="0"/>
                    </a:lnTo>
                    <a:lnTo>
                      <a:pt x="308" y="2"/>
                    </a:lnTo>
                    <a:lnTo>
                      <a:pt x="321" y="6"/>
                    </a:lnTo>
                    <a:lnTo>
                      <a:pt x="334" y="15"/>
                    </a:lnTo>
                    <a:lnTo>
                      <a:pt x="340" y="23"/>
                    </a:lnTo>
                    <a:lnTo>
                      <a:pt x="353" y="38"/>
                    </a:lnTo>
                    <a:lnTo>
                      <a:pt x="359" y="46"/>
                    </a:lnTo>
                    <a:lnTo>
                      <a:pt x="367" y="57"/>
                    </a:lnTo>
                    <a:lnTo>
                      <a:pt x="374" y="68"/>
                    </a:lnTo>
                    <a:lnTo>
                      <a:pt x="386" y="82"/>
                    </a:lnTo>
                    <a:lnTo>
                      <a:pt x="393" y="93"/>
                    </a:lnTo>
                    <a:lnTo>
                      <a:pt x="403" y="108"/>
                    </a:lnTo>
                    <a:lnTo>
                      <a:pt x="414" y="122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7" y="169"/>
                    </a:lnTo>
                    <a:lnTo>
                      <a:pt x="458" y="184"/>
                    </a:lnTo>
                    <a:lnTo>
                      <a:pt x="469" y="201"/>
                    </a:lnTo>
                    <a:lnTo>
                      <a:pt x="479" y="215"/>
                    </a:lnTo>
                    <a:lnTo>
                      <a:pt x="488" y="230"/>
                    </a:lnTo>
                    <a:lnTo>
                      <a:pt x="498" y="245"/>
                    </a:lnTo>
                    <a:lnTo>
                      <a:pt x="509" y="260"/>
                    </a:lnTo>
                    <a:lnTo>
                      <a:pt x="517" y="274"/>
                    </a:lnTo>
                    <a:lnTo>
                      <a:pt x="526" y="289"/>
                    </a:lnTo>
                    <a:lnTo>
                      <a:pt x="536" y="302"/>
                    </a:lnTo>
                    <a:lnTo>
                      <a:pt x="545" y="315"/>
                    </a:lnTo>
                    <a:lnTo>
                      <a:pt x="551" y="325"/>
                    </a:lnTo>
                    <a:lnTo>
                      <a:pt x="557" y="334"/>
                    </a:lnTo>
                    <a:lnTo>
                      <a:pt x="563" y="342"/>
                    </a:lnTo>
                    <a:lnTo>
                      <a:pt x="568" y="352"/>
                    </a:lnTo>
                    <a:lnTo>
                      <a:pt x="574" y="363"/>
                    </a:lnTo>
                    <a:lnTo>
                      <a:pt x="578" y="369"/>
                    </a:lnTo>
                    <a:lnTo>
                      <a:pt x="574" y="369"/>
                    </a:lnTo>
                    <a:lnTo>
                      <a:pt x="568" y="369"/>
                    </a:lnTo>
                    <a:lnTo>
                      <a:pt x="559" y="369"/>
                    </a:lnTo>
                    <a:lnTo>
                      <a:pt x="549" y="369"/>
                    </a:lnTo>
                    <a:lnTo>
                      <a:pt x="534" y="369"/>
                    </a:lnTo>
                    <a:lnTo>
                      <a:pt x="519" y="369"/>
                    </a:lnTo>
                    <a:lnTo>
                      <a:pt x="500" y="369"/>
                    </a:lnTo>
                    <a:lnTo>
                      <a:pt x="483" y="369"/>
                    </a:lnTo>
                    <a:lnTo>
                      <a:pt x="471" y="369"/>
                    </a:lnTo>
                    <a:lnTo>
                      <a:pt x="460" y="369"/>
                    </a:lnTo>
                    <a:lnTo>
                      <a:pt x="449" y="369"/>
                    </a:lnTo>
                    <a:lnTo>
                      <a:pt x="439" y="369"/>
                    </a:lnTo>
                    <a:lnTo>
                      <a:pt x="426" y="369"/>
                    </a:lnTo>
                    <a:lnTo>
                      <a:pt x="414" y="369"/>
                    </a:lnTo>
                    <a:lnTo>
                      <a:pt x="401" y="369"/>
                    </a:lnTo>
                    <a:lnTo>
                      <a:pt x="390" y="369"/>
                    </a:lnTo>
                    <a:lnTo>
                      <a:pt x="376" y="369"/>
                    </a:lnTo>
                    <a:lnTo>
                      <a:pt x="363" y="369"/>
                    </a:lnTo>
                    <a:lnTo>
                      <a:pt x="350" y="369"/>
                    </a:lnTo>
                    <a:lnTo>
                      <a:pt x="338" y="369"/>
                    </a:lnTo>
                    <a:lnTo>
                      <a:pt x="323" y="369"/>
                    </a:lnTo>
                    <a:lnTo>
                      <a:pt x="312" y="369"/>
                    </a:lnTo>
                    <a:lnTo>
                      <a:pt x="296" y="369"/>
                    </a:lnTo>
                    <a:lnTo>
                      <a:pt x="285" y="369"/>
                    </a:lnTo>
                    <a:lnTo>
                      <a:pt x="270" y="367"/>
                    </a:lnTo>
                    <a:lnTo>
                      <a:pt x="257" y="367"/>
                    </a:lnTo>
                    <a:lnTo>
                      <a:pt x="243" y="367"/>
                    </a:lnTo>
                    <a:lnTo>
                      <a:pt x="230" y="367"/>
                    </a:lnTo>
                    <a:lnTo>
                      <a:pt x="217" y="367"/>
                    </a:lnTo>
                    <a:lnTo>
                      <a:pt x="203" y="367"/>
                    </a:lnTo>
                    <a:lnTo>
                      <a:pt x="190" y="367"/>
                    </a:lnTo>
                    <a:lnTo>
                      <a:pt x="179" y="367"/>
                    </a:lnTo>
                    <a:lnTo>
                      <a:pt x="165" y="367"/>
                    </a:lnTo>
                    <a:lnTo>
                      <a:pt x="154" y="367"/>
                    </a:lnTo>
                    <a:lnTo>
                      <a:pt x="141" y="367"/>
                    </a:lnTo>
                    <a:lnTo>
                      <a:pt x="129" y="367"/>
                    </a:lnTo>
                    <a:lnTo>
                      <a:pt x="118" y="367"/>
                    </a:lnTo>
                    <a:lnTo>
                      <a:pt x="106" y="367"/>
                    </a:lnTo>
                    <a:lnTo>
                      <a:pt x="97" y="367"/>
                    </a:lnTo>
                    <a:lnTo>
                      <a:pt x="87" y="367"/>
                    </a:lnTo>
                    <a:lnTo>
                      <a:pt x="66" y="367"/>
                    </a:lnTo>
                    <a:lnTo>
                      <a:pt x="49" y="367"/>
                    </a:lnTo>
                    <a:lnTo>
                      <a:pt x="34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6" y="367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833563" y="3208338"/>
                <a:ext cx="363538" cy="2762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6" y="347"/>
                  </a:cxn>
                  <a:cxn ang="0">
                    <a:pos x="458" y="33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58" h="347">
                    <a:moveTo>
                      <a:pt x="0" y="19"/>
                    </a:moveTo>
                    <a:lnTo>
                      <a:pt x="446" y="347"/>
                    </a:lnTo>
                    <a:lnTo>
                      <a:pt x="458" y="33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8" name="Freeform 31"/>
              <p:cNvSpPr>
                <a:spLocks/>
              </p:cNvSpPr>
              <p:nvPr/>
            </p:nvSpPr>
            <p:spPr bwMode="auto">
              <a:xfrm>
                <a:off x="2070100" y="3022600"/>
                <a:ext cx="88900" cy="93662"/>
              </a:xfrm>
              <a:custGeom>
                <a:avLst/>
                <a:gdLst/>
                <a:ahLst/>
                <a:cxnLst>
                  <a:cxn ang="0">
                    <a:pos x="53" y="118"/>
                  </a:cxn>
                  <a:cxn ang="0">
                    <a:pos x="63" y="116"/>
                  </a:cxn>
                  <a:cxn ang="0">
                    <a:pos x="74" y="112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7" y="93"/>
                  </a:cxn>
                  <a:cxn ang="0">
                    <a:pos x="103" y="83"/>
                  </a:cxn>
                  <a:cxn ang="0">
                    <a:pos x="106" y="72"/>
                  </a:cxn>
                  <a:cxn ang="0">
                    <a:pos x="110" y="63"/>
                  </a:cxn>
                  <a:cxn ang="0">
                    <a:pos x="108" y="49"/>
                  </a:cxn>
                  <a:cxn ang="0">
                    <a:pos x="105" y="38"/>
                  </a:cxn>
                  <a:cxn ang="0">
                    <a:pos x="99" y="26"/>
                  </a:cxn>
                  <a:cxn ang="0">
                    <a:pos x="95" y="19"/>
                  </a:cxn>
                  <a:cxn ang="0">
                    <a:pos x="87" y="9"/>
                  </a:cxn>
                  <a:cxn ang="0">
                    <a:pos x="80" y="4"/>
                  </a:cxn>
                  <a:cxn ang="0">
                    <a:pos x="68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6" y="4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11" y="23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2" y="57"/>
                  </a:cxn>
                  <a:cxn ang="0">
                    <a:pos x="0" y="66"/>
                  </a:cxn>
                  <a:cxn ang="0">
                    <a:pos x="4" y="78"/>
                  </a:cxn>
                  <a:cxn ang="0">
                    <a:pos x="8" y="87"/>
                  </a:cxn>
                  <a:cxn ang="0">
                    <a:pos x="15" y="99"/>
                  </a:cxn>
                  <a:cxn ang="0">
                    <a:pos x="21" y="104"/>
                  </a:cxn>
                  <a:cxn ang="0">
                    <a:pos x="30" y="110"/>
                  </a:cxn>
                  <a:cxn ang="0">
                    <a:pos x="42" y="114"/>
                  </a:cxn>
                  <a:cxn ang="0">
                    <a:pos x="53" y="118"/>
                  </a:cxn>
                  <a:cxn ang="0">
                    <a:pos x="53" y="118"/>
                  </a:cxn>
                </a:cxnLst>
                <a:rect l="0" t="0" r="r" b="b"/>
                <a:pathLst>
                  <a:path w="110" h="118">
                    <a:moveTo>
                      <a:pt x="53" y="118"/>
                    </a:moveTo>
                    <a:lnTo>
                      <a:pt x="63" y="116"/>
                    </a:lnTo>
                    <a:lnTo>
                      <a:pt x="74" y="112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7" y="93"/>
                    </a:lnTo>
                    <a:lnTo>
                      <a:pt x="103" y="83"/>
                    </a:lnTo>
                    <a:lnTo>
                      <a:pt x="106" y="72"/>
                    </a:lnTo>
                    <a:lnTo>
                      <a:pt x="110" y="63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99" y="26"/>
                    </a:lnTo>
                    <a:lnTo>
                      <a:pt x="95" y="19"/>
                    </a:lnTo>
                    <a:lnTo>
                      <a:pt x="87" y="9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5"/>
                    </a:lnTo>
                    <a:lnTo>
                      <a:pt x="11" y="23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8" y="87"/>
                    </a:lnTo>
                    <a:lnTo>
                      <a:pt x="15" y="99"/>
                    </a:lnTo>
                    <a:lnTo>
                      <a:pt x="21" y="104"/>
                    </a:lnTo>
                    <a:lnTo>
                      <a:pt x="30" y="110"/>
                    </a:lnTo>
                    <a:lnTo>
                      <a:pt x="42" y="114"/>
                    </a:lnTo>
                    <a:lnTo>
                      <a:pt x="53" y="118"/>
                    </a:lnTo>
                    <a:lnTo>
                      <a:pt x="53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00" name="Freeform 32"/>
              <p:cNvSpPr>
                <a:spLocks/>
              </p:cNvSpPr>
              <p:nvPr/>
            </p:nvSpPr>
            <p:spPr bwMode="auto">
              <a:xfrm>
                <a:off x="1736725" y="3613150"/>
                <a:ext cx="733425" cy="317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926" y="40"/>
                  </a:cxn>
                  <a:cxn ang="0">
                    <a:pos x="9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926" h="40">
                    <a:moveTo>
                      <a:pt x="0" y="40"/>
                    </a:moveTo>
                    <a:lnTo>
                      <a:pt x="926" y="40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sp>
        <p:nvSpPr>
          <p:cNvPr id="101" name="Retângulo de cantos arredondados 100"/>
          <p:cNvSpPr/>
          <p:nvPr/>
        </p:nvSpPr>
        <p:spPr bwMode="auto">
          <a:xfrm>
            <a:off x="2027902" y="6163434"/>
            <a:ext cx="1071570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ctr"/>
          <a:lstStyle/>
          <a:p>
            <a:pPr marL="174625" indent="-174625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Resultado “n”</a:t>
            </a:r>
          </a:p>
        </p:txBody>
      </p:sp>
      <p:grpSp>
        <p:nvGrpSpPr>
          <p:cNvPr id="8" name="Grupo 104"/>
          <p:cNvGrpSpPr/>
          <p:nvPr/>
        </p:nvGrpSpPr>
        <p:grpSpPr>
          <a:xfrm>
            <a:off x="1851176" y="5827332"/>
            <a:ext cx="498197" cy="498197"/>
            <a:chOff x="3714744" y="3429000"/>
            <a:chExt cx="1071570" cy="1071570"/>
          </a:xfrm>
        </p:grpSpPr>
        <p:sp>
          <p:nvSpPr>
            <p:cNvPr id="107" name="Elipse 106"/>
            <p:cNvSpPr/>
            <p:nvPr/>
          </p:nvSpPr>
          <p:spPr>
            <a:xfrm>
              <a:off x="3714744" y="3429000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9" name="Grupo 61"/>
            <p:cNvGrpSpPr/>
            <p:nvPr/>
          </p:nvGrpSpPr>
          <p:grpSpPr>
            <a:xfrm>
              <a:off x="3869529" y="3653635"/>
              <a:ext cx="762001" cy="622300"/>
              <a:chOff x="1736725" y="3022600"/>
              <a:chExt cx="762001" cy="6223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1739900" y="3094038"/>
                <a:ext cx="355600" cy="549275"/>
              </a:xfrm>
              <a:custGeom>
                <a:avLst/>
                <a:gdLst/>
                <a:ahLst/>
                <a:cxnLst>
                  <a:cxn ang="0">
                    <a:pos x="178" y="232"/>
                  </a:cxn>
                  <a:cxn ang="0">
                    <a:pos x="192" y="213"/>
                  </a:cxn>
                  <a:cxn ang="0">
                    <a:pos x="207" y="188"/>
                  </a:cxn>
                  <a:cxn ang="0">
                    <a:pos x="218" y="169"/>
                  </a:cxn>
                  <a:cxn ang="0">
                    <a:pos x="232" y="150"/>
                  </a:cxn>
                  <a:cxn ang="0">
                    <a:pos x="247" y="131"/>
                  </a:cxn>
                  <a:cxn ang="0">
                    <a:pos x="262" y="110"/>
                  </a:cxn>
                  <a:cxn ang="0">
                    <a:pos x="277" y="89"/>
                  </a:cxn>
                  <a:cxn ang="0">
                    <a:pos x="291" y="69"/>
                  </a:cxn>
                  <a:cxn ang="0">
                    <a:pos x="302" y="51"/>
                  </a:cxn>
                  <a:cxn ang="0">
                    <a:pos x="319" y="31"/>
                  </a:cxn>
                  <a:cxn ang="0">
                    <a:pos x="332" y="12"/>
                  </a:cxn>
                  <a:cxn ang="0">
                    <a:pos x="336" y="10"/>
                  </a:cxn>
                  <a:cxn ang="0">
                    <a:pos x="351" y="4"/>
                  </a:cxn>
                  <a:cxn ang="0">
                    <a:pos x="374" y="0"/>
                  </a:cxn>
                  <a:cxn ang="0">
                    <a:pos x="403" y="6"/>
                  </a:cxn>
                  <a:cxn ang="0">
                    <a:pos x="427" y="29"/>
                  </a:cxn>
                  <a:cxn ang="0">
                    <a:pos x="441" y="55"/>
                  </a:cxn>
                  <a:cxn ang="0">
                    <a:pos x="444" y="80"/>
                  </a:cxn>
                  <a:cxn ang="0">
                    <a:pos x="446" y="97"/>
                  </a:cxn>
                  <a:cxn ang="0">
                    <a:pos x="332" y="279"/>
                  </a:cxn>
                  <a:cxn ang="0">
                    <a:pos x="332" y="285"/>
                  </a:cxn>
                  <a:cxn ang="0">
                    <a:pos x="340" y="304"/>
                  </a:cxn>
                  <a:cxn ang="0">
                    <a:pos x="349" y="329"/>
                  </a:cxn>
                  <a:cxn ang="0">
                    <a:pos x="361" y="359"/>
                  </a:cxn>
                  <a:cxn ang="0">
                    <a:pos x="370" y="388"/>
                  </a:cxn>
                  <a:cxn ang="0">
                    <a:pos x="382" y="414"/>
                  </a:cxn>
                  <a:cxn ang="0">
                    <a:pos x="387" y="435"/>
                  </a:cxn>
                  <a:cxn ang="0">
                    <a:pos x="391" y="445"/>
                  </a:cxn>
                  <a:cxn ang="0">
                    <a:pos x="389" y="456"/>
                  </a:cxn>
                  <a:cxn ang="0">
                    <a:pos x="387" y="485"/>
                  </a:cxn>
                  <a:cxn ang="0">
                    <a:pos x="384" y="502"/>
                  </a:cxn>
                  <a:cxn ang="0">
                    <a:pos x="384" y="525"/>
                  </a:cxn>
                  <a:cxn ang="0">
                    <a:pos x="380" y="546"/>
                  </a:cxn>
                  <a:cxn ang="0">
                    <a:pos x="380" y="570"/>
                  </a:cxn>
                  <a:cxn ang="0">
                    <a:pos x="376" y="591"/>
                  </a:cxn>
                  <a:cxn ang="0">
                    <a:pos x="374" y="614"/>
                  </a:cxn>
                  <a:cxn ang="0">
                    <a:pos x="372" y="635"/>
                  </a:cxn>
                  <a:cxn ang="0">
                    <a:pos x="370" y="654"/>
                  </a:cxn>
                  <a:cxn ang="0">
                    <a:pos x="368" y="682"/>
                  </a:cxn>
                  <a:cxn ang="0">
                    <a:pos x="368" y="694"/>
                  </a:cxn>
                  <a:cxn ang="0">
                    <a:pos x="321" y="502"/>
                  </a:cxn>
                  <a:cxn ang="0">
                    <a:pos x="156" y="540"/>
                  </a:cxn>
                  <a:cxn ang="0">
                    <a:pos x="28" y="686"/>
                  </a:cxn>
                  <a:cxn ang="0">
                    <a:pos x="4" y="684"/>
                  </a:cxn>
                  <a:cxn ang="0">
                    <a:pos x="0" y="675"/>
                  </a:cxn>
                  <a:cxn ang="0">
                    <a:pos x="7" y="650"/>
                  </a:cxn>
                  <a:cxn ang="0">
                    <a:pos x="17" y="627"/>
                  </a:cxn>
                  <a:cxn ang="0">
                    <a:pos x="28" y="597"/>
                  </a:cxn>
                  <a:cxn ang="0">
                    <a:pos x="40" y="565"/>
                  </a:cxn>
                  <a:cxn ang="0">
                    <a:pos x="55" y="528"/>
                  </a:cxn>
                  <a:cxn ang="0">
                    <a:pos x="70" y="490"/>
                  </a:cxn>
                  <a:cxn ang="0">
                    <a:pos x="81" y="462"/>
                  </a:cxn>
                  <a:cxn ang="0">
                    <a:pos x="89" y="441"/>
                  </a:cxn>
                  <a:cxn ang="0">
                    <a:pos x="100" y="411"/>
                  </a:cxn>
                  <a:cxn ang="0">
                    <a:pos x="118" y="373"/>
                  </a:cxn>
                  <a:cxn ang="0">
                    <a:pos x="133" y="338"/>
                  </a:cxn>
                  <a:cxn ang="0">
                    <a:pos x="146" y="306"/>
                  </a:cxn>
                  <a:cxn ang="0">
                    <a:pos x="157" y="278"/>
                  </a:cxn>
                  <a:cxn ang="0">
                    <a:pos x="171" y="247"/>
                  </a:cxn>
                  <a:cxn ang="0">
                    <a:pos x="178" y="238"/>
                  </a:cxn>
                </a:cxnLst>
                <a:rect l="0" t="0" r="r" b="b"/>
                <a:pathLst>
                  <a:path w="446" h="694">
                    <a:moveTo>
                      <a:pt x="178" y="238"/>
                    </a:moveTo>
                    <a:lnTo>
                      <a:pt x="178" y="232"/>
                    </a:lnTo>
                    <a:lnTo>
                      <a:pt x="184" y="224"/>
                    </a:lnTo>
                    <a:lnTo>
                      <a:pt x="192" y="213"/>
                    </a:lnTo>
                    <a:lnTo>
                      <a:pt x="203" y="198"/>
                    </a:lnTo>
                    <a:lnTo>
                      <a:pt x="207" y="188"/>
                    </a:lnTo>
                    <a:lnTo>
                      <a:pt x="213" y="179"/>
                    </a:lnTo>
                    <a:lnTo>
                      <a:pt x="218" y="169"/>
                    </a:lnTo>
                    <a:lnTo>
                      <a:pt x="226" y="162"/>
                    </a:lnTo>
                    <a:lnTo>
                      <a:pt x="232" y="150"/>
                    </a:lnTo>
                    <a:lnTo>
                      <a:pt x="241" y="141"/>
                    </a:lnTo>
                    <a:lnTo>
                      <a:pt x="247" y="131"/>
                    </a:lnTo>
                    <a:lnTo>
                      <a:pt x="256" y="122"/>
                    </a:lnTo>
                    <a:lnTo>
                      <a:pt x="262" y="110"/>
                    </a:lnTo>
                    <a:lnTo>
                      <a:pt x="270" y="99"/>
                    </a:lnTo>
                    <a:lnTo>
                      <a:pt x="277" y="89"/>
                    </a:lnTo>
                    <a:lnTo>
                      <a:pt x="285" y="80"/>
                    </a:lnTo>
                    <a:lnTo>
                      <a:pt x="291" y="69"/>
                    </a:lnTo>
                    <a:lnTo>
                      <a:pt x="296" y="61"/>
                    </a:lnTo>
                    <a:lnTo>
                      <a:pt x="302" y="51"/>
                    </a:lnTo>
                    <a:lnTo>
                      <a:pt x="310" y="46"/>
                    </a:lnTo>
                    <a:lnTo>
                      <a:pt x="319" y="31"/>
                    </a:lnTo>
                    <a:lnTo>
                      <a:pt x="329" y="19"/>
                    </a:lnTo>
                    <a:lnTo>
                      <a:pt x="332" y="12"/>
                    </a:lnTo>
                    <a:lnTo>
                      <a:pt x="336" y="12"/>
                    </a:lnTo>
                    <a:lnTo>
                      <a:pt x="336" y="10"/>
                    </a:lnTo>
                    <a:lnTo>
                      <a:pt x="344" y="8"/>
                    </a:lnTo>
                    <a:lnTo>
                      <a:pt x="351" y="4"/>
                    </a:lnTo>
                    <a:lnTo>
                      <a:pt x="363" y="2"/>
                    </a:lnTo>
                    <a:lnTo>
                      <a:pt x="374" y="0"/>
                    </a:lnTo>
                    <a:lnTo>
                      <a:pt x="387" y="2"/>
                    </a:lnTo>
                    <a:lnTo>
                      <a:pt x="403" y="6"/>
                    </a:lnTo>
                    <a:lnTo>
                      <a:pt x="418" y="17"/>
                    </a:lnTo>
                    <a:lnTo>
                      <a:pt x="427" y="29"/>
                    </a:lnTo>
                    <a:lnTo>
                      <a:pt x="437" y="42"/>
                    </a:lnTo>
                    <a:lnTo>
                      <a:pt x="441" y="55"/>
                    </a:lnTo>
                    <a:lnTo>
                      <a:pt x="444" y="70"/>
                    </a:lnTo>
                    <a:lnTo>
                      <a:pt x="444" y="80"/>
                    </a:lnTo>
                    <a:lnTo>
                      <a:pt x="446" y="91"/>
                    </a:lnTo>
                    <a:lnTo>
                      <a:pt x="446" y="97"/>
                    </a:lnTo>
                    <a:lnTo>
                      <a:pt x="446" y="101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2" y="285"/>
                    </a:lnTo>
                    <a:lnTo>
                      <a:pt x="334" y="293"/>
                    </a:lnTo>
                    <a:lnTo>
                      <a:pt x="340" y="304"/>
                    </a:lnTo>
                    <a:lnTo>
                      <a:pt x="344" y="316"/>
                    </a:lnTo>
                    <a:lnTo>
                      <a:pt x="349" y="329"/>
                    </a:lnTo>
                    <a:lnTo>
                      <a:pt x="355" y="342"/>
                    </a:lnTo>
                    <a:lnTo>
                      <a:pt x="361" y="359"/>
                    </a:lnTo>
                    <a:lnTo>
                      <a:pt x="365" y="373"/>
                    </a:lnTo>
                    <a:lnTo>
                      <a:pt x="370" y="388"/>
                    </a:lnTo>
                    <a:lnTo>
                      <a:pt x="376" y="401"/>
                    </a:lnTo>
                    <a:lnTo>
                      <a:pt x="382" y="414"/>
                    </a:lnTo>
                    <a:lnTo>
                      <a:pt x="384" y="424"/>
                    </a:lnTo>
                    <a:lnTo>
                      <a:pt x="387" y="435"/>
                    </a:lnTo>
                    <a:lnTo>
                      <a:pt x="389" y="439"/>
                    </a:lnTo>
                    <a:lnTo>
                      <a:pt x="391" y="445"/>
                    </a:lnTo>
                    <a:lnTo>
                      <a:pt x="389" y="447"/>
                    </a:lnTo>
                    <a:lnTo>
                      <a:pt x="389" y="456"/>
                    </a:lnTo>
                    <a:lnTo>
                      <a:pt x="387" y="468"/>
                    </a:lnTo>
                    <a:lnTo>
                      <a:pt x="387" y="485"/>
                    </a:lnTo>
                    <a:lnTo>
                      <a:pt x="386" y="492"/>
                    </a:lnTo>
                    <a:lnTo>
                      <a:pt x="384" y="502"/>
                    </a:lnTo>
                    <a:lnTo>
                      <a:pt x="384" y="513"/>
                    </a:lnTo>
                    <a:lnTo>
                      <a:pt x="384" y="525"/>
                    </a:lnTo>
                    <a:lnTo>
                      <a:pt x="382" y="534"/>
                    </a:lnTo>
                    <a:lnTo>
                      <a:pt x="380" y="546"/>
                    </a:lnTo>
                    <a:lnTo>
                      <a:pt x="380" y="557"/>
                    </a:lnTo>
                    <a:lnTo>
                      <a:pt x="380" y="570"/>
                    </a:lnTo>
                    <a:lnTo>
                      <a:pt x="378" y="580"/>
                    </a:lnTo>
                    <a:lnTo>
                      <a:pt x="376" y="591"/>
                    </a:lnTo>
                    <a:lnTo>
                      <a:pt x="374" y="603"/>
                    </a:lnTo>
                    <a:lnTo>
                      <a:pt x="374" y="614"/>
                    </a:lnTo>
                    <a:lnTo>
                      <a:pt x="372" y="623"/>
                    </a:lnTo>
                    <a:lnTo>
                      <a:pt x="372" y="635"/>
                    </a:lnTo>
                    <a:lnTo>
                      <a:pt x="370" y="644"/>
                    </a:lnTo>
                    <a:lnTo>
                      <a:pt x="370" y="654"/>
                    </a:lnTo>
                    <a:lnTo>
                      <a:pt x="368" y="669"/>
                    </a:lnTo>
                    <a:lnTo>
                      <a:pt x="368" y="682"/>
                    </a:lnTo>
                    <a:lnTo>
                      <a:pt x="368" y="690"/>
                    </a:lnTo>
                    <a:lnTo>
                      <a:pt x="368" y="694"/>
                    </a:lnTo>
                    <a:lnTo>
                      <a:pt x="321" y="690"/>
                    </a:lnTo>
                    <a:lnTo>
                      <a:pt x="321" y="502"/>
                    </a:lnTo>
                    <a:lnTo>
                      <a:pt x="239" y="384"/>
                    </a:lnTo>
                    <a:lnTo>
                      <a:pt x="156" y="540"/>
                    </a:lnTo>
                    <a:lnTo>
                      <a:pt x="36" y="686"/>
                    </a:lnTo>
                    <a:lnTo>
                      <a:pt x="28" y="686"/>
                    </a:lnTo>
                    <a:lnTo>
                      <a:pt x="17" y="686"/>
                    </a:lnTo>
                    <a:lnTo>
                      <a:pt x="4" y="684"/>
                    </a:lnTo>
                    <a:lnTo>
                      <a:pt x="0" y="682"/>
                    </a:lnTo>
                    <a:lnTo>
                      <a:pt x="0" y="675"/>
                    </a:lnTo>
                    <a:lnTo>
                      <a:pt x="5" y="661"/>
                    </a:lnTo>
                    <a:lnTo>
                      <a:pt x="7" y="650"/>
                    </a:lnTo>
                    <a:lnTo>
                      <a:pt x="11" y="641"/>
                    </a:lnTo>
                    <a:lnTo>
                      <a:pt x="17" y="627"/>
                    </a:lnTo>
                    <a:lnTo>
                      <a:pt x="23" y="614"/>
                    </a:lnTo>
                    <a:lnTo>
                      <a:pt x="28" y="597"/>
                    </a:lnTo>
                    <a:lnTo>
                      <a:pt x="34" y="582"/>
                    </a:lnTo>
                    <a:lnTo>
                      <a:pt x="40" y="565"/>
                    </a:lnTo>
                    <a:lnTo>
                      <a:pt x="47" y="547"/>
                    </a:lnTo>
                    <a:lnTo>
                      <a:pt x="55" y="528"/>
                    </a:lnTo>
                    <a:lnTo>
                      <a:pt x="62" y="509"/>
                    </a:lnTo>
                    <a:lnTo>
                      <a:pt x="70" y="490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5" y="452"/>
                    </a:lnTo>
                    <a:lnTo>
                      <a:pt x="89" y="441"/>
                    </a:lnTo>
                    <a:lnTo>
                      <a:pt x="95" y="432"/>
                    </a:lnTo>
                    <a:lnTo>
                      <a:pt x="100" y="411"/>
                    </a:lnTo>
                    <a:lnTo>
                      <a:pt x="110" y="393"/>
                    </a:lnTo>
                    <a:lnTo>
                      <a:pt x="118" y="373"/>
                    </a:lnTo>
                    <a:lnTo>
                      <a:pt x="125" y="355"/>
                    </a:lnTo>
                    <a:lnTo>
                      <a:pt x="133" y="338"/>
                    </a:lnTo>
                    <a:lnTo>
                      <a:pt x="140" y="323"/>
                    </a:lnTo>
                    <a:lnTo>
                      <a:pt x="146" y="306"/>
                    </a:lnTo>
                    <a:lnTo>
                      <a:pt x="152" y="291"/>
                    </a:lnTo>
                    <a:lnTo>
                      <a:pt x="157" y="278"/>
                    </a:lnTo>
                    <a:lnTo>
                      <a:pt x="163" y="266"/>
                    </a:lnTo>
                    <a:lnTo>
                      <a:pt x="171" y="247"/>
                    </a:lnTo>
                    <a:lnTo>
                      <a:pt x="178" y="238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1835150" y="3092450"/>
                <a:ext cx="198438" cy="144462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42" y="2"/>
                  </a:cxn>
                  <a:cxn ang="0">
                    <a:pos x="229" y="2"/>
                  </a:cxn>
                  <a:cxn ang="0">
                    <a:pos x="217" y="0"/>
                  </a:cxn>
                  <a:cxn ang="0">
                    <a:pos x="206" y="0"/>
                  </a:cxn>
                  <a:cxn ang="0">
                    <a:pos x="192" y="0"/>
                  </a:cxn>
                  <a:cxn ang="0">
                    <a:pos x="181" y="0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9" y="0"/>
                  </a:cxn>
                  <a:cxn ang="0">
                    <a:pos x="128" y="2"/>
                  </a:cxn>
                  <a:cxn ang="0">
                    <a:pos x="116" y="2"/>
                  </a:cxn>
                  <a:cxn ang="0">
                    <a:pos x="107" y="6"/>
                  </a:cxn>
                  <a:cxn ang="0">
                    <a:pos x="97" y="8"/>
                  </a:cxn>
                  <a:cxn ang="0">
                    <a:pos x="94" y="14"/>
                  </a:cxn>
                  <a:cxn ang="0">
                    <a:pos x="86" y="17"/>
                  </a:cxn>
                  <a:cxn ang="0">
                    <a:pos x="80" y="23"/>
                  </a:cxn>
                  <a:cxn ang="0">
                    <a:pos x="73" y="33"/>
                  </a:cxn>
                  <a:cxn ang="0">
                    <a:pos x="67" y="44"/>
                  </a:cxn>
                  <a:cxn ang="0">
                    <a:pos x="57" y="53"/>
                  </a:cxn>
                  <a:cxn ang="0">
                    <a:pos x="50" y="67"/>
                  </a:cxn>
                  <a:cxn ang="0">
                    <a:pos x="42" y="78"/>
                  </a:cxn>
                  <a:cxn ang="0">
                    <a:pos x="37" y="93"/>
                  </a:cxn>
                  <a:cxn ang="0">
                    <a:pos x="27" y="105"/>
                  </a:cxn>
                  <a:cxn ang="0">
                    <a:pos x="19" y="116"/>
                  </a:cxn>
                  <a:cxn ang="0">
                    <a:pos x="14" y="128"/>
                  </a:cxn>
                  <a:cxn ang="0">
                    <a:pos x="10" y="139"/>
                  </a:cxn>
                  <a:cxn ang="0">
                    <a:pos x="2" y="152"/>
                  </a:cxn>
                  <a:cxn ang="0">
                    <a:pos x="0" y="160"/>
                  </a:cxn>
                  <a:cxn ang="0">
                    <a:pos x="31" y="183"/>
                  </a:cxn>
                  <a:cxn ang="0">
                    <a:pos x="103" y="84"/>
                  </a:cxn>
                  <a:cxn ang="0">
                    <a:pos x="204" y="93"/>
                  </a:cxn>
                  <a:cxn ang="0">
                    <a:pos x="249" y="4"/>
                  </a:cxn>
                  <a:cxn ang="0">
                    <a:pos x="249" y="4"/>
                  </a:cxn>
                </a:cxnLst>
                <a:rect l="0" t="0" r="r" b="b"/>
                <a:pathLst>
                  <a:path w="249" h="183">
                    <a:moveTo>
                      <a:pt x="249" y="4"/>
                    </a:moveTo>
                    <a:lnTo>
                      <a:pt x="242" y="2"/>
                    </a:lnTo>
                    <a:lnTo>
                      <a:pt x="229" y="2"/>
                    </a:lnTo>
                    <a:lnTo>
                      <a:pt x="217" y="0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6" y="2"/>
                    </a:lnTo>
                    <a:lnTo>
                      <a:pt x="107" y="6"/>
                    </a:lnTo>
                    <a:lnTo>
                      <a:pt x="97" y="8"/>
                    </a:lnTo>
                    <a:lnTo>
                      <a:pt x="94" y="14"/>
                    </a:lnTo>
                    <a:lnTo>
                      <a:pt x="86" y="17"/>
                    </a:lnTo>
                    <a:lnTo>
                      <a:pt x="80" y="23"/>
                    </a:lnTo>
                    <a:lnTo>
                      <a:pt x="73" y="33"/>
                    </a:lnTo>
                    <a:lnTo>
                      <a:pt x="67" y="44"/>
                    </a:lnTo>
                    <a:lnTo>
                      <a:pt x="57" y="53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7" y="93"/>
                    </a:lnTo>
                    <a:lnTo>
                      <a:pt x="27" y="105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10" y="139"/>
                    </a:lnTo>
                    <a:lnTo>
                      <a:pt x="2" y="152"/>
                    </a:lnTo>
                    <a:lnTo>
                      <a:pt x="0" y="160"/>
                    </a:lnTo>
                    <a:lnTo>
                      <a:pt x="31" y="183"/>
                    </a:lnTo>
                    <a:lnTo>
                      <a:pt x="103" y="84"/>
                    </a:lnTo>
                    <a:lnTo>
                      <a:pt x="204" y="93"/>
                    </a:lnTo>
                    <a:lnTo>
                      <a:pt x="249" y="4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7" name="Freeform 28"/>
              <p:cNvSpPr>
                <a:spLocks/>
              </p:cNvSpPr>
              <p:nvPr/>
            </p:nvSpPr>
            <p:spPr bwMode="auto">
              <a:xfrm>
                <a:off x="2039938" y="3149600"/>
                <a:ext cx="57150" cy="25876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327"/>
                  </a:cxn>
                  <a:cxn ang="0">
                    <a:pos x="28" y="301"/>
                  </a:cxn>
                  <a:cxn ang="0">
                    <a:pos x="0" y="7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327">
                    <a:moveTo>
                      <a:pt x="68" y="0"/>
                    </a:moveTo>
                    <a:lnTo>
                      <a:pt x="70" y="327"/>
                    </a:lnTo>
                    <a:lnTo>
                      <a:pt x="28" y="301"/>
                    </a:lnTo>
                    <a:lnTo>
                      <a:pt x="0" y="7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8" name="Freeform 29"/>
              <p:cNvSpPr>
                <a:spLocks/>
              </p:cNvSpPr>
              <p:nvPr/>
            </p:nvSpPr>
            <p:spPr bwMode="auto">
              <a:xfrm>
                <a:off x="2039938" y="3352800"/>
                <a:ext cx="458788" cy="292100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6" y="350"/>
                  </a:cxn>
                  <a:cxn ang="0">
                    <a:pos x="17" y="327"/>
                  </a:cxn>
                  <a:cxn ang="0">
                    <a:pos x="30" y="300"/>
                  </a:cxn>
                  <a:cxn ang="0">
                    <a:pos x="47" y="270"/>
                  </a:cxn>
                  <a:cxn ang="0">
                    <a:pos x="63" y="241"/>
                  </a:cxn>
                  <a:cxn ang="0">
                    <a:pos x="76" y="217"/>
                  </a:cxn>
                  <a:cxn ang="0">
                    <a:pos x="85" y="203"/>
                  </a:cxn>
                  <a:cxn ang="0">
                    <a:pos x="103" y="194"/>
                  </a:cxn>
                  <a:cxn ang="0">
                    <a:pos x="137" y="190"/>
                  </a:cxn>
                  <a:cxn ang="0">
                    <a:pos x="264" y="11"/>
                  </a:cxn>
                  <a:cxn ang="0">
                    <a:pos x="287" y="2"/>
                  </a:cxn>
                  <a:cxn ang="0">
                    <a:pos x="308" y="2"/>
                  </a:cxn>
                  <a:cxn ang="0">
                    <a:pos x="334" y="15"/>
                  </a:cxn>
                  <a:cxn ang="0">
                    <a:pos x="353" y="38"/>
                  </a:cxn>
                  <a:cxn ang="0">
                    <a:pos x="367" y="57"/>
                  </a:cxn>
                  <a:cxn ang="0">
                    <a:pos x="386" y="82"/>
                  </a:cxn>
                  <a:cxn ang="0">
                    <a:pos x="403" y="108"/>
                  </a:cxn>
                  <a:cxn ang="0">
                    <a:pos x="426" y="139"/>
                  </a:cxn>
                  <a:cxn ang="0">
                    <a:pos x="447" y="169"/>
                  </a:cxn>
                  <a:cxn ang="0">
                    <a:pos x="469" y="201"/>
                  </a:cxn>
                  <a:cxn ang="0">
                    <a:pos x="488" y="230"/>
                  </a:cxn>
                  <a:cxn ang="0">
                    <a:pos x="509" y="260"/>
                  </a:cxn>
                  <a:cxn ang="0">
                    <a:pos x="526" y="289"/>
                  </a:cxn>
                  <a:cxn ang="0">
                    <a:pos x="545" y="315"/>
                  </a:cxn>
                  <a:cxn ang="0">
                    <a:pos x="557" y="334"/>
                  </a:cxn>
                  <a:cxn ang="0">
                    <a:pos x="568" y="352"/>
                  </a:cxn>
                  <a:cxn ang="0">
                    <a:pos x="578" y="369"/>
                  </a:cxn>
                  <a:cxn ang="0">
                    <a:pos x="568" y="369"/>
                  </a:cxn>
                  <a:cxn ang="0">
                    <a:pos x="549" y="369"/>
                  </a:cxn>
                  <a:cxn ang="0">
                    <a:pos x="519" y="369"/>
                  </a:cxn>
                  <a:cxn ang="0">
                    <a:pos x="483" y="369"/>
                  </a:cxn>
                  <a:cxn ang="0">
                    <a:pos x="460" y="369"/>
                  </a:cxn>
                  <a:cxn ang="0">
                    <a:pos x="439" y="369"/>
                  </a:cxn>
                  <a:cxn ang="0">
                    <a:pos x="414" y="369"/>
                  </a:cxn>
                  <a:cxn ang="0">
                    <a:pos x="390" y="369"/>
                  </a:cxn>
                  <a:cxn ang="0">
                    <a:pos x="363" y="369"/>
                  </a:cxn>
                  <a:cxn ang="0">
                    <a:pos x="338" y="369"/>
                  </a:cxn>
                  <a:cxn ang="0">
                    <a:pos x="312" y="369"/>
                  </a:cxn>
                  <a:cxn ang="0">
                    <a:pos x="285" y="369"/>
                  </a:cxn>
                  <a:cxn ang="0">
                    <a:pos x="257" y="367"/>
                  </a:cxn>
                  <a:cxn ang="0">
                    <a:pos x="230" y="367"/>
                  </a:cxn>
                  <a:cxn ang="0">
                    <a:pos x="203" y="367"/>
                  </a:cxn>
                  <a:cxn ang="0">
                    <a:pos x="179" y="367"/>
                  </a:cxn>
                  <a:cxn ang="0">
                    <a:pos x="154" y="367"/>
                  </a:cxn>
                  <a:cxn ang="0">
                    <a:pos x="129" y="367"/>
                  </a:cxn>
                  <a:cxn ang="0">
                    <a:pos x="106" y="367"/>
                  </a:cxn>
                  <a:cxn ang="0">
                    <a:pos x="87" y="367"/>
                  </a:cxn>
                  <a:cxn ang="0">
                    <a:pos x="49" y="367"/>
                  </a:cxn>
                  <a:cxn ang="0">
                    <a:pos x="23" y="367"/>
                  </a:cxn>
                  <a:cxn ang="0">
                    <a:pos x="6" y="367"/>
                  </a:cxn>
                  <a:cxn ang="0">
                    <a:pos x="0" y="367"/>
                  </a:cxn>
                </a:cxnLst>
                <a:rect l="0" t="0" r="r" b="b"/>
                <a:pathLst>
                  <a:path w="578" h="369">
                    <a:moveTo>
                      <a:pt x="0" y="367"/>
                    </a:moveTo>
                    <a:lnTo>
                      <a:pt x="0" y="363"/>
                    </a:lnTo>
                    <a:lnTo>
                      <a:pt x="2" y="359"/>
                    </a:lnTo>
                    <a:lnTo>
                      <a:pt x="6" y="350"/>
                    </a:lnTo>
                    <a:lnTo>
                      <a:pt x="11" y="340"/>
                    </a:lnTo>
                    <a:lnTo>
                      <a:pt x="17" y="327"/>
                    </a:lnTo>
                    <a:lnTo>
                      <a:pt x="23" y="315"/>
                    </a:lnTo>
                    <a:lnTo>
                      <a:pt x="30" y="300"/>
                    </a:lnTo>
                    <a:lnTo>
                      <a:pt x="40" y="287"/>
                    </a:lnTo>
                    <a:lnTo>
                      <a:pt x="47" y="270"/>
                    </a:lnTo>
                    <a:lnTo>
                      <a:pt x="55" y="255"/>
                    </a:lnTo>
                    <a:lnTo>
                      <a:pt x="63" y="241"/>
                    </a:lnTo>
                    <a:lnTo>
                      <a:pt x="70" y="230"/>
                    </a:lnTo>
                    <a:lnTo>
                      <a:pt x="76" y="217"/>
                    </a:lnTo>
                    <a:lnTo>
                      <a:pt x="82" y="209"/>
                    </a:lnTo>
                    <a:lnTo>
                      <a:pt x="85" y="203"/>
                    </a:lnTo>
                    <a:lnTo>
                      <a:pt x="91" y="201"/>
                    </a:lnTo>
                    <a:lnTo>
                      <a:pt x="103" y="194"/>
                    </a:lnTo>
                    <a:lnTo>
                      <a:pt x="122" y="192"/>
                    </a:lnTo>
                    <a:lnTo>
                      <a:pt x="137" y="190"/>
                    </a:lnTo>
                    <a:lnTo>
                      <a:pt x="144" y="190"/>
                    </a:lnTo>
                    <a:lnTo>
                      <a:pt x="264" y="11"/>
                    </a:lnTo>
                    <a:lnTo>
                      <a:pt x="270" y="6"/>
                    </a:lnTo>
                    <a:lnTo>
                      <a:pt x="287" y="2"/>
                    </a:lnTo>
                    <a:lnTo>
                      <a:pt x="296" y="0"/>
                    </a:lnTo>
                    <a:lnTo>
                      <a:pt x="308" y="2"/>
                    </a:lnTo>
                    <a:lnTo>
                      <a:pt x="321" y="6"/>
                    </a:lnTo>
                    <a:lnTo>
                      <a:pt x="334" y="15"/>
                    </a:lnTo>
                    <a:lnTo>
                      <a:pt x="340" y="23"/>
                    </a:lnTo>
                    <a:lnTo>
                      <a:pt x="353" y="38"/>
                    </a:lnTo>
                    <a:lnTo>
                      <a:pt x="359" y="46"/>
                    </a:lnTo>
                    <a:lnTo>
                      <a:pt x="367" y="57"/>
                    </a:lnTo>
                    <a:lnTo>
                      <a:pt x="374" y="68"/>
                    </a:lnTo>
                    <a:lnTo>
                      <a:pt x="386" y="82"/>
                    </a:lnTo>
                    <a:lnTo>
                      <a:pt x="393" y="93"/>
                    </a:lnTo>
                    <a:lnTo>
                      <a:pt x="403" y="108"/>
                    </a:lnTo>
                    <a:lnTo>
                      <a:pt x="414" y="122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7" y="169"/>
                    </a:lnTo>
                    <a:lnTo>
                      <a:pt x="458" y="184"/>
                    </a:lnTo>
                    <a:lnTo>
                      <a:pt x="469" y="201"/>
                    </a:lnTo>
                    <a:lnTo>
                      <a:pt x="479" y="215"/>
                    </a:lnTo>
                    <a:lnTo>
                      <a:pt x="488" y="230"/>
                    </a:lnTo>
                    <a:lnTo>
                      <a:pt x="498" y="245"/>
                    </a:lnTo>
                    <a:lnTo>
                      <a:pt x="509" y="260"/>
                    </a:lnTo>
                    <a:lnTo>
                      <a:pt x="517" y="274"/>
                    </a:lnTo>
                    <a:lnTo>
                      <a:pt x="526" y="289"/>
                    </a:lnTo>
                    <a:lnTo>
                      <a:pt x="536" y="302"/>
                    </a:lnTo>
                    <a:lnTo>
                      <a:pt x="545" y="315"/>
                    </a:lnTo>
                    <a:lnTo>
                      <a:pt x="551" y="325"/>
                    </a:lnTo>
                    <a:lnTo>
                      <a:pt x="557" y="334"/>
                    </a:lnTo>
                    <a:lnTo>
                      <a:pt x="563" y="342"/>
                    </a:lnTo>
                    <a:lnTo>
                      <a:pt x="568" y="352"/>
                    </a:lnTo>
                    <a:lnTo>
                      <a:pt x="574" y="363"/>
                    </a:lnTo>
                    <a:lnTo>
                      <a:pt x="578" y="369"/>
                    </a:lnTo>
                    <a:lnTo>
                      <a:pt x="574" y="369"/>
                    </a:lnTo>
                    <a:lnTo>
                      <a:pt x="568" y="369"/>
                    </a:lnTo>
                    <a:lnTo>
                      <a:pt x="559" y="369"/>
                    </a:lnTo>
                    <a:lnTo>
                      <a:pt x="549" y="369"/>
                    </a:lnTo>
                    <a:lnTo>
                      <a:pt x="534" y="369"/>
                    </a:lnTo>
                    <a:lnTo>
                      <a:pt x="519" y="369"/>
                    </a:lnTo>
                    <a:lnTo>
                      <a:pt x="500" y="369"/>
                    </a:lnTo>
                    <a:lnTo>
                      <a:pt x="483" y="369"/>
                    </a:lnTo>
                    <a:lnTo>
                      <a:pt x="471" y="369"/>
                    </a:lnTo>
                    <a:lnTo>
                      <a:pt x="460" y="369"/>
                    </a:lnTo>
                    <a:lnTo>
                      <a:pt x="449" y="369"/>
                    </a:lnTo>
                    <a:lnTo>
                      <a:pt x="439" y="369"/>
                    </a:lnTo>
                    <a:lnTo>
                      <a:pt x="426" y="369"/>
                    </a:lnTo>
                    <a:lnTo>
                      <a:pt x="414" y="369"/>
                    </a:lnTo>
                    <a:lnTo>
                      <a:pt x="401" y="369"/>
                    </a:lnTo>
                    <a:lnTo>
                      <a:pt x="390" y="369"/>
                    </a:lnTo>
                    <a:lnTo>
                      <a:pt x="376" y="369"/>
                    </a:lnTo>
                    <a:lnTo>
                      <a:pt x="363" y="369"/>
                    </a:lnTo>
                    <a:lnTo>
                      <a:pt x="350" y="369"/>
                    </a:lnTo>
                    <a:lnTo>
                      <a:pt x="338" y="369"/>
                    </a:lnTo>
                    <a:lnTo>
                      <a:pt x="323" y="369"/>
                    </a:lnTo>
                    <a:lnTo>
                      <a:pt x="312" y="369"/>
                    </a:lnTo>
                    <a:lnTo>
                      <a:pt x="296" y="369"/>
                    </a:lnTo>
                    <a:lnTo>
                      <a:pt x="285" y="369"/>
                    </a:lnTo>
                    <a:lnTo>
                      <a:pt x="270" y="367"/>
                    </a:lnTo>
                    <a:lnTo>
                      <a:pt x="257" y="367"/>
                    </a:lnTo>
                    <a:lnTo>
                      <a:pt x="243" y="367"/>
                    </a:lnTo>
                    <a:lnTo>
                      <a:pt x="230" y="367"/>
                    </a:lnTo>
                    <a:lnTo>
                      <a:pt x="217" y="367"/>
                    </a:lnTo>
                    <a:lnTo>
                      <a:pt x="203" y="367"/>
                    </a:lnTo>
                    <a:lnTo>
                      <a:pt x="190" y="367"/>
                    </a:lnTo>
                    <a:lnTo>
                      <a:pt x="179" y="367"/>
                    </a:lnTo>
                    <a:lnTo>
                      <a:pt x="165" y="367"/>
                    </a:lnTo>
                    <a:lnTo>
                      <a:pt x="154" y="367"/>
                    </a:lnTo>
                    <a:lnTo>
                      <a:pt x="141" y="367"/>
                    </a:lnTo>
                    <a:lnTo>
                      <a:pt x="129" y="367"/>
                    </a:lnTo>
                    <a:lnTo>
                      <a:pt x="118" y="367"/>
                    </a:lnTo>
                    <a:lnTo>
                      <a:pt x="106" y="367"/>
                    </a:lnTo>
                    <a:lnTo>
                      <a:pt x="97" y="367"/>
                    </a:lnTo>
                    <a:lnTo>
                      <a:pt x="87" y="367"/>
                    </a:lnTo>
                    <a:lnTo>
                      <a:pt x="66" y="367"/>
                    </a:lnTo>
                    <a:lnTo>
                      <a:pt x="49" y="367"/>
                    </a:lnTo>
                    <a:lnTo>
                      <a:pt x="34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6" y="367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9" name="Freeform 30"/>
              <p:cNvSpPr>
                <a:spLocks/>
              </p:cNvSpPr>
              <p:nvPr/>
            </p:nvSpPr>
            <p:spPr bwMode="auto">
              <a:xfrm>
                <a:off x="1833563" y="3208338"/>
                <a:ext cx="363538" cy="2762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6" y="347"/>
                  </a:cxn>
                  <a:cxn ang="0">
                    <a:pos x="458" y="33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58" h="347">
                    <a:moveTo>
                      <a:pt x="0" y="19"/>
                    </a:moveTo>
                    <a:lnTo>
                      <a:pt x="446" y="347"/>
                    </a:lnTo>
                    <a:lnTo>
                      <a:pt x="458" y="33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0" name="Freeform 31"/>
              <p:cNvSpPr>
                <a:spLocks/>
              </p:cNvSpPr>
              <p:nvPr/>
            </p:nvSpPr>
            <p:spPr bwMode="auto">
              <a:xfrm>
                <a:off x="2070100" y="3022600"/>
                <a:ext cx="88900" cy="93662"/>
              </a:xfrm>
              <a:custGeom>
                <a:avLst/>
                <a:gdLst/>
                <a:ahLst/>
                <a:cxnLst>
                  <a:cxn ang="0">
                    <a:pos x="53" y="118"/>
                  </a:cxn>
                  <a:cxn ang="0">
                    <a:pos x="63" y="116"/>
                  </a:cxn>
                  <a:cxn ang="0">
                    <a:pos x="74" y="112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7" y="93"/>
                  </a:cxn>
                  <a:cxn ang="0">
                    <a:pos x="103" y="83"/>
                  </a:cxn>
                  <a:cxn ang="0">
                    <a:pos x="106" y="72"/>
                  </a:cxn>
                  <a:cxn ang="0">
                    <a:pos x="110" y="63"/>
                  </a:cxn>
                  <a:cxn ang="0">
                    <a:pos x="108" y="49"/>
                  </a:cxn>
                  <a:cxn ang="0">
                    <a:pos x="105" y="38"/>
                  </a:cxn>
                  <a:cxn ang="0">
                    <a:pos x="99" y="26"/>
                  </a:cxn>
                  <a:cxn ang="0">
                    <a:pos x="95" y="19"/>
                  </a:cxn>
                  <a:cxn ang="0">
                    <a:pos x="87" y="9"/>
                  </a:cxn>
                  <a:cxn ang="0">
                    <a:pos x="80" y="4"/>
                  </a:cxn>
                  <a:cxn ang="0">
                    <a:pos x="68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6" y="4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11" y="23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2" y="57"/>
                  </a:cxn>
                  <a:cxn ang="0">
                    <a:pos x="0" y="66"/>
                  </a:cxn>
                  <a:cxn ang="0">
                    <a:pos x="4" y="78"/>
                  </a:cxn>
                  <a:cxn ang="0">
                    <a:pos x="8" y="87"/>
                  </a:cxn>
                  <a:cxn ang="0">
                    <a:pos x="15" y="99"/>
                  </a:cxn>
                  <a:cxn ang="0">
                    <a:pos x="21" y="104"/>
                  </a:cxn>
                  <a:cxn ang="0">
                    <a:pos x="30" y="110"/>
                  </a:cxn>
                  <a:cxn ang="0">
                    <a:pos x="42" y="114"/>
                  </a:cxn>
                  <a:cxn ang="0">
                    <a:pos x="53" y="118"/>
                  </a:cxn>
                  <a:cxn ang="0">
                    <a:pos x="53" y="118"/>
                  </a:cxn>
                </a:cxnLst>
                <a:rect l="0" t="0" r="r" b="b"/>
                <a:pathLst>
                  <a:path w="110" h="118">
                    <a:moveTo>
                      <a:pt x="53" y="118"/>
                    </a:moveTo>
                    <a:lnTo>
                      <a:pt x="63" y="116"/>
                    </a:lnTo>
                    <a:lnTo>
                      <a:pt x="74" y="112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7" y="93"/>
                    </a:lnTo>
                    <a:lnTo>
                      <a:pt x="103" y="83"/>
                    </a:lnTo>
                    <a:lnTo>
                      <a:pt x="106" y="72"/>
                    </a:lnTo>
                    <a:lnTo>
                      <a:pt x="110" y="63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99" y="26"/>
                    </a:lnTo>
                    <a:lnTo>
                      <a:pt x="95" y="19"/>
                    </a:lnTo>
                    <a:lnTo>
                      <a:pt x="87" y="9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5"/>
                    </a:lnTo>
                    <a:lnTo>
                      <a:pt x="11" y="23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8" y="87"/>
                    </a:lnTo>
                    <a:lnTo>
                      <a:pt x="15" y="99"/>
                    </a:lnTo>
                    <a:lnTo>
                      <a:pt x="21" y="104"/>
                    </a:lnTo>
                    <a:lnTo>
                      <a:pt x="30" y="110"/>
                    </a:lnTo>
                    <a:lnTo>
                      <a:pt x="42" y="114"/>
                    </a:lnTo>
                    <a:lnTo>
                      <a:pt x="53" y="118"/>
                    </a:lnTo>
                    <a:lnTo>
                      <a:pt x="53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1" name="Freeform 32"/>
              <p:cNvSpPr>
                <a:spLocks/>
              </p:cNvSpPr>
              <p:nvPr/>
            </p:nvSpPr>
            <p:spPr bwMode="auto">
              <a:xfrm>
                <a:off x="1736725" y="3613150"/>
                <a:ext cx="733425" cy="317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926" y="40"/>
                  </a:cxn>
                  <a:cxn ang="0">
                    <a:pos x="9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926" h="40">
                    <a:moveTo>
                      <a:pt x="0" y="40"/>
                    </a:moveTo>
                    <a:lnTo>
                      <a:pt x="926" y="40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sp>
        <p:nvSpPr>
          <p:cNvPr id="88" name="Retângulo de cantos arredondados 87"/>
          <p:cNvSpPr/>
          <p:nvPr/>
        </p:nvSpPr>
        <p:spPr bwMode="auto">
          <a:xfrm>
            <a:off x="5024430" y="6379176"/>
            <a:ext cx="928694" cy="437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Projeto 2</a:t>
            </a:r>
          </a:p>
        </p:txBody>
      </p:sp>
      <p:sp>
        <p:nvSpPr>
          <p:cNvPr id="90" name="Elipse 89"/>
          <p:cNvSpPr/>
          <p:nvPr/>
        </p:nvSpPr>
        <p:spPr bwMode="auto">
          <a:xfrm>
            <a:off x="4810116" y="6071908"/>
            <a:ext cx="468000" cy="46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CDD2B6"/>
            </a:prst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315340" y="4143380"/>
            <a:ext cx="2143140" cy="257176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" tIns="10800" rIns="10800" bIns="10800"/>
          <a:lstStyle/>
          <a:p>
            <a:pPr algn="ctr">
              <a:defRPr/>
            </a:pPr>
            <a:endParaRPr lang="pt-BR" sz="7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1400" b="1" dirty="0">
                <a:solidFill>
                  <a:srgbClr val="000000"/>
                </a:solidFill>
              </a:rPr>
              <a:t>Serviços</a:t>
            </a:r>
            <a:endParaRPr lang="pt-B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8432458" y="5401968"/>
            <a:ext cx="1928826" cy="370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400" tIns="10800" rIns="50400" bIns="1080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50" b="1" dirty="0">
                <a:solidFill>
                  <a:srgbClr val="000000"/>
                </a:solidFill>
                <a:latin typeface="Calibri" pitchFamily="34" charset="0"/>
              </a:rPr>
              <a:t>Estimular estudos acadêmicos e tecnológicos relacionado </a:t>
            </a:r>
            <a:r>
              <a:rPr lang="pt-BR" sz="650" b="1" dirty="0" smtClean="0">
                <a:solidFill>
                  <a:srgbClr val="000000"/>
                </a:solidFill>
              </a:rPr>
              <a:t>à Arquitetura e Urbanismo</a:t>
            </a:r>
            <a:r>
              <a:rPr lang="pt-BR" sz="65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pt-BR" sz="650" b="1" dirty="0">
                <a:solidFill>
                  <a:srgbClr val="000000"/>
                </a:solidFill>
                <a:latin typeface="Calibri" pitchFamily="34" charset="0"/>
              </a:rPr>
              <a:t>inclusive por meio de sistema de bolsas de incentivo acadêmico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8432458" y="5804838"/>
            <a:ext cx="1928826" cy="370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400" tIns="10800" rIns="50400" bIns="1080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700" b="1" dirty="0">
                <a:solidFill>
                  <a:srgbClr val="000000"/>
                </a:solidFill>
                <a:latin typeface="Calibri" pitchFamily="34" charset="0"/>
              </a:rPr>
              <a:t>Implantar </a:t>
            </a:r>
            <a:r>
              <a:rPr lang="pt-BR" sz="700" b="1" dirty="0" smtClean="0">
                <a:solidFill>
                  <a:srgbClr val="000000"/>
                </a:solidFill>
                <a:latin typeface="Calibri" pitchFamily="34" charset="0"/>
              </a:rPr>
              <a:t>Memorial </a:t>
            </a:r>
            <a:r>
              <a:rPr lang="pt-BR" sz="700" b="1" dirty="0">
                <a:solidFill>
                  <a:srgbClr val="000000"/>
                </a:solidFill>
                <a:latin typeface="Calibri" pitchFamily="34" charset="0"/>
              </a:rPr>
              <a:t>de informação </a:t>
            </a:r>
            <a:r>
              <a:rPr lang="pt-BR" sz="700" b="1" dirty="0" smtClean="0">
                <a:solidFill>
                  <a:srgbClr val="000000"/>
                </a:solidFill>
                <a:latin typeface="Calibri" pitchFamily="34" charset="0"/>
              </a:rPr>
              <a:t>da Arquitetura e Urbanismos</a:t>
            </a:r>
            <a:endParaRPr lang="pt-BR" sz="7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8432458" y="6201434"/>
            <a:ext cx="1928826" cy="370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400" tIns="10800" rIns="50400" bIns="1080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700" b="1" dirty="0">
                <a:solidFill>
                  <a:srgbClr val="000000"/>
                </a:solidFill>
                <a:latin typeface="Calibri" pitchFamily="34" charset="0"/>
              </a:rPr>
              <a:t>Consolidar o observatório </a:t>
            </a:r>
            <a:r>
              <a:rPr lang="pt-BR" sz="700" b="1" dirty="0" smtClean="0">
                <a:solidFill>
                  <a:srgbClr val="000000"/>
                </a:solidFill>
                <a:latin typeface="Calibri" pitchFamily="34" charset="0"/>
              </a:rPr>
              <a:t>da Arquitetura e Urbanismo</a:t>
            </a:r>
            <a:endParaRPr lang="pt-BR" sz="7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Retângulo de cantos arredondados 104"/>
          <p:cNvSpPr/>
          <p:nvPr/>
        </p:nvSpPr>
        <p:spPr bwMode="auto">
          <a:xfrm>
            <a:off x="5024430" y="5572050"/>
            <a:ext cx="928694" cy="437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Projeto 1</a:t>
            </a:r>
          </a:p>
        </p:txBody>
      </p:sp>
      <p:sp>
        <p:nvSpPr>
          <p:cNvPr id="112" name="Elipse 111"/>
          <p:cNvSpPr/>
          <p:nvPr/>
        </p:nvSpPr>
        <p:spPr bwMode="auto">
          <a:xfrm>
            <a:off x="4810116" y="5246718"/>
            <a:ext cx="468000" cy="46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CDD2B6"/>
            </a:prst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5" name="Retângulo de cantos arredondados 74"/>
          <p:cNvSpPr/>
          <p:nvPr/>
        </p:nvSpPr>
        <p:spPr bwMode="auto">
          <a:xfrm>
            <a:off x="8865529" y="4808271"/>
            <a:ext cx="1071570" cy="549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8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Memorial do CAU</a:t>
            </a:r>
            <a:endParaRPr lang="pt-BR" sz="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7" name="Elipse 76"/>
          <p:cNvSpPr/>
          <p:nvPr/>
        </p:nvSpPr>
        <p:spPr bwMode="auto">
          <a:xfrm>
            <a:off x="6985322" y="5286090"/>
            <a:ext cx="468000" cy="46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CDD2B6"/>
            </a:prst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8239141" y="1684025"/>
            <a:ext cx="571503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00" b="1" dirty="0" smtClean="0">
                <a:solidFill>
                  <a:srgbClr val="000000"/>
                </a:solidFill>
              </a:rPr>
              <a:t>1 </a:t>
            </a:r>
            <a:r>
              <a:rPr lang="pt-BR" sz="600" b="1" dirty="0">
                <a:solidFill>
                  <a:srgbClr val="000000"/>
                </a:solidFill>
              </a:rPr>
              <a:t>- Produzir e disseminar conhecimentos de alta relevância para </a:t>
            </a:r>
            <a:r>
              <a:rPr lang="pt-BR" sz="600" b="1" dirty="0" smtClean="0">
                <a:solidFill>
                  <a:srgbClr val="000000"/>
                </a:solidFill>
              </a:rPr>
              <a:t>a Arquitetura </a:t>
            </a:r>
            <a:r>
              <a:rPr lang="pt-BR" sz="600" b="1" dirty="0">
                <a:solidFill>
                  <a:srgbClr val="000000"/>
                </a:solidFill>
              </a:rPr>
              <a:t>e Urbanismo</a:t>
            </a:r>
          </a:p>
        </p:txBody>
      </p:sp>
      <p:sp>
        <p:nvSpPr>
          <p:cNvPr id="113" name="Retângulo de cantos arredondados 112"/>
          <p:cNvSpPr/>
          <p:nvPr/>
        </p:nvSpPr>
        <p:spPr bwMode="auto">
          <a:xfrm>
            <a:off x="6254428" y="6379176"/>
            <a:ext cx="928694" cy="437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Projeto “n”</a:t>
            </a:r>
          </a:p>
        </p:txBody>
      </p:sp>
      <p:sp>
        <p:nvSpPr>
          <p:cNvPr id="122" name="Elipse 121"/>
          <p:cNvSpPr/>
          <p:nvPr/>
        </p:nvSpPr>
        <p:spPr bwMode="auto">
          <a:xfrm>
            <a:off x="7139786" y="6286222"/>
            <a:ext cx="468000" cy="46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CDD2B6"/>
            </a:prst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7" name="Rectangle 5"/>
          <p:cNvSpPr>
            <a:spLocks noChangeArrowheads="1"/>
          </p:cNvSpPr>
          <p:nvPr/>
        </p:nvSpPr>
        <p:spPr bwMode="auto">
          <a:xfrm>
            <a:off x="8246447" y="1688897"/>
            <a:ext cx="571503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pt-BR" sz="600" b="1" dirty="0">
                <a:solidFill>
                  <a:srgbClr val="000000"/>
                </a:solidFill>
                <a:latin typeface="Calibri" pitchFamily="34" charset="0"/>
              </a:rPr>
              <a:t>- Produzir e disseminar conhecimentos de alta </a:t>
            </a: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relevância </a:t>
            </a:r>
            <a:r>
              <a:rPr lang="pt-BR" sz="600" b="1" dirty="0">
                <a:solidFill>
                  <a:srgbClr val="000000"/>
                </a:solidFill>
                <a:latin typeface="Calibri" pitchFamily="34" charset="0"/>
              </a:rPr>
              <a:t>para </a:t>
            </a: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a Arquitetura e Urbanismo</a:t>
            </a:r>
            <a:endParaRPr lang="pt-BR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8839460" y="1684025"/>
            <a:ext cx="496800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pt-BR" sz="600" b="1" dirty="0">
                <a:solidFill>
                  <a:srgbClr val="000000"/>
                </a:solidFill>
                <a:latin typeface="Calibri" pitchFamily="34" charset="0"/>
              </a:rPr>
              <a:t>- Identificar e disseminar soluções compartilhadas e boas </a:t>
            </a: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práticas da Arquitetura e Urbanismo</a:t>
            </a:r>
            <a:endParaRPr lang="pt-BR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" name="Rectangle 5"/>
          <p:cNvSpPr>
            <a:spLocks noChangeArrowheads="1"/>
          </p:cNvSpPr>
          <p:nvPr/>
        </p:nvSpPr>
        <p:spPr bwMode="auto">
          <a:xfrm>
            <a:off x="9365077" y="1684025"/>
            <a:ext cx="468000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3 – Interiorização do CAU</a:t>
            </a:r>
            <a:endParaRPr lang="pt-BR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0" name="Rectangle 5"/>
          <p:cNvSpPr>
            <a:spLocks noChangeArrowheads="1"/>
          </p:cNvSpPr>
          <p:nvPr/>
        </p:nvSpPr>
        <p:spPr bwMode="auto">
          <a:xfrm>
            <a:off x="9861894" y="1684025"/>
            <a:ext cx="642942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  <a:buFont typeface="Wingdings" pitchFamily="2" charset="2"/>
              <a:buNone/>
            </a:pP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4 – Fomentar a Assistência Técnica em Habitação de Interesse Social</a:t>
            </a:r>
            <a:endParaRPr lang="pt-BR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135" y="801957"/>
            <a:ext cx="2095652" cy="948674"/>
          </a:xfrm>
          <a:prstGeom prst="rect">
            <a:avLst/>
          </a:prstGeom>
          <a:solidFill>
            <a:srgbClr val="B9CDCE"/>
          </a:solidFill>
          <a:ln w="0">
            <a:noFill/>
            <a:prstDash val="solid"/>
            <a:round/>
            <a:headEnd/>
            <a:tailEnd/>
          </a:ln>
        </p:spPr>
      </p:pic>
      <p:pic>
        <p:nvPicPr>
          <p:cNvPr id="145" name="Imagem 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560" y="880489"/>
            <a:ext cx="2568201" cy="14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1.85185E-6 L 0.0944 0.425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2127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023 L 0.09336 0.42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2129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 0.11436 L -0.20586 0.1226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36744 -0.2046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80" grpId="0" animBg="1"/>
      <p:bldP spid="1030" grpId="0" animBg="1"/>
      <p:bldP spid="1034" grpId="0" animBg="1"/>
      <p:bldP spid="1035" grpId="0" animBg="1"/>
      <p:bldP spid="1039" grpId="0" animBg="1"/>
      <p:bldP spid="1040" grpId="0" animBg="1"/>
      <p:bldP spid="1043" grpId="0" animBg="1"/>
      <p:bldP spid="1044" grpId="0" animBg="1"/>
      <p:bldP spid="106" grpId="0" build="allAtOnce" animBg="1"/>
      <p:bldP spid="88" grpId="0" animBg="1"/>
      <p:bldP spid="90" grpId="0" animBg="1"/>
      <p:bldP spid="47" grpId="0" animBg="1"/>
      <p:bldP spid="49" grpId="0" build="allAtOnce" animBg="1"/>
      <p:bldP spid="46" grpId="0" build="allAtOnce" animBg="1"/>
      <p:bldP spid="53" grpId="0" build="allAtOnce" animBg="1"/>
      <p:bldP spid="105" grpId="0" animBg="1"/>
      <p:bldP spid="112" grpId="0" animBg="1"/>
      <p:bldP spid="75" grpId="0" animBg="1"/>
      <p:bldP spid="75" grpId="1" animBg="1"/>
      <p:bldP spid="77" grpId="0" animBg="1"/>
      <p:bldP spid="45" grpId="0" build="allAtOnce" animBg="1"/>
      <p:bldP spid="45" grpId="1" build="allAtOnce" animBg="1"/>
      <p:bldP spid="113" grpId="0" animBg="1"/>
      <p:bldP spid="122" grpId="0" animBg="1"/>
      <p:bldP spid="127" grpId="0" build="allAtOnce" animBg="1"/>
      <p:bldP spid="127" grpId="1" build="allAtOnce" animBg="1"/>
      <p:bldP spid="127" grpId="2" build="allAtOnce" animBg="1"/>
      <p:bldP spid="128" grpId="0" animBg="1"/>
      <p:bldP spid="129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tângulo 96"/>
          <p:cNvSpPr/>
          <p:nvPr/>
        </p:nvSpPr>
        <p:spPr bwMode="auto">
          <a:xfrm>
            <a:off x="7660330" y="3431816"/>
            <a:ext cx="3000364" cy="3429000"/>
          </a:xfrm>
          <a:prstGeom prst="rect">
            <a:avLst/>
          </a:prstGeom>
          <a:solidFill>
            <a:srgbClr val="ADA1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" name="Retângulo 98"/>
          <p:cNvSpPr/>
          <p:nvPr/>
        </p:nvSpPr>
        <p:spPr bwMode="auto">
          <a:xfrm>
            <a:off x="4614968" y="3671174"/>
            <a:ext cx="3071834" cy="3191726"/>
          </a:xfrm>
          <a:prstGeom prst="rect">
            <a:avLst/>
          </a:prstGeom>
          <a:solidFill>
            <a:srgbClr val="B6CCB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" name="Retângulo 55"/>
          <p:cNvSpPr/>
          <p:nvPr/>
        </p:nvSpPr>
        <p:spPr bwMode="auto">
          <a:xfrm>
            <a:off x="1523799" y="3494875"/>
            <a:ext cx="3093720" cy="3372358"/>
          </a:xfrm>
          <a:prstGeom prst="rect">
            <a:avLst/>
          </a:prstGeom>
          <a:solidFill>
            <a:srgbClr val="DEB07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" name="Retângulo 102"/>
          <p:cNvSpPr/>
          <p:nvPr/>
        </p:nvSpPr>
        <p:spPr bwMode="auto">
          <a:xfrm>
            <a:off x="1524817" y="632226"/>
            <a:ext cx="3285310" cy="2874921"/>
          </a:xfrm>
          <a:prstGeom prst="rect">
            <a:avLst/>
          </a:prstGeom>
          <a:solidFill>
            <a:srgbClr val="B3C8C9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5" name="Retângulo 94"/>
          <p:cNvSpPr/>
          <p:nvPr/>
        </p:nvSpPr>
        <p:spPr bwMode="auto">
          <a:xfrm>
            <a:off x="4731556" y="617708"/>
            <a:ext cx="3053773" cy="2859601"/>
          </a:xfrm>
          <a:prstGeom prst="rect">
            <a:avLst/>
          </a:prstGeom>
          <a:solidFill>
            <a:srgbClr val="CBDAD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" name="Retângulo 101"/>
          <p:cNvSpPr/>
          <p:nvPr/>
        </p:nvSpPr>
        <p:spPr bwMode="auto">
          <a:xfrm>
            <a:off x="7667636" y="617708"/>
            <a:ext cx="3000364" cy="2882729"/>
          </a:xfrm>
          <a:prstGeom prst="rect">
            <a:avLst/>
          </a:prstGeom>
          <a:solidFill>
            <a:srgbClr val="ACC3C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-17462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0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9" name="Retângulo de cantos arredondados 78"/>
          <p:cNvSpPr/>
          <p:nvPr/>
        </p:nvSpPr>
        <p:spPr bwMode="auto">
          <a:xfrm>
            <a:off x="1780423" y="5290697"/>
            <a:ext cx="1071570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ctr"/>
          <a:lstStyle/>
          <a:p>
            <a:pPr marL="174625" indent="-174625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Resultado 1</a:t>
            </a:r>
          </a:p>
        </p:txBody>
      </p:sp>
      <p:sp>
        <p:nvSpPr>
          <p:cNvPr id="80" name="Retângulo de cantos arredondados 79"/>
          <p:cNvSpPr/>
          <p:nvPr/>
        </p:nvSpPr>
        <p:spPr bwMode="auto">
          <a:xfrm>
            <a:off x="6453190" y="5726685"/>
            <a:ext cx="121444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900" dirty="0" smtClean="0">
                <a:solidFill>
                  <a:prstClr val="black"/>
                </a:solidFill>
                <a:cs typeface="Arial" pitchFamily="34" charset="0"/>
              </a:rPr>
              <a:t>Memorial</a:t>
            </a:r>
            <a:r>
              <a:rPr lang="pt-BR" sz="9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implantado até dezembro de </a:t>
            </a:r>
            <a:r>
              <a:rPr lang="pt-BR" sz="9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2018</a:t>
            </a:r>
            <a:endParaRPr lang="pt-BR" sz="9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1" name="Retângulo de cantos arredondados 80"/>
          <p:cNvSpPr/>
          <p:nvPr/>
        </p:nvSpPr>
        <p:spPr bwMode="auto">
          <a:xfrm>
            <a:off x="3011697" y="5240549"/>
            <a:ext cx="1071570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ctr"/>
          <a:lstStyle/>
          <a:p>
            <a:pPr marL="174625" indent="-174625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Resultado 2</a:t>
            </a:r>
          </a:p>
        </p:txBody>
      </p:sp>
      <p:sp>
        <p:nvSpPr>
          <p:cNvPr id="104" name="Elipse 103"/>
          <p:cNvSpPr/>
          <p:nvPr/>
        </p:nvSpPr>
        <p:spPr bwMode="auto">
          <a:xfrm>
            <a:off x="4514813" y="1884471"/>
            <a:ext cx="3214710" cy="32147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5542245" y="1853595"/>
            <a:ext cx="1163383" cy="604360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22" y="0"/>
              </a:cxn>
              <a:cxn ang="0">
                <a:pos x="222" y="0"/>
              </a:cxn>
              <a:cxn ang="0">
                <a:pos x="222" y="0"/>
              </a:cxn>
              <a:cxn ang="0">
                <a:pos x="1827" y="0"/>
              </a:cxn>
              <a:cxn ang="0">
                <a:pos x="1827" y="0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1107"/>
              </a:cxn>
              <a:cxn ang="0">
                <a:pos x="2048" y="1107"/>
              </a:cxn>
              <a:cxn ang="0">
                <a:pos x="1827" y="1328"/>
              </a:cxn>
              <a:cxn ang="0">
                <a:pos x="1827" y="1328"/>
              </a:cxn>
              <a:cxn ang="0">
                <a:pos x="1827" y="1328"/>
              </a:cxn>
              <a:cxn ang="0">
                <a:pos x="222" y="1328"/>
              </a:cxn>
              <a:cxn ang="0">
                <a:pos x="222" y="1328"/>
              </a:cxn>
              <a:cxn ang="0">
                <a:pos x="0" y="1107"/>
              </a:cxn>
              <a:cxn ang="0">
                <a:pos x="0" y="1107"/>
              </a:cxn>
              <a:cxn ang="0">
                <a:pos x="0" y="222"/>
              </a:cxn>
            </a:cxnLst>
            <a:rect l="0" t="0" r="r" b="b"/>
            <a:pathLst>
              <a:path w="2048" h="1328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lnTo>
                  <a:pt x="222" y="0"/>
                </a:lnTo>
                <a:lnTo>
                  <a:pt x="1827" y="0"/>
                </a:lnTo>
                <a:lnTo>
                  <a:pt x="1827" y="0"/>
                </a:lnTo>
                <a:cubicBezTo>
                  <a:pt x="1949" y="0"/>
                  <a:pt x="2048" y="100"/>
                  <a:pt x="2048" y="222"/>
                </a:cubicBezTo>
                <a:cubicBezTo>
                  <a:pt x="2048" y="222"/>
                  <a:pt x="2048" y="222"/>
                  <a:pt x="2048" y="222"/>
                </a:cubicBezTo>
                <a:lnTo>
                  <a:pt x="2048" y="222"/>
                </a:lnTo>
                <a:lnTo>
                  <a:pt x="2048" y="1107"/>
                </a:lnTo>
                <a:lnTo>
                  <a:pt x="2048" y="1107"/>
                </a:lnTo>
                <a:cubicBezTo>
                  <a:pt x="2048" y="1229"/>
                  <a:pt x="1949" y="1328"/>
                  <a:pt x="1827" y="1328"/>
                </a:cubicBezTo>
                <a:cubicBezTo>
                  <a:pt x="1827" y="1328"/>
                  <a:pt x="1827" y="1328"/>
                  <a:pt x="1827" y="1328"/>
                </a:cubicBezTo>
                <a:lnTo>
                  <a:pt x="1827" y="1328"/>
                </a:lnTo>
                <a:lnTo>
                  <a:pt x="222" y="1328"/>
                </a:lnTo>
                <a:lnTo>
                  <a:pt x="222" y="1328"/>
                </a:lnTo>
                <a:cubicBezTo>
                  <a:pt x="100" y="1328"/>
                  <a:pt x="0" y="1229"/>
                  <a:pt x="0" y="1107"/>
                </a:cubicBezTo>
                <a:cubicBezTo>
                  <a:pt x="0" y="1107"/>
                  <a:pt x="0" y="1107"/>
                  <a:pt x="0" y="1107"/>
                </a:cubicBezTo>
                <a:lnTo>
                  <a:pt x="0" y="222"/>
                </a:lnTo>
                <a:close/>
              </a:path>
            </a:pathLst>
          </a:custGeom>
          <a:solidFill>
            <a:srgbClr val="B9CDC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Plano Estratégico</a:t>
            </a:r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6766768" y="2073870"/>
            <a:ext cx="329365" cy="20509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96" y="93"/>
              </a:cxn>
              <a:cxn ang="0">
                <a:pos x="378" y="199"/>
              </a:cxn>
              <a:cxn ang="0">
                <a:pos x="554" y="315"/>
              </a:cxn>
              <a:cxn ang="0">
                <a:pos x="709" y="434"/>
              </a:cxn>
              <a:cxn ang="0">
                <a:pos x="699" y="447"/>
              </a:cxn>
              <a:cxn ang="0">
                <a:pos x="545" y="328"/>
              </a:cxn>
              <a:cxn ang="0">
                <a:pos x="370" y="212"/>
              </a:cxn>
              <a:cxn ang="0">
                <a:pos x="189" y="108"/>
              </a:cxn>
              <a:cxn ang="0">
                <a:pos x="0" y="15"/>
              </a:cxn>
              <a:cxn ang="0">
                <a:pos x="7" y="0"/>
              </a:cxn>
              <a:cxn ang="0">
                <a:pos x="656" y="300"/>
              </a:cxn>
              <a:cxn ang="0">
                <a:pos x="716" y="450"/>
              </a:cxn>
              <a:cxn ang="0">
                <a:pos x="556" y="430"/>
              </a:cxn>
              <a:cxn ang="0">
                <a:pos x="549" y="421"/>
              </a:cxn>
              <a:cxn ang="0">
                <a:pos x="558" y="414"/>
              </a:cxn>
              <a:cxn ang="0">
                <a:pos x="705" y="433"/>
              </a:cxn>
              <a:cxn ang="0">
                <a:pos x="696" y="444"/>
              </a:cxn>
              <a:cxn ang="0">
                <a:pos x="641" y="306"/>
              </a:cxn>
              <a:cxn ang="0">
                <a:pos x="645" y="296"/>
              </a:cxn>
              <a:cxn ang="0">
                <a:pos x="656" y="300"/>
              </a:cxn>
            </a:cxnLst>
            <a:rect l="0" t="0" r="r" b="b"/>
            <a:pathLst>
              <a:path w="716" h="450">
                <a:moveTo>
                  <a:pt x="7" y="0"/>
                </a:moveTo>
                <a:lnTo>
                  <a:pt x="196" y="93"/>
                </a:lnTo>
                <a:lnTo>
                  <a:pt x="378" y="199"/>
                </a:lnTo>
                <a:lnTo>
                  <a:pt x="554" y="315"/>
                </a:lnTo>
                <a:lnTo>
                  <a:pt x="709" y="434"/>
                </a:lnTo>
                <a:lnTo>
                  <a:pt x="699" y="447"/>
                </a:lnTo>
                <a:lnTo>
                  <a:pt x="545" y="328"/>
                </a:lnTo>
                <a:lnTo>
                  <a:pt x="370" y="212"/>
                </a:lnTo>
                <a:lnTo>
                  <a:pt x="189" y="108"/>
                </a:lnTo>
                <a:lnTo>
                  <a:pt x="0" y="15"/>
                </a:lnTo>
                <a:lnTo>
                  <a:pt x="7" y="0"/>
                </a:lnTo>
                <a:close/>
                <a:moveTo>
                  <a:pt x="656" y="300"/>
                </a:moveTo>
                <a:lnTo>
                  <a:pt x="716" y="450"/>
                </a:lnTo>
                <a:lnTo>
                  <a:pt x="556" y="430"/>
                </a:lnTo>
                <a:cubicBezTo>
                  <a:pt x="551" y="429"/>
                  <a:pt x="548" y="425"/>
                  <a:pt x="549" y="421"/>
                </a:cubicBezTo>
                <a:cubicBezTo>
                  <a:pt x="549" y="416"/>
                  <a:pt x="553" y="413"/>
                  <a:pt x="558" y="414"/>
                </a:cubicBezTo>
                <a:lnTo>
                  <a:pt x="705" y="433"/>
                </a:lnTo>
                <a:lnTo>
                  <a:pt x="696" y="444"/>
                </a:lnTo>
                <a:lnTo>
                  <a:pt x="641" y="306"/>
                </a:lnTo>
                <a:cubicBezTo>
                  <a:pt x="639" y="302"/>
                  <a:pt x="641" y="298"/>
                  <a:pt x="645" y="296"/>
                </a:cubicBezTo>
                <a:cubicBezTo>
                  <a:pt x="649" y="294"/>
                  <a:pt x="654" y="296"/>
                  <a:pt x="656" y="300"/>
                </a:cubicBezTo>
                <a:close/>
              </a:path>
            </a:pathLst>
          </a:custGeom>
          <a:solidFill>
            <a:srgbClr val="B9CDCE"/>
          </a:solidFill>
          <a:ln w="0" cap="flat">
            <a:solidFill>
              <a:srgbClr val="B9CDC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7030542" y="2367555"/>
            <a:ext cx="1163383" cy="604361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22" y="0"/>
              </a:cxn>
              <a:cxn ang="0">
                <a:pos x="222" y="0"/>
              </a:cxn>
              <a:cxn ang="0">
                <a:pos x="222" y="0"/>
              </a:cxn>
              <a:cxn ang="0">
                <a:pos x="1827" y="0"/>
              </a:cxn>
              <a:cxn ang="0">
                <a:pos x="1827" y="0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1107"/>
              </a:cxn>
              <a:cxn ang="0">
                <a:pos x="2048" y="1107"/>
              </a:cxn>
              <a:cxn ang="0">
                <a:pos x="1827" y="1328"/>
              </a:cxn>
              <a:cxn ang="0">
                <a:pos x="1827" y="1328"/>
              </a:cxn>
              <a:cxn ang="0">
                <a:pos x="1827" y="1328"/>
              </a:cxn>
              <a:cxn ang="0">
                <a:pos x="222" y="1328"/>
              </a:cxn>
              <a:cxn ang="0">
                <a:pos x="222" y="1328"/>
              </a:cxn>
              <a:cxn ang="0">
                <a:pos x="0" y="1107"/>
              </a:cxn>
              <a:cxn ang="0">
                <a:pos x="0" y="1107"/>
              </a:cxn>
              <a:cxn ang="0">
                <a:pos x="0" y="222"/>
              </a:cxn>
            </a:cxnLst>
            <a:rect l="0" t="0" r="r" b="b"/>
            <a:pathLst>
              <a:path w="2048" h="1328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lnTo>
                  <a:pt x="222" y="0"/>
                </a:lnTo>
                <a:lnTo>
                  <a:pt x="1827" y="0"/>
                </a:lnTo>
                <a:lnTo>
                  <a:pt x="1827" y="0"/>
                </a:lnTo>
                <a:cubicBezTo>
                  <a:pt x="1949" y="0"/>
                  <a:pt x="2048" y="100"/>
                  <a:pt x="2048" y="222"/>
                </a:cubicBezTo>
                <a:cubicBezTo>
                  <a:pt x="2048" y="222"/>
                  <a:pt x="2048" y="222"/>
                  <a:pt x="2048" y="222"/>
                </a:cubicBezTo>
                <a:lnTo>
                  <a:pt x="2048" y="222"/>
                </a:lnTo>
                <a:lnTo>
                  <a:pt x="2048" y="1107"/>
                </a:lnTo>
                <a:lnTo>
                  <a:pt x="2048" y="1107"/>
                </a:lnTo>
                <a:cubicBezTo>
                  <a:pt x="2048" y="1229"/>
                  <a:pt x="1949" y="1328"/>
                  <a:pt x="1827" y="1328"/>
                </a:cubicBezTo>
                <a:cubicBezTo>
                  <a:pt x="1827" y="1328"/>
                  <a:pt x="1827" y="1328"/>
                  <a:pt x="1827" y="1328"/>
                </a:cubicBezTo>
                <a:lnTo>
                  <a:pt x="1827" y="1328"/>
                </a:lnTo>
                <a:lnTo>
                  <a:pt x="222" y="1328"/>
                </a:lnTo>
                <a:lnTo>
                  <a:pt x="222" y="1328"/>
                </a:lnTo>
                <a:cubicBezTo>
                  <a:pt x="100" y="1328"/>
                  <a:pt x="0" y="1229"/>
                  <a:pt x="0" y="1107"/>
                </a:cubicBezTo>
                <a:cubicBezTo>
                  <a:pt x="0" y="1107"/>
                  <a:pt x="0" y="1107"/>
                  <a:pt x="0" y="1107"/>
                </a:cubicBezTo>
                <a:lnTo>
                  <a:pt x="0" y="222"/>
                </a:lnTo>
                <a:close/>
              </a:path>
            </a:pathLst>
          </a:custGeom>
          <a:solidFill>
            <a:srgbClr val="8CADA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Objetivos Estratégicos</a:t>
            </a:r>
          </a:p>
        </p:txBody>
      </p:sp>
      <p:sp>
        <p:nvSpPr>
          <p:cNvPr id="1039" name="Freeform 15"/>
          <p:cNvSpPr>
            <a:spLocks noEditPoints="1"/>
          </p:cNvSpPr>
          <p:nvPr/>
        </p:nvSpPr>
        <p:spPr bwMode="auto">
          <a:xfrm>
            <a:off x="7485698" y="3127252"/>
            <a:ext cx="77138" cy="50242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90" y="137"/>
              </a:cxn>
              <a:cxn ang="0">
                <a:pos x="106" y="276"/>
              </a:cxn>
              <a:cxn ang="0">
                <a:pos x="115" y="414"/>
              </a:cxn>
              <a:cxn ang="0">
                <a:pos x="118" y="552"/>
              </a:cxn>
              <a:cxn ang="0">
                <a:pos x="115" y="692"/>
              </a:cxn>
              <a:cxn ang="0">
                <a:pos x="106" y="830"/>
              </a:cxn>
              <a:cxn ang="0">
                <a:pos x="90" y="967"/>
              </a:cxn>
              <a:cxn ang="0">
                <a:pos x="72" y="1089"/>
              </a:cxn>
              <a:cxn ang="0">
                <a:pos x="56" y="1087"/>
              </a:cxn>
              <a:cxn ang="0">
                <a:pos x="75" y="966"/>
              </a:cxn>
              <a:cxn ang="0">
                <a:pos x="90" y="829"/>
              </a:cxn>
              <a:cxn ang="0">
                <a:pos x="99" y="691"/>
              </a:cxn>
              <a:cxn ang="0">
                <a:pos x="102" y="553"/>
              </a:cxn>
              <a:cxn ang="0">
                <a:pos x="99" y="415"/>
              </a:cxn>
              <a:cxn ang="0">
                <a:pos x="91" y="277"/>
              </a:cxn>
              <a:cxn ang="0">
                <a:pos x="75" y="140"/>
              </a:cxn>
              <a:cxn ang="0">
                <a:pos x="54" y="3"/>
              </a:cxn>
              <a:cxn ang="0">
                <a:pos x="69" y="0"/>
              </a:cxn>
              <a:cxn ang="0">
                <a:pos x="163" y="978"/>
              </a:cxn>
              <a:cxn ang="0">
                <a:pos x="61" y="1104"/>
              </a:cxn>
              <a:cxn ang="0">
                <a:pos x="2" y="953"/>
              </a:cxn>
              <a:cxn ang="0">
                <a:pos x="6" y="942"/>
              </a:cxn>
              <a:cxn ang="0">
                <a:pos x="17" y="947"/>
              </a:cxn>
              <a:cxn ang="0">
                <a:pos x="71" y="1085"/>
              </a:cxn>
              <a:cxn ang="0">
                <a:pos x="58" y="1083"/>
              </a:cxn>
              <a:cxn ang="0">
                <a:pos x="151" y="967"/>
              </a:cxn>
              <a:cxn ang="0">
                <a:pos x="162" y="966"/>
              </a:cxn>
              <a:cxn ang="0">
                <a:pos x="163" y="978"/>
              </a:cxn>
            </a:cxnLst>
            <a:rect l="0" t="0" r="r" b="b"/>
            <a:pathLst>
              <a:path w="166" h="1104">
                <a:moveTo>
                  <a:pt x="69" y="0"/>
                </a:moveTo>
                <a:lnTo>
                  <a:pt x="90" y="137"/>
                </a:lnTo>
                <a:lnTo>
                  <a:pt x="106" y="276"/>
                </a:lnTo>
                <a:lnTo>
                  <a:pt x="115" y="414"/>
                </a:lnTo>
                <a:lnTo>
                  <a:pt x="118" y="552"/>
                </a:lnTo>
                <a:lnTo>
                  <a:pt x="115" y="692"/>
                </a:lnTo>
                <a:lnTo>
                  <a:pt x="106" y="830"/>
                </a:lnTo>
                <a:lnTo>
                  <a:pt x="90" y="967"/>
                </a:lnTo>
                <a:lnTo>
                  <a:pt x="72" y="1089"/>
                </a:lnTo>
                <a:lnTo>
                  <a:pt x="56" y="1087"/>
                </a:lnTo>
                <a:lnTo>
                  <a:pt x="75" y="966"/>
                </a:lnTo>
                <a:lnTo>
                  <a:pt x="90" y="829"/>
                </a:lnTo>
                <a:lnTo>
                  <a:pt x="99" y="691"/>
                </a:lnTo>
                <a:lnTo>
                  <a:pt x="102" y="553"/>
                </a:lnTo>
                <a:lnTo>
                  <a:pt x="99" y="415"/>
                </a:lnTo>
                <a:lnTo>
                  <a:pt x="91" y="277"/>
                </a:lnTo>
                <a:lnTo>
                  <a:pt x="75" y="140"/>
                </a:lnTo>
                <a:lnTo>
                  <a:pt x="54" y="3"/>
                </a:lnTo>
                <a:lnTo>
                  <a:pt x="69" y="0"/>
                </a:lnTo>
                <a:close/>
                <a:moveTo>
                  <a:pt x="163" y="978"/>
                </a:moveTo>
                <a:lnTo>
                  <a:pt x="61" y="1104"/>
                </a:lnTo>
                <a:lnTo>
                  <a:pt x="2" y="953"/>
                </a:lnTo>
                <a:cubicBezTo>
                  <a:pt x="0" y="949"/>
                  <a:pt x="2" y="944"/>
                  <a:pt x="6" y="942"/>
                </a:cubicBezTo>
                <a:cubicBezTo>
                  <a:pt x="11" y="941"/>
                  <a:pt x="15" y="943"/>
                  <a:pt x="17" y="947"/>
                </a:cubicBezTo>
                <a:lnTo>
                  <a:pt x="71" y="1085"/>
                </a:lnTo>
                <a:lnTo>
                  <a:pt x="58" y="1083"/>
                </a:lnTo>
                <a:lnTo>
                  <a:pt x="151" y="967"/>
                </a:lnTo>
                <a:cubicBezTo>
                  <a:pt x="154" y="964"/>
                  <a:pt x="159" y="963"/>
                  <a:pt x="162" y="966"/>
                </a:cubicBezTo>
                <a:cubicBezTo>
                  <a:pt x="166" y="969"/>
                  <a:pt x="166" y="974"/>
                  <a:pt x="163" y="978"/>
                </a:cubicBezTo>
                <a:close/>
              </a:path>
            </a:pathLst>
          </a:custGeom>
          <a:solidFill>
            <a:srgbClr val="8CADAE"/>
          </a:solidFill>
          <a:ln w="0" cap="flat">
            <a:solidFill>
              <a:srgbClr val="8CADA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7024695" y="3674614"/>
            <a:ext cx="1163383" cy="611642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224" y="0"/>
              </a:cxn>
              <a:cxn ang="0">
                <a:pos x="224" y="0"/>
              </a:cxn>
              <a:cxn ang="0">
                <a:pos x="224" y="0"/>
              </a:cxn>
              <a:cxn ang="0">
                <a:pos x="1824" y="0"/>
              </a:cxn>
              <a:cxn ang="0">
                <a:pos x="1824" y="0"/>
              </a:cxn>
              <a:cxn ang="0">
                <a:pos x="2048" y="224"/>
              </a:cxn>
              <a:cxn ang="0">
                <a:pos x="2048" y="224"/>
              </a:cxn>
              <a:cxn ang="0">
                <a:pos x="2048" y="224"/>
              </a:cxn>
              <a:cxn ang="0">
                <a:pos x="2048" y="1120"/>
              </a:cxn>
              <a:cxn ang="0">
                <a:pos x="2048" y="1120"/>
              </a:cxn>
              <a:cxn ang="0">
                <a:pos x="1824" y="1344"/>
              </a:cxn>
              <a:cxn ang="0">
                <a:pos x="1824" y="1344"/>
              </a:cxn>
              <a:cxn ang="0">
                <a:pos x="1824" y="1344"/>
              </a:cxn>
              <a:cxn ang="0">
                <a:pos x="224" y="1344"/>
              </a:cxn>
              <a:cxn ang="0">
                <a:pos x="224" y="1344"/>
              </a:cxn>
              <a:cxn ang="0">
                <a:pos x="0" y="1120"/>
              </a:cxn>
              <a:cxn ang="0">
                <a:pos x="0" y="1120"/>
              </a:cxn>
              <a:cxn ang="0">
                <a:pos x="0" y="224"/>
              </a:cxn>
            </a:cxnLst>
            <a:rect l="0" t="0" r="r" b="b"/>
            <a:pathLst>
              <a:path w="2048" h="1344">
                <a:moveTo>
                  <a:pt x="0" y="224"/>
                </a:moveTo>
                <a:cubicBezTo>
                  <a:pt x="0" y="101"/>
                  <a:pt x="101" y="0"/>
                  <a:pt x="224" y="0"/>
                </a:cubicBezTo>
                <a:cubicBezTo>
                  <a:pt x="224" y="0"/>
                  <a:pt x="224" y="0"/>
                  <a:pt x="224" y="0"/>
                </a:cubicBezTo>
                <a:lnTo>
                  <a:pt x="224" y="0"/>
                </a:lnTo>
                <a:lnTo>
                  <a:pt x="1824" y="0"/>
                </a:lnTo>
                <a:lnTo>
                  <a:pt x="1824" y="0"/>
                </a:lnTo>
                <a:cubicBezTo>
                  <a:pt x="1948" y="0"/>
                  <a:pt x="2048" y="101"/>
                  <a:pt x="2048" y="224"/>
                </a:cubicBezTo>
                <a:cubicBezTo>
                  <a:pt x="2048" y="224"/>
                  <a:pt x="2048" y="224"/>
                  <a:pt x="2048" y="224"/>
                </a:cubicBezTo>
                <a:lnTo>
                  <a:pt x="2048" y="224"/>
                </a:lnTo>
                <a:lnTo>
                  <a:pt x="2048" y="1120"/>
                </a:lnTo>
                <a:lnTo>
                  <a:pt x="2048" y="1120"/>
                </a:lnTo>
                <a:cubicBezTo>
                  <a:pt x="2048" y="1244"/>
                  <a:pt x="1948" y="1344"/>
                  <a:pt x="1824" y="1344"/>
                </a:cubicBezTo>
                <a:cubicBezTo>
                  <a:pt x="1824" y="1344"/>
                  <a:pt x="1824" y="1344"/>
                  <a:pt x="1824" y="1344"/>
                </a:cubicBezTo>
                <a:lnTo>
                  <a:pt x="1824" y="1344"/>
                </a:lnTo>
                <a:lnTo>
                  <a:pt x="224" y="1344"/>
                </a:lnTo>
                <a:lnTo>
                  <a:pt x="224" y="1344"/>
                </a:lnTo>
                <a:cubicBezTo>
                  <a:pt x="101" y="1344"/>
                  <a:pt x="0" y="1244"/>
                  <a:pt x="0" y="1120"/>
                </a:cubicBezTo>
                <a:cubicBezTo>
                  <a:pt x="0" y="1120"/>
                  <a:pt x="0" y="1120"/>
                  <a:pt x="0" y="1120"/>
                </a:cubicBezTo>
                <a:lnTo>
                  <a:pt x="0" y="224"/>
                </a:lnTo>
                <a:close/>
              </a:path>
            </a:pathLst>
          </a:custGeom>
          <a:solidFill>
            <a:srgbClr val="8C7B7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chemeClr val="bg1"/>
                </a:solidFill>
                <a:latin typeface="Arial" charset="0"/>
              </a:rPr>
              <a:t>Linhas de Ação</a:t>
            </a:r>
          </a:p>
        </p:txBody>
      </p:sp>
      <p:sp>
        <p:nvSpPr>
          <p:cNvPr id="1043" name="Freeform 19"/>
          <p:cNvSpPr>
            <a:spLocks noEditPoints="1"/>
          </p:cNvSpPr>
          <p:nvPr/>
        </p:nvSpPr>
        <p:spPr bwMode="auto">
          <a:xfrm>
            <a:off x="6883422" y="4356448"/>
            <a:ext cx="329365" cy="209949"/>
          </a:xfrm>
          <a:custGeom>
            <a:avLst/>
            <a:gdLst/>
            <a:ahLst/>
            <a:cxnLst>
              <a:cxn ang="0">
                <a:pos x="718" y="13"/>
              </a:cxn>
              <a:cxn ang="0">
                <a:pos x="551" y="142"/>
              </a:cxn>
              <a:cxn ang="0">
                <a:pos x="376" y="258"/>
              </a:cxn>
              <a:cxn ang="0">
                <a:pos x="193" y="363"/>
              </a:cxn>
              <a:cxn ang="0">
                <a:pos x="18" y="449"/>
              </a:cxn>
              <a:cxn ang="0">
                <a:pos x="11" y="434"/>
              </a:cxn>
              <a:cxn ang="0">
                <a:pos x="185" y="350"/>
              </a:cxn>
              <a:cxn ang="0">
                <a:pos x="367" y="245"/>
              </a:cxn>
              <a:cxn ang="0">
                <a:pos x="542" y="129"/>
              </a:cxn>
              <a:cxn ang="0">
                <a:pos x="709" y="0"/>
              </a:cxn>
              <a:cxn ang="0">
                <a:pos x="718" y="13"/>
              </a:cxn>
              <a:cxn ang="0">
                <a:pos x="162" y="461"/>
              </a:cxn>
              <a:cxn ang="0">
                <a:pos x="0" y="448"/>
              </a:cxn>
              <a:cxn ang="0">
                <a:pos x="91" y="314"/>
              </a:cxn>
              <a:cxn ang="0">
                <a:pos x="102" y="312"/>
              </a:cxn>
              <a:cxn ang="0">
                <a:pos x="104" y="323"/>
              </a:cxn>
              <a:cxn ang="0">
                <a:pos x="21" y="446"/>
              </a:cxn>
              <a:cxn ang="0">
                <a:pos x="15" y="434"/>
              </a:cxn>
              <a:cxn ang="0">
                <a:pos x="163" y="445"/>
              </a:cxn>
              <a:cxn ang="0">
                <a:pos x="171" y="453"/>
              </a:cxn>
              <a:cxn ang="0">
                <a:pos x="162" y="461"/>
              </a:cxn>
            </a:cxnLst>
            <a:rect l="0" t="0" r="r" b="b"/>
            <a:pathLst>
              <a:path w="718" h="461">
                <a:moveTo>
                  <a:pt x="718" y="13"/>
                </a:moveTo>
                <a:lnTo>
                  <a:pt x="551" y="142"/>
                </a:lnTo>
                <a:lnTo>
                  <a:pt x="376" y="258"/>
                </a:lnTo>
                <a:lnTo>
                  <a:pt x="193" y="363"/>
                </a:lnTo>
                <a:lnTo>
                  <a:pt x="18" y="449"/>
                </a:lnTo>
                <a:lnTo>
                  <a:pt x="11" y="434"/>
                </a:lnTo>
                <a:lnTo>
                  <a:pt x="185" y="350"/>
                </a:lnTo>
                <a:lnTo>
                  <a:pt x="367" y="245"/>
                </a:lnTo>
                <a:lnTo>
                  <a:pt x="542" y="129"/>
                </a:lnTo>
                <a:lnTo>
                  <a:pt x="709" y="0"/>
                </a:lnTo>
                <a:lnTo>
                  <a:pt x="718" y="13"/>
                </a:lnTo>
                <a:close/>
                <a:moveTo>
                  <a:pt x="162" y="461"/>
                </a:moveTo>
                <a:lnTo>
                  <a:pt x="0" y="448"/>
                </a:lnTo>
                <a:lnTo>
                  <a:pt x="91" y="314"/>
                </a:lnTo>
                <a:cubicBezTo>
                  <a:pt x="93" y="310"/>
                  <a:pt x="98" y="309"/>
                  <a:pt x="102" y="312"/>
                </a:cubicBezTo>
                <a:cubicBezTo>
                  <a:pt x="105" y="314"/>
                  <a:pt x="106" y="319"/>
                  <a:pt x="104" y="323"/>
                </a:cubicBezTo>
                <a:lnTo>
                  <a:pt x="21" y="446"/>
                </a:lnTo>
                <a:lnTo>
                  <a:pt x="15" y="434"/>
                </a:lnTo>
                <a:lnTo>
                  <a:pt x="163" y="445"/>
                </a:lnTo>
                <a:cubicBezTo>
                  <a:pt x="168" y="445"/>
                  <a:pt x="171" y="449"/>
                  <a:pt x="171" y="453"/>
                </a:cubicBezTo>
                <a:cubicBezTo>
                  <a:pt x="170" y="458"/>
                  <a:pt x="166" y="461"/>
                  <a:pt x="162" y="461"/>
                </a:cubicBezTo>
                <a:close/>
              </a:path>
            </a:pathLst>
          </a:custGeom>
          <a:solidFill>
            <a:srgbClr val="8C7B70"/>
          </a:solidFill>
          <a:ln w="0" cap="flat">
            <a:solidFill>
              <a:srgbClr val="8C7B7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5673220" y="4610590"/>
            <a:ext cx="1163383" cy="604361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22" y="0"/>
              </a:cxn>
              <a:cxn ang="0">
                <a:pos x="222" y="0"/>
              </a:cxn>
              <a:cxn ang="0">
                <a:pos x="222" y="0"/>
              </a:cxn>
              <a:cxn ang="0">
                <a:pos x="1827" y="0"/>
              </a:cxn>
              <a:cxn ang="0">
                <a:pos x="1827" y="0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1107"/>
              </a:cxn>
              <a:cxn ang="0">
                <a:pos x="2048" y="1107"/>
              </a:cxn>
              <a:cxn ang="0">
                <a:pos x="1827" y="1328"/>
              </a:cxn>
              <a:cxn ang="0">
                <a:pos x="1827" y="1328"/>
              </a:cxn>
              <a:cxn ang="0">
                <a:pos x="1827" y="1328"/>
              </a:cxn>
              <a:cxn ang="0">
                <a:pos x="222" y="1328"/>
              </a:cxn>
              <a:cxn ang="0">
                <a:pos x="222" y="1328"/>
              </a:cxn>
              <a:cxn ang="0">
                <a:pos x="0" y="1107"/>
              </a:cxn>
              <a:cxn ang="0">
                <a:pos x="0" y="1107"/>
              </a:cxn>
              <a:cxn ang="0">
                <a:pos x="0" y="222"/>
              </a:cxn>
            </a:cxnLst>
            <a:rect l="0" t="0" r="r" b="b"/>
            <a:pathLst>
              <a:path w="2048" h="1328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lnTo>
                  <a:pt x="222" y="0"/>
                </a:lnTo>
                <a:lnTo>
                  <a:pt x="1827" y="0"/>
                </a:lnTo>
                <a:lnTo>
                  <a:pt x="1827" y="0"/>
                </a:lnTo>
                <a:cubicBezTo>
                  <a:pt x="1949" y="0"/>
                  <a:pt x="2048" y="100"/>
                  <a:pt x="2048" y="222"/>
                </a:cubicBezTo>
                <a:cubicBezTo>
                  <a:pt x="2048" y="222"/>
                  <a:pt x="2048" y="222"/>
                  <a:pt x="2048" y="222"/>
                </a:cubicBezTo>
                <a:lnTo>
                  <a:pt x="2048" y="222"/>
                </a:lnTo>
                <a:lnTo>
                  <a:pt x="2048" y="1107"/>
                </a:lnTo>
                <a:lnTo>
                  <a:pt x="2048" y="1107"/>
                </a:lnTo>
                <a:cubicBezTo>
                  <a:pt x="2048" y="1229"/>
                  <a:pt x="1949" y="1328"/>
                  <a:pt x="1827" y="1328"/>
                </a:cubicBezTo>
                <a:cubicBezTo>
                  <a:pt x="1827" y="1328"/>
                  <a:pt x="1827" y="1328"/>
                  <a:pt x="1827" y="1328"/>
                </a:cubicBezTo>
                <a:lnTo>
                  <a:pt x="1827" y="1328"/>
                </a:lnTo>
                <a:lnTo>
                  <a:pt x="222" y="1328"/>
                </a:lnTo>
                <a:lnTo>
                  <a:pt x="222" y="1328"/>
                </a:lnTo>
                <a:cubicBezTo>
                  <a:pt x="100" y="1328"/>
                  <a:pt x="0" y="1229"/>
                  <a:pt x="0" y="1107"/>
                </a:cubicBezTo>
                <a:cubicBezTo>
                  <a:pt x="0" y="1107"/>
                  <a:pt x="0" y="1107"/>
                  <a:pt x="0" y="1107"/>
                </a:cubicBezTo>
                <a:lnTo>
                  <a:pt x="0" y="222"/>
                </a:lnTo>
                <a:close/>
              </a:path>
            </a:pathLst>
          </a:custGeom>
          <a:solidFill>
            <a:srgbClr val="8FB08C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Projetos Estratégicos</a:t>
            </a:r>
          </a:p>
        </p:txBody>
      </p:sp>
      <p:sp>
        <p:nvSpPr>
          <p:cNvPr id="1048" name="Freeform 24"/>
          <p:cNvSpPr>
            <a:spLocks noEditPoints="1"/>
          </p:cNvSpPr>
          <p:nvPr/>
        </p:nvSpPr>
        <p:spPr bwMode="auto">
          <a:xfrm>
            <a:off x="5182595" y="4477963"/>
            <a:ext cx="329365" cy="205095"/>
          </a:xfrm>
          <a:custGeom>
            <a:avLst/>
            <a:gdLst/>
            <a:ahLst/>
            <a:cxnLst>
              <a:cxn ang="0">
                <a:pos x="710" y="450"/>
              </a:cxn>
              <a:cxn ang="0">
                <a:pos x="521" y="358"/>
              </a:cxn>
              <a:cxn ang="0">
                <a:pos x="338" y="252"/>
              </a:cxn>
              <a:cxn ang="0">
                <a:pos x="163" y="136"/>
              </a:cxn>
              <a:cxn ang="0">
                <a:pos x="8" y="16"/>
              </a:cxn>
              <a:cxn ang="0">
                <a:pos x="18" y="4"/>
              </a:cxn>
              <a:cxn ang="0">
                <a:pos x="172" y="123"/>
              </a:cxn>
              <a:cxn ang="0">
                <a:pos x="346" y="239"/>
              </a:cxn>
              <a:cxn ang="0">
                <a:pos x="528" y="343"/>
              </a:cxn>
              <a:cxn ang="0">
                <a:pos x="717" y="435"/>
              </a:cxn>
              <a:cxn ang="0">
                <a:pos x="710" y="450"/>
              </a:cxn>
              <a:cxn ang="0">
                <a:pos x="61" y="151"/>
              </a:cxn>
              <a:cxn ang="0">
                <a:pos x="0" y="0"/>
              </a:cxn>
              <a:cxn ang="0">
                <a:pos x="161" y="21"/>
              </a:cxn>
              <a:cxn ang="0">
                <a:pos x="168" y="30"/>
              </a:cxn>
              <a:cxn ang="0">
                <a:pos x="159" y="37"/>
              </a:cxn>
              <a:cxn ang="0">
                <a:pos x="12" y="18"/>
              </a:cxn>
              <a:cxn ang="0">
                <a:pos x="20" y="7"/>
              </a:cxn>
              <a:cxn ang="0">
                <a:pos x="76" y="145"/>
              </a:cxn>
              <a:cxn ang="0">
                <a:pos x="72" y="155"/>
              </a:cxn>
              <a:cxn ang="0">
                <a:pos x="61" y="151"/>
              </a:cxn>
            </a:cxnLst>
            <a:rect l="0" t="0" r="r" b="b"/>
            <a:pathLst>
              <a:path w="717" h="450">
                <a:moveTo>
                  <a:pt x="710" y="450"/>
                </a:moveTo>
                <a:lnTo>
                  <a:pt x="521" y="358"/>
                </a:lnTo>
                <a:lnTo>
                  <a:pt x="338" y="252"/>
                </a:lnTo>
                <a:lnTo>
                  <a:pt x="163" y="136"/>
                </a:lnTo>
                <a:lnTo>
                  <a:pt x="8" y="16"/>
                </a:lnTo>
                <a:lnTo>
                  <a:pt x="18" y="4"/>
                </a:lnTo>
                <a:lnTo>
                  <a:pt x="172" y="123"/>
                </a:lnTo>
                <a:lnTo>
                  <a:pt x="346" y="239"/>
                </a:lnTo>
                <a:lnTo>
                  <a:pt x="528" y="343"/>
                </a:lnTo>
                <a:lnTo>
                  <a:pt x="717" y="435"/>
                </a:lnTo>
                <a:lnTo>
                  <a:pt x="710" y="450"/>
                </a:lnTo>
                <a:close/>
                <a:moveTo>
                  <a:pt x="61" y="151"/>
                </a:moveTo>
                <a:lnTo>
                  <a:pt x="0" y="0"/>
                </a:lnTo>
                <a:lnTo>
                  <a:pt x="161" y="21"/>
                </a:lnTo>
                <a:cubicBezTo>
                  <a:pt x="166" y="22"/>
                  <a:pt x="169" y="26"/>
                  <a:pt x="168" y="30"/>
                </a:cubicBezTo>
                <a:cubicBezTo>
                  <a:pt x="167" y="35"/>
                  <a:pt x="163" y="38"/>
                  <a:pt x="159" y="37"/>
                </a:cubicBezTo>
                <a:lnTo>
                  <a:pt x="12" y="18"/>
                </a:lnTo>
                <a:lnTo>
                  <a:pt x="20" y="7"/>
                </a:lnTo>
                <a:lnTo>
                  <a:pt x="76" y="145"/>
                </a:lnTo>
                <a:cubicBezTo>
                  <a:pt x="78" y="149"/>
                  <a:pt x="76" y="153"/>
                  <a:pt x="72" y="155"/>
                </a:cubicBezTo>
                <a:cubicBezTo>
                  <a:pt x="68" y="157"/>
                  <a:pt x="63" y="155"/>
                  <a:pt x="61" y="151"/>
                </a:cubicBezTo>
                <a:close/>
              </a:path>
            </a:pathLst>
          </a:custGeom>
          <a:solidFill>
            <a:srgbClr val="8FB08C"/>
          </a:solidFill>
          <a:ln w="0" cap="flat">
            <a:solidFill>
              <a:srgbClr val="8FB08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4095736" y="3787437"/>
            <a:ext cx="1325735" cy="611642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224" y="0"/>
              </a:cxn>
              <a:cxn ang="0">
                <a:pos x="224" y="0"/>
              </a:cxn>
              <a:cxn ang="0">
                <a:pos x="224" y="0"/>
              </a:cxn>
              <a:cxn ang="0">
                <a:pos x="1824" y="0"/>
              </a:cxn>
              <a:cxn ang="0">
                <a:pos x="1824" y="0"/>
              </a:cxn>
              <a:cxn ang="0">
                <a:pos x="2048" y="224"/>
              </a:cxn>
              <a:cxn ang="0">
                <a:pos x="2048" y="224"/>
              </a:cxn>
              <a:cxn ang="0">
                <a:pos x="2048" y="224"/>
              </a:cxn>
              <a:cxn ang="0">
                <a:pos x="2048" y="1120"/>
              </a:cxn>
              <a:cxn ang="0">
                <a:pos x="2048" y="1120"/>
              </a:cxn>
              <a:cxn ang="0">
                <a:pos x="1824" y="1344"/>
              </a:cxn>
              <a:cxn ang="0">
                <a:pos x="1824" y="1344"/>
              </a:cxn>
              <a:cxn ang="0">
                <a:pos x="1824" y="1344"/>
              </a:cxn>
              <a:cxn ang="0">
                <a:pos x="224" y="1344"/>
              </a:cxn>
              <a:cxn ang="0">
                <a:pos x="224" y="1344"/>
              </a:cxn>
              <a:cxn ang="0">
                <a:pos x="0" y="1120"/>
              </a:cxn>
              <a:cxn ang="0">
                <a:pos x="0" y="1120"/>
              </a:cxn>
              <a:cxn ang="0">
                <a:pos x="0" y="224"/>
              </a:cxn>
            </a:cxnLst>
            <a:rect l="0" t="0" r="r" b="b"/>
            <a:pathLst>
              <a:path w="2048" h="1344">
                <a:moveTo>
                  <a:pt x="0" y="224"/>
                </a:moveTo>
                <a:cubicBezTo>
                  <a:pt x="0" y="101"/>
                  <a:pt x="101" y="0"/>
                  <a:pt x="224" y="0"/>
                </a:cubicBezTo>
                <a:cubicBezTo>
                  <a:pt x="224" y="0"/>
                  <a:pt x="224" y="0"/>
                  <a:pt x="224" y="0"/>
                </a:cubicBezTo>
                <a:lnTo>
                  <a:pt x="224" y="0"/>
                </a:lnTo>
                <a:lnTo>
                  <a:pt x="1824" y="0"/>
                </a:lnTo>
                <a:lnTo>
                  <a:pt x="1824" y="0"/>
                </a:lnTo>
                <a:cubicBezTo>
                  <a:pt x="1948" y="0"/>
                  <a:pt x="2048" y="101"/>
                  <a:pt x="2048" y="224"/>
                </a:cubicBezTo>
                <a:cubicBezTo>
                  <a:pt x="2048" y="224"/>
                  <a:pt x="2048" y="224"/>
                  <a:pt x="2048" y="224"/>
                </a:cubicBezTo>
                <a:lnTo>
                  <a:pt x="2048" y="224"/>
                </a:lnTo>
                <a:lnTo>
                  <a:pt x="2048" y="1120"/>
                </a:lnTo>
                <a:lnTo>
                  <a:pt x="2048" y="1120"/>
                </a:lnTo>
                <a:cubicBezTo>
                  <a:pt x="2048" y="1244"/>
                  <a:pt x="1948" y="1344"/>
                  <a:pt x="1824" y="1344"/>
                </a:cubicBezTo>
                <a:cubicBezTo>
                  <a:pt x="1824" y="1344"/>
                  <a:pt x="1824" y="1344"/>
                  <a:pt x="1824" y="1344"/>
                </a:cubicBezTo>
                <a:lnTo>
                  <a:pt x="1824" y="1344"/>
                </a:lnTo>
                <a:lnTo>
                  <a:pt x="224" y="1344"/>
                </a:lnTo>
                <a:lnTo>
                  <a:pt x="224" y="1344"/>
                </a:lnTo>
                <a:cubicBezTo>
                  <a:pt x="101" y="1344"/>
                  <a:pt x="0" y="1244"/>
                  <a:pt x="0" y="1120"/>
                </a:cubicBezTo>
                <a:cubicBezTo>
                  <a:pt x="0" y="1120"/>
                  <a:pt x="0" y="1120"/>
                  <a:pt x="0" y="1120"/>
                </a:cubicBezTo>
                <a:lnTo>
                  <a:pt x="0" y="224"/>
                </a:lnTo>
                <a:close/>
              </a:path>
            </a:pathLst>
          </a:custGeom>
          <a:solidFill>
            <a:srgbClr val="D190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Gerenciamento</a:t>
            </a:r>
          </a:p>
        </p:txBody>
      </p:sp>
      <p:sp>
        <p:nvSpPr>
          <p:cNvPr id="1052" name="Freeform 28"/>
          <p:cNvSpPr>
            <a:spLocks noEditPoints="1"/>
          </p:cNvSpPr>
          <p:nvPr/>
        </p:nvSpPr>
        <p:spPr bwMode="auto">
          <a:xfrm>
            <a:off x="4634061" y="3127252"/>
            <a:ext cx="77138" cy="502420"/>
          </a:xfrm>
          <a:custGeom>
            <a:avLst/>
            <a:gdLst/>
            <a:ahLst/>
            <a:cxnLst>
              <a:cxn ang="0">
                <a:pos x="97" y="1104"/>
              </a:cxn>
              <a:cxn ang="0">
                <a:pos x="76" y="967"/>
              </a:cxn>
              <a:cxn ang="0">
                <a:pos x="60" y="829"/>
              </a:cxn>
              <a:cxn ang="0">
                <a:pos x="50" y="691"/>
              </a:cxn>
              <a:cxn ang="0">
                <a:pos x="47" y="552"/>
              </a:cxn>
              <a:cxn ang="0">
                <a:pos x="50" y="413"/>
              </a:cxn>
              <a:cxn ang="0">
                <a:pos x="59" y="275"/>
              </a:cxn>
              <a:cxn ang="0">
                <a:pos x="76" y="137"/>
              </a:cxn>
              <a:cxn ang="0">
                <a:pos x="94" y="15"/>
              </a:cxn>
              <a:cxn ang="0">
                <a:pos x="110" y="17"/>
              </a:cxn>
              <a:cxn ang="0">
                <a:pos x="91" y="138"/>
              </a:cxn>
              <a:cxn ang="0">
                <a:pos x="75" y="276"/>
              </a:cxn>
              <a:cxn ang="0">
                <a:pos x="66" y="414"/>
              </a:cxn>
              <a:cxn ang="0">
                <a:pos x="63" y="551"/>
              </a:cxn>
              <a:cxn ang="0">
                <a:pos x="66" y="690"/>
              </a:cxn>
              <a:cxn ang="0">
                <a:pos x="75" y="828"/>
              </a:cxn>
              <a:cxn ang="0">
                <a:pos x="91" y="964"/>
              </a:cxn>
              <a:cxn ang="0">
                <a:pos x="112" y="1101"/>
              </a:cxn>
              <a:cxn ang="0">
                <a:pos x="97" y="1104"/>
              </a:cxn>
              <a:cxn ang="0">
                <a:pos x="3" y="126"/>
              </a:cxn>
              <a:cxn ang="0">
                <a:pos x="104" y="0"/>
              </a:cxn>
              <a:cxn ang="0">
                <a:pos x="164" y="151"/>
              </a:cxn>
              <a:cxn ang="0">
                <a:pos x="159" y="162"/>
              </a:cxn>
              <a:cxn ang="0">
                <a:pos x="149" y="157"/>
              </a:cxn>
              <a:cxn ang="0">
                <a:pos x="95" y="19"/>
              </a:cxn>
              <a:cxn ang="0">
                <a:pos x="108" y="21"/>
              </a:cxn>
              <a:cxn ang="0">
                <a:pos x="15" y="136"/>
              </a:cxn>
              <a:cxn ang="0">
                <a:pos x="4" y="138"/>
              </a:cxn>
              <a:cxn ang="0">
                <a:pos x="3" y="126"/>
              </a:cxn>
            </a:cxnLst>
            <a:rect l="0" t="0" r="r" b="b"/>
            <a:pathLst>
              <a:path w="166" h="1104">
                <a:moveTo>
                  <a:pt x="97" y="1104"/>
                </a:moveTo>
                <a:lnTo>
                  <a:pt x="76" y="967"/>
                </a:lnTo>
                <a:lnTo>
                  <a:pt x="60" y="829"/>
                </a:lnTo>
                <a:lnTo>
                  <a:pt x="50" y="691"/>
                </a:lnTo>
                <a:lnTo>
                  <a:pt x="47" y="552"/>
                </a:lnTo>
                <a:lnTo>
                  <a:pt x="50" y="413"/>
                </a:lnTo>
                <a:lnTo>
                  <a:pt x="59" y="275"/>
                </a:lnTo>
                <a:lnTo>
                  <a:pt x="76" y="137"/>
                </a:lnTo>
                <a:lnTo>
                  <a:pt x="94" y="15"/>
                </a:lnTo>
                <a:lnTo>
                  <a:pt x="110" y="17"/>
                </a:lnTo>
                <a:lnTo>
                  <a:pt x="91" y="138"/>
                </a:lnTo>
                <a:lnTo>
                  <a:pt x="75" y="276"/>
                </a:lnTo>
                <a:lnTo>
                  <a:pt x="66" y="414"/>
                </a:lnTo>
                <a:lnTo>
                  <a:pt x="63" y="551"/>
                </a:lnTo>
                <a:lnTo>
                  <a:pt x="66" y="690"/>
                </a:lnTo>
                <a:lnTo>
                  <a:pt x="75" y="828"/>
                </a:lnTo>
                <a:lnTo>
                  <a:pt x="91" y="964"/>
                </a:lnTo>
                <a:lnTo>
                  <a:pt x="112" y="1101"/>
                </a:lnTo>
                <a:lnTo>
                  <a:pt x="97" y="1104"/>
                </a:lnTo>
                <a:close/>
                <a:moveTo>
                  <a:pt x="3" y="126"/>
                </a:moveTo>
                <a:lnTo>
                  <a:pt x="104" y="0"/>
                </a:lnTo>
                <a:lnTo>
                  <a:pt x="164" y="151"/>
                </a:lnTo>
                <a:cubicBezTo>
                  <a:pt x="166" y="155"/>
                  <a:pt x="164" y="160"/>
                  <a:pt x="159" y="162"/>
                </a:cubicBezTo>
                <a:cubicBezTo>
                  <a:pt x="155" y="163"/>
                  <a:pt x="151" y="161"/>
                  <a:pt x="149" y="157"/>
                </a:cubicBezTo>
                <a:lnTo>
                  <a:pt x="95" y="19"/>
                </a:lnTo>
                <a:lnTo>
                  <a:pt x="108" y="21"/>
                </a:lnTo>
                <a:lnTo>
                  <a:pt x="15" y="136"/>
                </a:lnTo>
                <a:cubicBezTo>
                  <a:pt x="12" y="140"/>
                  <a:pt x="7" y="140"/>
                  <a:pt x="4" y="138"/>
                </a:cubicBezTo>
                <a:cubicBezTo>
                  <a:pt x="0" y="135"/>
                  <a:pt x="0" y="130"/>
                  <a:pt x="3" y="126"/>
                </a:cubicBezTo>
                <a:close/>
              </a:path>
            </a:pathLst>
          </a:custGeom>
          <a:solidFill>
            <a:srgbClr val="D19049"/>
          </a:solidFill>
          <a:ln w="0" cap="flat">
            <a:solidFill>
              <a:srgbClr val="D190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3952860" y="2367555"/>
            <a:ext cx="1325735" cy="604361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22" y="0"/>
              </a:cxn>
              <a:cxn ang="0">
                <a:pos x="222" y="0"/>
              </a:cxn>
              <a:cxn ang="0">
                <a:pos x="222" y="0"/>
              </a:cxn>
              <a:cxn ang="0">
                <a:pos x="1827" y="0"/>
              </a:cxn>
              <a:cxn ang="0">
                <a:pos x="1827" y="0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222"/>
              </a:cxn>
              <a:cxn ang="0">
                <a:pos x="2048" y="1107"/>
              </a:cxn>
              <a:cxn ang="0">
                <a:pos x="2048" y="1107"/>
              </a:cxn>
              <a:cxn ang="0">
                <a:pos x="1827" y="1328"/>
              </a:cxn>
              <a:cxn ang="0">
                <a:pos x="1827" y="1328"/>
              </a:cxn>
              <a:cxn ang="0">
                <a:pos x="1827" y="1328"/>
              </a:cxn>
              <a:cxn ang="0">
                <a:pos x="222" y="1328"/>
              </a:cxn>
              <a:cxn ang="0">
                <a:pos x="222" y="1328"/>
              </a:cxn>
              <a:cxn ang="0">
                <a:pos x="0" y="1107"/>
              </a:cxn>
              <a:cxn ang="0">
                <a:pos x="0" y="1107"/>
              </a:cxn>
              <a:cxn ang="0">
                <a:pos x="0" y="222"/>
              </a:cxn>
            </a:cxnLst>
            <a:rect l="0" t="0" r="r" b="b"/>
            <a:pathLst>
              <a:path w="2048" h="1328">
                <a:moveTo>
                  <a:pt x="0" y="222"/>
                </a:moveTo>
                <a:cubicBezTo>
                  <a:pt x="0" y="100"/>
                  <a:pt x="100" y="0"/>
                  <a:pt x="222" y="0"/>
                </a:cubicBezTo>
                <a:cubicBezTo>
                  <a:pt x="222" y="0"/>
                  <a:pt x="222" y="0"/>
                  <a:pt x="222" y="0"/>
                </a:cubicBezTo>
                <a:lnTo>
                  <a:pt x="222" y="0"/>
                </a:lnTo>
                <a:lnTo>
                  <a:pt x="1827" y="0"/>
                </a:lnTo>
                <a:lnTo>
                  <a:pt x="1827" y="0"/>
                </a:lnTo>
                <a:cubicBezTo>
                  <a:pt x="1949" y="0"/>
                  <a:pt x="2048" y="100"/>
                  <a:pt x="2048" y="222"/>
                </a:cubicBezTo>
                <a:cubicBezTo>
                  <a:pt x="2048" y="222"/>
                  <a:pt x="2048" y="222"/>
                  <a:pt x="2048" y="222"/>
                </a:cubicBezTo>
                <a:lnTo>
                  <a:pt x="2048" y="222"/>
                </a:lnTo>
                <a:lnTo>
                  <a:pt x="2048" y="1107"/>
                </a:lnTo>
                <a:lnTo>
                  <a:pt x="2048" y="1107"/>
                </a:lnTo>
                <a:cubicBezTo>
                  <a:pt x="2048" y="1229"/>
                  <a:pt x="1949" y="1328"/>
                  <a:pt x="1827" y="1328"/>
                </a:cubicBezTo>
                <a:cubicBezTo>
                  <a:pt x="1827" y="1328"/>
                  <a:pt x="1827" y="1328"/>
                  <a:pt x="1827" y="1328"/>
                </a:cubicBezTo>
                <a:lnTo>
                  <a:pt x="1827" y="1328"/>
                </a:lnTo>
                <a:lnTo>
                  <a:pt x="222" y="1328"/>
                </a:lnTo>
                <a:lnTo>
                  <a:pt x="222" y="1328"/>
                </a:lnTo>
                <a:cubicBezTo>
                  <a:pt x="100" y="1328"/>
                  <a:pt x="0" y="1229"/>
                  <a:pt x="0" y="1107"/>
                </a:cubicBezTo>
                <a:cubicBezTo>
                  <a:pt x="0" y="1107"/>
                  <a:pt x="0" y="1107"/>
                  <a:pt x="0" y="1107"/>
                </a:cubicBezTo>
                <a:lnTo>
                  <a:pt x="0" y="222"/>
                </a:lnTo>
                <a:close/>
              </a:path>
            </a:pathLst>
          </a:custGeom>
          <a:solidFill>
            <a:srgbClr val="B9CDC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Arial" charset="0"/>
              </a:rPr>
              <a:t>Monitoramento e Avaliação</a:t>
            </a:r>
          </a:p>
        </p:txBody>
      </p:sp>
      <p:sp>
        <p:nvSpPr>
          <p:cNvPr id="1057" name="Freeform 33"/>
          <p:cNvSpPr>
            <a:spLocks noEditPoints="1"/>
          </p:cNvSpPr>
          <p:nvPr/>
        </p:nvSpPr>
        <p:spPr bwMode="auto">
          <a:xfrm>
            <a:off x="5117135" y="2092945"/>
            <a:ext cx="329365" cy="208735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167" y="319"/>
              </a:cxn>
              <a:cxn ang="0">
                <a:pos x="342" y="203"/>
              </a:cxn>
              <a:cxn ang="0">
                <a:pos x="524" y="98"/>
              </a:cxn>
              <a:cxn ang="0">
                <a:pos x="700" y="11"/>
              </a:cxn>
              <a:cxn ang="0">
                <a:pos x="707" y="26"/>
              </a:cxn>
              <a:cxn ang="0">
                <a:pos x="532" y="111"/>
              </a:cxn>
              <a:cxn ang="0">
                <a:pos x="351" y="216"/>
              </a:cxn>
              <a:cxn ang="0">
                <a:pos x="176" y="332"/>
              </a:cxn>
              <a:cxn ang="0">
                <a:pos x="9" y="461"/>
              </a:cxn>
              <a:cxn ang="0">
                <a:pos x="0" y="448"/>
              </a:cxn>
              <a:cxn ang="0">
                <a:pos x="556" y="0"/>
              </a:cxn>
              <a:cxn ang="0">
                <a:pos x="717" y="11"/>
              </a:cxn>
              <a:cxn ang="0">
                <a:pos x="628" y="147"/>
              </a:cxn>
              <a:cxn ang="0">
                <a:pos x="617" y="149"/>
              </a:cxn>
              <a:cxn ang="0">
                <a:pos x="615" y="138"/>
              </a:cxn>
              <a:cxn ang="0">
                <a:pos x="697" y="14"/>
              </a:cxn>
              <a:cxn ang="0">
                <a:pos x="703" y="26"/>
              </a:cxn>
              <a:cxn ang="0">
                <a:pos x="555" y="16"/>
              </a:cxn>
              <a:cxn ang="0">
                <a:pos x="547" y="7"/>
              </a:cxn>
              <a:cxn ang="0">
                <a:pos x="556" y="0"/>
              </a:cxn>
            </a:cxnLst>
            <a:rect l="0" t="0" r="r" b="b"/>
            <a:pathLst>
              <a:path w="717" h="461">
                <a:moveTo>
                  <a:pt x="0" y="448"/>
                </a:moveTo>
                <a:lnTo>
                  <a:pt x="167" y="319"/>
                </a:lnTo>
                <a:lnTo>
                  <a:pt x="342" y="203"/>
                </a:lnTo>
                <a:lnTo>
                  <a:pt x="524" y="98"/>
                </a:lnTo>
                <a:lnTo>
                  <a:pt x="700" y="11"/>
                </a:lnTo>
                <a:lnTo>
                  <a:pt x="707" y="26"/>
                </a:lnTo>
                <a:lnTo>
                  <a:pt x="532" y="111"/>
                </a:lnTo>
                <a:lnTo>
                  <a:pt x="351" y="216"/>
                </a:lnTo>
                <a:lnTo>
                  <a:pt x="176" y="332"/>
                </a:lnTo>
                <a:lnTo>
                  <a:pt x="9" y="461"/>
                </a:lnTo>
                <a:lnTo>
                  <a:pt x="0" y="448"/>
                </a:lnTo>
                <a:close/>
                <a:moveTo>
                  <a:pt x="556" y="0"/>
                </a:moveTo>
                <a:lnTo>
                  <a:pt x="717" y="11"/>
                </a:lnTo>
                <a:lnTo>
                  <a:pt x="628" y="147"/>
                </a:lnTo>
                <a:cubicBezTo>
                  <a:pt x="626" y="150"/>
                  <a:pt x="621" y="151"/>
                  <a:pt x="617" y="149"/>
                </a:cubicBezTo>
                <a:cubicBezTo>
                  <a:pt x="613" y="146"/>
                  <a:pt x="612" y="141"/>
                  <a:pt x="615" y="138"/>
                </a:cubicBezTo>
                <a:lnTo>
                  <a:pt x="697" y="14"/>
                </a:lnTo>
                <a:lnTo>
                  <a:pt x="703" y="26"/>
                </a:lnTo>
                <a:lnTo>
                  <a:pt x="555" y="16"/>
                </a:lnTo>
                <a:cubicBezTo>
                  <a:pt x="550" y="16"/>
                  <a:pt x="547" y="12"/>
                  <a:pt x="547" y="7"/>
                </a:cubicBezTo>
                <a:cubicBezTo>
                  <a:pt x="548" y="3"/>
                  <a:pt x="551" y="0"/>
                  <a:pt x="556" y="0"/>
                </a:cubicBezTo>
                <a:close/>
              </a:path>
            </a:pathLst>
          </a:custGeom>
          <a:solidFill>
            <a:srgbClr val="B9CDCE"/>
          </a:solidFill>
          <a:ln w="0" cap="flat">
            <a:solidFill>
              <a:srgbClr val="B9CDC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sz="1000" dirty="0"/>
          </a:p>
        </p:txBody>
      </p:sp>
      <p:sp>
        <p:nvSpPr>
          <p:cNvPr id="106" name="AutoShape 3"/>
          <p:cNvSpPr>
            <a:spLocks noChangeArrowheads="1"/>
          </p:cNvSpPr>
          <p:nvPr/>
        </p:nvSpPr>
        <p:spPr bwMode="auto">
          <a:xfrm>
            <a:off x="8167702" y="1112520"/>
            <a:ext cx="2416192" cy="138778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" tIns="10800" rIns="10800" bIns="10800"/>
          <a:lstStyle/>
          <a:p>
            <a:pPr algn="ctr">
              <a:defRPr/>
            </a:pPr>
            <a:endParaRPr lang="pt-BR" sz="7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1400" b="1" dirty="0">
                <a:solidFill>
                  <a:srgbClr val="000000"/>
                </a:solidFill>
              </a:rPr>
              <a:t>Serviços</a:t>
            </a:r>
            <a:endParaRPr lang="pt-B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Retângulo 115"/>
          <p:cNvSpPr/>
          <p:nvPr/>
        </p:nvSpPr>
        <p:spPr>
          <a:xfrm>
            <a:off x="4979277" y="3211143"/>
            <a:ext cx="232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Gestão Estratégica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Visão Geral</a:t>
            </a:r>
          </a:p>
        </p:txBody>
      </p:sp>
      <p:grpSp>
        <p:nvGrpSpPr>
          <p:cNvPr id="2" name="Grupo 57"/>
          <p:cNvGrpSpPr/>
          <p:nvPr/>
        </p:nvGrpSpPr>
        <p:grpSpPr>
          <a:xfrm>
            <a:off x="1582604" y="5001866"/>
            <a:ext cx="498197" cy="498197"/>
            <a:chOff x="3714744" y="3429000"/>
            <a:chExt cx="1071570" cy="1071570"/>
          </a:xfrm>
        </p:grpSpPr>
        <p:sp>
          <p:nvSpPr>
            <p:cNvPr id="59" name="Elipse 58"/>
            <p:cNvSpPr/>
            <p:nvPr/>
          </p:nvSpPr>
          <p:spPr>
            <a:xfrm>
              <a:off x="3714744" y="3429000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" name="Grupo 61"/>
            <p:cNvGrpSpPr/>
            <p:nvPr/>
          </p:nvGrpSpPr>
          <p:grpSpPr>
            <a:xfrm>
              <a:off x="3869529" y="3653635"/>
              <a:ext cx="762001" cy="622300"/>
              <a:chOff x="1736725" y="3022600"/>
              <a:chExt cx="762001" cy="6223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1" name="Freeform 26"/>
              <p:cNvSpPr>
                <a:spLocks/>
              </p:cNvSpPr>
              <p:nvPr/>
            </p:nvSpPr>
            <p:spPr bwMode="auto">
              <a:xfrm>
                <a:off x="1739900" y="3094038"/>
                <a:ext cx="355600" cy="549275"/>
              </a:xfrm>
              <a:custGeom>
                <a:avLst/>
                <a:gdLst/>
                <a:ahLst/>
                <a:cxnLst>
                  <a:cxn ang="0">
                    <a:pos x="178" y="232"/>
                  </a:cxn>
                  <a:cxn ang="0">
                    <a:pos x="192" y="213"/>
                  </a:cxn>
                  <a:cxn ang="0">
                    <a:pos x="207" y="188"/>
                  </a:cxn>
                  <a:cxn ang="0">
                    <a:pos x="218" y="169"/>
                  </a:cxn>
                  <a:cxn ang="0">
                    <a:pos x="232" y="150"/>
                  </a:cxn>
                  <a:cxn ang="0">
                    <a:pos x="247" y="131"/>
                  </a:cxn>
                  <a:cxn ang="0">
                    <a:pos x="262" y="110"/>
                  </a:cxn>
                  <a:cxn ang="0">
                    <a:pos x="277" y="89"/>
                  </a:cxn>
                  <a:cxn ang="0">
                    <a:pos x="291" y="69"/>
                  </a:cxn>
                  <a:cxn ang="0">
                    <a:pos x="302" y="51"/>
                  </a:cxn>
                  <a:cxn ang="0">
                    <a:pos x="319" y="31"/>
                  </a:cxn>
                  <a:cxn ang="0">
                    <a:pos x="332" y="12"/>
                  </a:cxn>
                  <a:cxn ang="0">
                    <a:pos x="336" y="10"/>
                  </a:cxn>
                  <a:cxn ang="0">
                    <a:pos x="351" y="4"/>
                  </a:cxn>
                  <a:cxn ang="0">
                    <a:pos x="374" y="0"/>
                  </a:cxn>
                  <a:cxn ang="0">
                    <a:pos x="403" y="6"/>
                  </a:cxn>
                  <a:cxn ang="0">
                    <a:pos x="427" y="29"/>
                  </a:cxn>
                  <a:cxn ang="0">
                    <a:pos x="441" y="55"/>
                  </a:cxn>
                  <a:cxn ang="0">
                    <a:pos x="444" y="80"/>
                  </a:cxn>
                  <a:cxn ang="0">
                    <a:pos x="446" y="97"/>
                  </a:cxn>
                  <a:cxn ang="0">
                    <a:pos x="332" y="279"/>
                  </a:cxn>
                  <a:cxn ang="0">
                    <a:pos x="332" y="285"/>
                  </a:cxn>
                  <a:cxn ang="0">
                    <a:pos x="340" y="304"/>
                  </a:cxn>
                  <a:cxn ang="0">
                    <a:pos x="349" y="329"/>
                  </a:cxn>
                  <a:cxn ang="0">
                    <a:pos x="361" y="359"/>
                  </a:cxn>
                  <a:cxn ang="0">
                    <a:pos x="370" y="388"/>
                  </a:cxn>
                  <a:cxn ang="0">
                    <a:pos x="382" y="414"/>
                  </a:cxn>
                  <a:cxn ang="0">
                    <a:pos x="387" y="435"/>
                  </a:cxn>
                  <a:cxn ang="0">
                    <a:pos x="391" y="445"/>
                  </a:cxn>
                  <a:cxn ang="0">
                    <a:pos x="389" y="456"/>
                  </a:cxn>
                  <a:cxn ang="0">
                    <a:pos x="387" y="485"/>
                  </a:cxn>
                  <a:cxn ang="0">
                    <a:pos x="384" y="502"/>
                  </a:cxn>
                  <a:cxn ang="0">
                    <a:pos x="384" y="525"/>
                  </a:cxn>
                  <a:cxn ang="0">
                    <a:pos x="380" y="546"/>
                  </a:cxn>
                  <a:cxn ang="0">
                    <a:pos x="380" y="570"/>
                  </a:cxn>
                  <a:cxn ang="0">
                    <a:pos x="376" y="591"/>
                  </a:cxn>
                  <a:cxn ang="0">
                    <a:pos x="374" y="614"/>
                  </a:cxn>
                  <a:cxn ang="0">
                    <a:pos x="372" y="635"/>
                  </a:cxn>
                  <a:cxn ang="0">
                    <a:pos x="370" y="654"/>
                  </a:cxn>
                  <a:cxn ang="0">
                    <a:pos x="368" y="682"/>
                  </a:cxn>
                  <a:cxn ang="0">
                    <a:pos x="368" y="694"/>
                  </a:cxn>
                  <a:cxn ang="0">
                    <a:pos x="321" y="502"/>
                  </a:cxn>
                  <a:cxn ang="0">
                    <a:pos x="156" y="540"/>
                  </a:cxn>
                  <a:cxn ang="0">
                    <a:pos x="28" y="686"/>
                  </a:cxn>
                  <a:cxn ang="0">
                    <a:pos x="4" y="684"/>
                  </a:cxn>
                  <a:cxn ang="0">
                    <a:pos x="0" y="675"/>
                  </a:cxn>
                  <a:cxn ang="0">
                    <a:pos x="7" y="650"/>
                  </a:cxn>
                  <a:cxn ang="0">
                    <a:pos x="17" y="627"/>
                  </a:cxn>
                  <a:cxn ang="0">
                    <a:pos x="28" y="597"/>
                  </a:cxn>
                  <a:cxn ang="0">
                    <a:pos x="40" y="565"/>
                  </a:cxn>
                  <a:cxn ang="0">
                    <a:pos x="55" y="528"/>
                  </a:cxn>
                  <a:cxn ang="0">
                    <a:pos x="70" y="490"/>
                  </a:cxn>
                  <a:cxn ang="0">
                    <a:pos x="81" y="462"/>
                  </a:cxn>
                  <a:cxn ang="0">
                    <a:pos x="89" y="441"/>
                  </a:cxn>
                  <a:cxn ang="0">
                    <a:pos x="100" y="411"/>
                  </a:cxn>
                  <a:cxn ang="0">
                    <a:pos x="118" y="373"/>
                  </a:cxn>
                  <a:cxn ang="0">
                    <a:pos x="133" y="338"/>
                  </a:cxn>
                  <a:cxn ang="0">
                    <a:pos x="146" y="306"/>
                  </a:cxn>
                  <a:cxn ang="0">
                    <a:pos x="157" y="278"/>
                  </a:cxn>
                  <a:cxn ang="0">
                    <a:pos x="171" y="247"/>
                  </a:cxn>
                  <a:cxn ang="0">
                    <a:pos x="178" y="238"/>
                  </a:cxn>
                </a:cxnLst>
                <a:rect l="0" t="0" r="r" b="b"/>
                <a:pathLst>
                  <a:path w="446" h="694">
                    <a:moveTo>
                      <a:pt x="178" y="238"/>
                    </a:moveTo>
                    <a:lnTo>
                      <a:pt x="178" y="232"/>
                    </a:lnTo>
                    <a:lnTo>
                      <a:pt x="184" y="224"/>
                    </a:lnTo>
                    <a:lnTo>
                      <a:pt x="192" y="213"/>
                    </a:lnTo>
                    <a:lnTo>
                      <a:pt x="203" y="198"/>
                    </a:lnTo>
                    <a:lnTo>
                      <a:pt x="207" y="188"/>
                    </a:lnTo>
                    <a:lnTo>
                      <a:pt x="213" y="179"/>
                    </a:lnTo>
                    <a:lnTo>
                      <a:pt x="218" y="169"/>
                    </a:lnTo>
                    <a:lnTo>
                      <a:pt x="226" y="162"/>
                    </a:lnTo>
                    <a:lnTo>
                      <a:pt x="232" y="150"/>
                    </a:lnTo>
                    <a:lnTo>
                      <a:pt x="241" y="141"/>
                    </a:lnTo>
                    <a:lnTo>
                      <a:pt x="247" y="131"/>
                    </a:lnTo>
                    <a:lnTo>
                      <a:pt x="256" y="122"/>
                    </a:lnTo>
                    <a:lnTo>
                      <a:pt x="262" y="110"/>
                    </a:lnTo>
                    <a:lnTo>
                      <a:pt x="270" y="99"/>
                    </a:lnTo>
                    <a:lnTo>
                      <a:pt x="277" y="89"/>
                    </a:lnTo>
                    <a:lnTo>
                      <a:pt x="285" y="80"/>
                    </a:lnTo>
                    <a:lnTo>
                      <a:pt x="291" y="69"/>
                    </a:lnTo>
                    <a:lnTo>
                      <a:pt x="296" y="61"/>
                    </a:lnTo>
                    <a:lnTo>
                      <a:pt x="302" y="51"/>
                    </a:lnTo>
                    <a:lnTo>
                      <a:pt x="310" y="46"/>
                    </a:lnTo>
                    <a:lnTo>
                      <a:pt x="319" y="31"/>
                    </a:lnTo>
                    <a:lnTo>
                      <a:pt x="329" y="19"/>
                    </a:lnTo>
                    <a:lnTo>
                      <a:pt x="332" y="12"/>
                    </a:lnTo>
                    <a:lnTo>
                      <a:pt x="336" y="12"/>
                    </a:lnTo>
                    <a:lnTo>
                      <a:pt x="336" y="10"/>
                    </a:lnTo>
                    <a:lnTo>
                      <a:pt x="344" y="8"/>
                    </a:lnTo>
                    <a:lnTo>
                      <a:pt x="351" y="4"/>
                    </a:lnTo>
                    <a:lnTo>
                      <a:pt x="363" y="2"/>
                    </a:lnTo>
                    <a:lnTo>
                      <a:pt x="374" y="0"/>
                    </a:lnTo>
                    <a:lnTo>
                      <a:pt x="387" y="2"/>
                    </a:lnTo>
                    <a:lnTo>
                      <a:pt x="403" y="6"/>
                    </a:lnTo>
                    <a:lnTo>
                      <a:pt x="418" y="17"/>
                    </a:lnTo>
                    <a:lnTo>
                      <a:pt x="427" y="29"/>
                    </a:lnTo>
                    <a:lnTo>
                      <a:pt x="437" y="42"/>
                    </a:lnTo>
                    <a:lnTo>
                      <a:pt x="441" y="55"/>
                    </a:lnTo>
                    <a:lnTo>
                      <a:pt x="444" y="70"/>
                    </a:lnTo>
                    <a:lnTo>
                      <a:pt x="444" y="80"/>
                    </a:lnTo>
                    <a:lnTo>
                      <a:pt x="446" y="91"/>
                    </a:lnTo>
                    <a:lnTo>
                      <a:pt x="446" y="97"/>
                    </a:lnTo>
                    <a:lnTo>
                      <a:pt x="446" y="101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2" y="285"/>
                    </a:lnTo>
                    <a:lnTo>
                      <a:pt x="334" y="293"/>
                    </a:lnTo>
                    <a:lnTo>
                      <a:pt x="340" y="304"/>
                    </a:lnTo>
                    <a:lnTo>
                      <a:pt x="344" y="316"/>
                    </a:lnTo>
                    <a:lnTo>
                      <a:pt x="349" y="329"/>
                    </a:lnTo>
                    <a:lnTo>
                      <a:pt x="355" y="342"/>
                    </a:lnTo>
                    <a:lnTo>
                      <a:pt x="361" y="359"/>
                    </a:lnTo>
                    <a:lnTo>
                      <a:pt x="365" y="373"/>
                    </a:lnTo>
                    <a:lnTo>
                      <a:pt x="370" y="388"/>
                    </a:lnTo>
                    <a:lnTo>
                      <a:pt x="376" y="401"/>
                    </a:lnTo>
                    <a:lnTo>
                      <a:pt x="382" y="414"/>
                    </a:lnTo>
                    <a:lnTo>
                      <a:pt x="384" y="424"/>
                    </a:lnTo>
                    <a:lnTo>
                      <a:pt x="387" y="435"/>
                    </a:lnTo>
                    <a:lnTo>
                      <a:pt x="389" y="439"/>
                    </a:lnTo>
                    <a:lnTo>
                      <a:pt x="391" y="445"/>
                    </a:lnTo>
                    <a:lnTo>
                      <a:pt x="389" y="447"/>
                    </a:lnTo>
                    <a:lnTo>
                      <a:pt x="389" y="456"/>
                    </a:lnTo>
                    <a:lnTo>
                      <a:pt x="387" y="468"/>
                    </a:lnTo>
                    <a:lnTo>
                      <a:pt x="387" y="485"/>
                    </a:lnTo>
                    <a:lnTo>
                      <a:pt x="386" y="492"/>
                    </a:lnTo>
                    <a:lnTo>
                      <a:pt x="384" y="502"/>
                    </a:lnTo>
                    <a:lnTo>
                      <a:pt x="384" y="513"/>
                    </a:lnTo>
                    <a:lnTo>
                      <a:pt x="384" y="525"/>
                    </a:lnTo>
                    <a:lnTo>
                      <a:pt x="382" y="534"/>
                    </a:lnTo>
                    <a:lnTo>
                      <a:pt x="380" y="546"/>
                    </a:lnTo>
                    <a:lnTo>
                      <a:pt x="380" y="557"/>
                    </a:lnTo>
                    <a:lnTo>
                      <a:pt x="380" y="570"/>
                    </a:lnTo>
                    <a:lnTo>
                      <a:pt x="378" y="580"/>
                    </a:lnTo>
                    <a:lnTo>
                      <a:pt x="376" y="591"/>
                    </a:lnTo>
                    <a:lnTo>
                      <a:pt x="374" y="603"/>
                    </a:lnTo>
                    <a:lnTo>
                      <a:pt x="374" y="614"/>
                    </a:lnTo>
                    <a:lnTo>
                      <a:pt x="372" y="623"/>
                    </a:lnTo>
                    <a:lnTo>
                      <a:pt x="372" y="635"/>
                    </a:lnTo>
                    <a:lnTo>
                      <a:pt x="370" y="644"/>
                    </a:lnTo>
                    <a:lnTo>
                      <a:pt x="370" y="654"/>
                    </a:lnTo>
                    <a:lnTo>
                      <a:pt x="368" y="669"/>
                    </a:lnTo>
                    <a:lnTo>
                      <a:pt x="368" y="682"/>
                    </a:lnTo>
                    <a:lnTo>
                      <a:pt x="368" y="690"/>
                    </a:lnTo>
                    <a:lnTo>
                      <a:pt x="368" y="694"/>
                    </a:lnTo>
                    <a:lnTo>
                      <a:pt x="321" y="690"/>
                    </a:lnTo>
                    <a:lnTo>
                      <a:pt x="321" y="502"/>
                    </a:lnTo>
                    <a:lnTo>
                      <a:pt x="239" y="384"/>
                    </a:lnTo>
                    <a:lnTo>
                      <a:pt x="156" y="540"/>
                    </a:lnTo>
                    <a:lnTo>
                      <a:pt x="36" y="686"/>
                    </a:lnTo>
                    <a:lnTo>
                      <a:pt x="28" y="686"/>
                    </a:lnTo>
                    <a:lnTo>
                      <a:pt x="17" y="686"/>
                    </a:lnTo>
                    <a:lnTo>
                      <a:pt x="4" y="684"/>
                    </a:lnTo>
                    <a:lnTo>
                      <a:pt x="0" y="682"/>
                    </a:lnTo>
                    <a:lnTo>
                      <a:pt x="0" y="675"/>
                    </a:lnTo>
                    <a:lnTo>
                      <a:pt x="5" y="661"/>
                    </a:lnTo>
                    <a:lnTo>
                      <a:pt x="7" y="650"/>
                    </a:lnTo>
                    <a:lnTo>
                      <a:pt x="11" y="641"/>
                    </a:lnTo>
                    <a:lnTo>
                      <a:pt x="17" y="627"/>
                    </a:lnTo>
                    <a:lnTo>
                      <a:pt x="23" y="614"/>
                    </a:lnTo>
                    <a:lnTo>
                      <a:pt x="28" y="597"/>
                    </a:lnTo>
                    <a:lnTo>
                      <a:pt x="34" y="582"/>
                    </a:lnTo>
                    <a:lnTo>
                      <a:pt x="40" y="565"/>
                    </a:lnTo>
                    <a:lnTo>
                      <a:pt x="47" y="547"/>
                    </a:lnTo>
                    <a:lnTo>
                      <a:pt x="55" y="528"/>
                    </a:lnTo>
                    <a:lnTo>
                      <a:pt x="62" y="509"/>
                    </a:lnTo>
                    <a:lnTo>
                      <a:pt x="70" y="490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5" y="452"/>
                    </a:lnTo>
                    <a:lnTo>
                      <a:pt x="89" y="441"/>
                    </a:lnTo>
                    <a:lnTo>
                      <a:pt x="95" y="432"/>
                    </a:lnTo>
                    <a:lnTo>
                      <a:pt x="100" y="411"/>
                    </a:lnTo>
                    <a:lnTo>
                      <a:pt x="110" y="393"/>
                    </a:lnTo>
                    <a:lnTo>
                      <a:pt x="118" y="373"/>
                    </a:lnTo>
                    <a:lnTo>
                      <a:pt x="125" y="355"/>
                    </a:lnTo>
                    <a:lnTo>
                      <a:pt x="133" y="338"/>
                    </a:lnTo>
                    <a:lnTo>
                      <a:pt x="140" y="323"/>
                    </a:lnTo>
                    <a:lnTo>
                      <a:pt x="146" y="306"/>
                    </a:lnTo>
                    <a:lnTo>
                      <a:pt x="152" y="291"/>
                    </a:lnTo>
                    <a:lnTo>
                      <a:pt x="157" y="278"/>
                    </a:lnTo>
                    <a:lnTo>
                      <a:pt x="163" y="266"/>
                    </a:lnTo>
                    <a:lnTo>
                      <a:pt x="171" y="247"/>
                    </a:lnTo>
                    <a:lnTo>
                      <a:pt x="178" y="238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2" name="Freeform 27"/>
              <p:cNvSpPr>
                <a:spLocks/>
              </p:cNvSpPr>
              <p:nvPr/>
            </p:nvSpPr>
            <p:spPr bwMode="auto">
              <a:xfrm>
                <a:off x="1835150" y="3092450"/>
                <a:ext cx="198438" cy="144462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42" y="2"/>
                  </a:cxn>
                  <a:cxn ang="0">
                    <a:pos x="229" y="2"/>
                  </a:cxn>
                  <a:cxn ang="0">
                    <a:pos x="217" y="0"/>
                  </a:cxn>
                  <a:cxn ang="0">
                    <a:pos x="206" y="0"/>
                  </a:cxn>
                  <a:cxn ang="0">
                    <a:pos x="192" y="0"/>
                  </a:cxn>
                  <a:cxn ang="0">
                    <a:pos x="181" y="0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9" y="0"/>
                  </a:cxn>
                  <a:cxn ang="0">
                    <a:pos x="128" y="2"/>
                  </a:cxn>
                  <a:cxn ang="0">
                    <a:pos x="116" y="2"/>
                  </a:cxn>
                  <a:cxn ang="0">
                    <a:pos x="107" y="6"/>
                  </a:cxn>
                  <a:cxn ang="0">
                    <a:pos x="97" y="8"/>
                  </a:cxn>
                  <a:cxn ang="0">
                    <a:pos x="94" y="14"/>
                  </a:cxn>
                  <a:cxn ang="0">
                    <a:pos x="86" y="17"/>
                  </a:cxn>
                  <a:cxn ang="0">
                    <a:pos x="80" y="23"/>
                  </a:cxn>
                  <a:cxn ang="0">
                    <a:pos x="73" y="33"/>
                  </a:cxn>
                  <a:cxn ang="0">
                    <a:pos x="67" y="44"/>
                  </a:cxn>
                  <a:cxn ang="0">
                    <a:pos x="57" y="53"/>
                  </a:cxn>
                  <a:cxn ang="0">
                    <a:pos x="50" y="67"/>
                  </a:cxn>
                  <a:cxn ang="0">
                    <a:pos x="42" y="78"/>
                  </a:cxn>
                  <a:cxn ang="0">
                    <a:pos x="37" y="93"/>
                  </a:cxn>
                  <a:cxn ang="0">
                    <a:pos x="27" y="105"/>
                  </a:cxn>
                  <a:cxn ang="0">
                    <a:pos x="19" y="116"/>
                  </a:cxn>
                  <a:cxn ang="0">
                    <a:pos x="14" y="128"/>
                  </a:cxn>
                  <a:cxn ang="0">
                    <a:pos x="10" y="139"/>
                  </a:cxn>
                  <a:cxn ang="0">
                    <a:pos x="2" y="152"/>
                  </a:cxn>
                  <a:cxn ang="0">
                    <a:pos x="0" y="160"/>
                  </a:cxn>
                  <a:cxn ang="0">
                    <a:pos x="31" y="183"/>
                  </a:cxn>
                  <a:cxn ang="0">
                    <a:pos x="103" y="84"/>
                  </a:cxn>
                  <a:cxn ang="0">
                    <a:pos x="204" y="93"/>
                  </a:cxn>
                  <a:cxn ang="0">
                    <a:pos x="249" y="4"/>
                  </a:cxn>
                  <a:cxn ang="0">
                    <a:pos x="249" y="4"/>
                  </a:cxn>
                </a:cxnLst>
                <a:rect l="0" t="0" r="r" b="b"/>
                <a:pathLst>
                  <a:path w="249" h="183">
                    <a:moveTo>
                      <a:pt x="249" y="4"/>
                    </a:moveTo>
                    <a:lnTo>
                      <a:pt x="242" y="2"/>
                    </a:lnTo>
                    <a:lnTo>
                      <a:pt x="229" y="2"/>
                    </a:lnTo>
                    <a:lnTo>
                      <a:pt x="217" y="0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6" y="2"/>
                    </a:lnTo>
                    <a:lnTo>
                      <a:pt x="107" y="6"/>
                    </a:lnTo>
                    <a:lnTo>
                      <a:pt x="97" y="8"/>
                    </a:lnTo>
                    <a:lnTo>
                      <a:pt x="94" y="14"/>
                    </a:lnTo>
                    <a:lnTo>
                      <a:pt x="86" y="17"/>
                    </a:lnTo>
                    <a:lnTo>
                      <a:pt x="80" y="23"/>
                    </a:lnTo>
                    <a:lnTo>
                      <a:pt x="73" y="33"/>
                    </a:lnTo>
                    <a:lnTo>
                      <a:pt x="67" y="44"/>
                    </a:lnTo>
                    <a:lnTo>
                      <a:pt x="57" y="53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7" y="93"/>
                    </a:lnTo>
                    <a:lnTo>
                      <a:pt x="27" y="105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10" y="139"/>
                    </a:lnTo>
                    <a:lnTo>
                      <a:pt x="2" y="152"/>
                    </a:lnTo>
                    <a:lnTo>
                      <a:pt x="0" y="160"/>
                    </a:lnTo>
                    <a:lnTo>
                      <a:pt x="31" y="183"/>
                    </a:lnTo>
                    <a:lnTo>
                      <a:pt x="103" y="84"/>
                    </a:lnTo>
                    <a:lnTo>
                      <a:pt x="204" y="93"/>
                    </a:lnTo>
                    <a:lnTo>
                      <a:pt x="249" y="4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3" name="Freeform 28"/>
              <p:cNvSpPr>
                <a:spLocks/>
              </p:cNvSpPr>
              <p:nvPr/>
            </p:nvSpPr>
            <p:spPr bwMode="auto">
              <a:xfrm>
                <a:off x="2039938" y="3149600"/>
                <a:ext cx="57150" cy="25876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327"/>
                  </a:cxn>
                  <a:cxn ang="0">
                    <a:pos x="28" y="301"/>
                  </a:cxn>
                  <a:cxn ang="0">
                    <a:pos x="0" y="7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327">
                    <a:moveTo>
                      <a:pt x="68" y="0"/>
                    </a:moveTo>
                    <a:lnTo>
                      <a:pt x="70" y="327"/>
                    </a:lnTo>
                    <a:lnTo>
                      <a:pt x="28" y="301"/>
                    </a:lnTo>
                    <a:lnTo>
                      <a:pt x="0" y="7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4" name="Freeform 29"/>
              <p:cNvSpPr>
                <a:spLocks/>
              </p:cNvSpPr>
              <p:nvPr/>
            </p:nvSpPr>
            <p:spPr bwMode="auto">
              <a:xfrm>
                <a:off x="2039938" y="3352800"/>
                <a:ext cx="458788" cy="292100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6" y="350"/>
                  </a:cxn>
                  <a:cxn ang="0">
                    <a:pos x="17" y="327"/>
                  </a:cxn>
                  <a:cxn ang="0">
                    <a:pos x="30" y="300"/>
                  </a:cxn>
                  <a:cxn ang="0">
                    <a:pos x="47" y="270"/>
                  </a:cxn>
                  <a:cxn ang="0">
                    <a:pos x="63" y="241"/>
                  </a:cxn>
                  <a:cxn ang="0">
                    <a:pos x="76" y="217"/>
                  </a:cxn>
                  <a:cxn ang="0">
                    <a:pos x="85" y="203"/>
                  </a:cxn>
                  <a:cxn ang="0">
                    <a:pos x="103" y="194"/>
                  </a:cxn>
                  <a:cxn ang="0">
                    <a:pos x="137" y="190"/>
                  </a:cxn>
                  <a:cxn ang="0">
                    <a:pos x="264" y="11"/>
                  </a:cxn>
                  <a:cxn ang="0">
                    <a:pos x="287" y="2"/>
                  </a:cxn>
                  <a:cxn ang="0">
                    <a:pos x="308" y="2"/>
                  </a:cxn>
                  <a:cxn ang="0">
                    <a:pos x="334" y="15"/>
                  </a:cxn>
                  <a:cxn ang="0">
                    <a:pos x="353" y="38"/>
                  </a:cxn>
                  <a:cxn ang="0">
                    <a:pos x="367" y="57"/>
                  </a:cxn>
                  <a:cxn ang="0">
                    <a:pos x="386" y="82"/>
                  </a:cxn>
                  <a:cxn ang="0">
                    <a:pos x="403" y="108"/>
                  </a:cxn>
                  <a:cxn ang="0">
                    <a:pos x="426" y="139"/>
                  </a:cxn>
                  <a:cxn ang="0">
                    <a:pos x="447" y="169"/>
                  </a:cxn>
                  <a:cxn ang="0">
                    <a:pos x="469" y="201"/>
                  </a:cxn>
                  <a:cxn ang="0">
                    <a:pos x="488" y="230"/>
                  </a:cxn>
                  <a:cxn ang="0">
                    <a:pos x="509" y="260"/>
                  </a:cxn>
                  <a:cxn ang="0">
                    <a:pos x="526" y="289"/>
                  </a:cxn>
                  <a:cxn ang="0">
                    <a:pos x="545" y="315"/>
                  </a:cxn>
                  <a:cxn ang="0">
                    <a:pos x="557" y="334"/>
                  </a:cxn>
                  <a:cxn ang="0">
                    <a:pos x="568" y="352"/>
                  </a:cxn>
                  <a:cxn ang="0">
                    <a:pos x="578" y="369"/>
                  </a:cxn>
                  <a:cxn ang="0">
                    <a:pos x="568" y="369"/>
                  </a:cxn>
                  <a:cxn ang="0">
                    <a:pos x="549" y="369"/>
                  </a:cxn>
                  <a:cxn ang="0">
                    <a:pos x="519" y="369"/>
                  </a:cxn>
                  <a:cxn ang="0">
                    <a:pos x="483" y="369"/>
                  </a:cxn>
                  <a:cxn ang="0">
                    <a:pos x="460" y="369"/>
                  </a:cxn>
                  <a:cxn ang="0">
                    <a:pos x="439" y="369"/>
                  </a:cxn>
                  <a:cxn ang="0">
                    <a:pos x="414" y="369"/>
                  </a:cxn>
                  <a:cxn ang="0">
                    <a:pos x="390" y="369"/>
                  </a:cxn>
                  <a:cxn ang="0">
                    <a:pos x="363" y="369"/>
                  </a:cxn>
                  <a:cxn ang="0">
                    <a:pos x="338" y="369"/>
                  </a:cxn>
                  <a:cxn ang="0">
                    <a:pos x="312" y="369"/>
                  </a:cxn>
                  <a:cxn ang="0">
                    <a:pos x="285" y="369"/>
                  </a:cxn>
                  <a:cxn ang="0">
                    <a:pos x="257" y="367"/>
                  </a:cxn>
                  <a:cxn ang="0">
                    <a:pos x="230" y="367"/>
                  </a:cxn>
                  <a:cxn ang="0">
                    <a:pos x="203" y="367"/>
                  </a:cxn>
                  <a:cxn ang="0">
                    <a:pos x="179" y="367"/>
                  </a:cxn>
                  <a:cxn ang="0">
                    <a:pos x="154" y="367"/>
                  </a:cxn>
                  <a:cxn ang="0">
                    <a:pos x="129" y="367"/>
                  </a:cxn>
                  <a:cxn ang="0">
                    <a:pos x="106" y="367"/>
                  </a:cxn>
                  <a:cxn ang="0">
                    <a:pos x="87" y="367"/>
                  </a:cxn>
                  <a:cxn ang="0">
                    <a:pos x="49" y="367"/>
                  </a:cxn>
                  <a:cxn ang="0">
                    <a:pos x="23" y="367"/>
                  </a:cxn>
                  <a:cxn ang="0">
                    <a:pos x="6" y="367"/>
                  </a:cxn>
                  <a:cxn ang="0">
                    <a:pos x="0" y="367"/>
                  </a:cxn>
                </a:cxnLst>
                <a:rect l="0" t="0" r="r" b="b"/>
                <a:pathLst>
                  <a:path w="578" h="369">
                    <a:moveTo>
                      <a:pt x="0" y="367"/>
                    </a:moveTo>
                    <a:lnTo>
                      <a:pt x="0" y="363"/>
                    </a:lnTo>
                    <a:lnTo>
                      <a:pt x="2" y="359"/>
                    </a:lnTo>
                    <a:lnTo>
                      <a:pt x="6" y="350"/>
                    </a:lnTo>
                    <a:lnTo>
                      <a:pt x="11" y="340"/>
                    </a:lnTo>
                    <a:lnTo>
                      <a:pt x="17" y="327"/>
                    </a:lnTo>
                    <a:lnTo>
                      <a:pt x="23" y="315"/>
                    </a:lnTo>
                    <a:lnTo>
                      <a:pt x="30" y="300"/>
                    </a:lnTo>
                    <a:lnTo>
                      <a:pt x="40" y="287"/>
                    </a:lnTo>
                    <a:lnTo>
                      <a:pt x="47" y="270"/>
                    </a:lnTo>
                    <a:lnTo>
                      <a:pt x="55" y="255"/>
                    </a:lnTo>
                    <a:lnTo>
                      <a:pt x="63" y="241"/>
                    </a:lnTo>
                    <a:lnTo>
                      <a:pt x="70" y="230"/>
                    </a:lnTo>
                    <a:lnTo>
                      <a:pt x="76" y="217"/>
                    </a:lnTo>
                    <a:lnTo>
                      <a:pt x="82" y="209"/>
                    </a:lnTo>
                    <a:lnTo>
                      <a:pt x="85" y="203"/>
                    </a:lnTo>
                    <a:lnTo>
                      <a:pt x="91" y="201"/>
                    </a:lnTo>
                    <a:lnTo>
                      <a:pt x="103" y="194"/>
                    </a:lnTo>
                    <a:lnTo>
                      <a:pt x="122" y="192"/>
                    </a:lnTo>
                    <a:lnTo>
                      <a:pt x="137" y="190"/>
                    </a:lnTo>
                    <a:lnTo>
                      <a:pt x="144" y="190"/>
                    </a:lnTo>
                    <a:lnTo>
                      <a:pt x="264" y="11"/>
                    </a:lnTo>
                    <a:lnTo>
                      <a:pt x="270" y="6"/>
                    </a:lnTo>
                    <a:lnTo>
                      <a:pt x="287" y="2"/>
                    </a:lnTo>
                    <a:lnTo>
                      <a:pt x="296" y="0"/>
                    </a:lnTo>
                    <a:lnTo>
                      <a:pt x="308" y="2"/>
                    </a:lnTo>
                    <a:lnTo>
                      <a:pt x="321" y="6"/>
                    </a:lnTo>
                    <a:lnTo>
                      <a:pt x="334" y="15"/>
                    </a:lnTo>
                    <a:lnTo>
                      <a:pt x="340" y="23"/>
                    </a:lnTo>
                    <a:lnTo>
                      <a:pt x="353" y="38"/>
                    </a:lnTo>
                    <a:lnTo>
                      <a:pt x="359" y="46"/>
                    </a:lnTo>
                    <a:lnTo>
                      <a:pt x="367" y="57"/>
                    </a:lnTo>
                    <a:lnTo>
                      <a:pt x="374" y="68"/>
                    </a:lnTo>
                    <a:lnTo>
                      <a:pt x="386" y="82"/>
                    </a:lnTo>
                    <a:lnTo>
                      <a:pt x="393" y="93"/>
                    </a:lnTo>
                    <a:lnTo>
                      <a:pt x="403" y="108"/>
                    </a:lnTo>
                    <a:lnTo>
                      <a:pt x="414" y="122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7" y="169"/>
                    </a:lnTo>
                    <a:lnTo>
                      <a:pt x="458" y="184"/>
                    </a:lnTo>
                    <a:lnTo>
                      <a:pt x="469" y="201"/>
                    </a:lnTo>
                    <a:lnTo>
                      <a:pt x="479" y="215"/>
                    </a:lnTo>
                    <a:lnTo>
                      <a:pt x="488" y="230"/>
                    </a:lnTo>
                    <a:lnTo>
                      <a:pt x="498" y="245"/>
                    </a:lnTo>
                    <a:lnTo>
                      <a:pt x="509" y="260"/>
                    </a:lnTo>
                    <a:lnTo>
                      <a:pt x="517" y="274"/>
                    </a:lnTo>
                    <a:lnTo>
                      <a:pt x="526" y="289"/>
                    </a:lnTo>
                    <a:lnTo>
                      <a:pt x="536" y="302"/>
                    </a:lnTo>
                    <a:lnTo>
                      <a:pt x="545" y="315"/>
                    </a:lnTo>
                    <a:lnTo>
                      <a:pt x="551" y="325"/>
                    </a:lnTo>
                    <a:lnTo>
                      <a:pt x="557" y="334"/>
                    </a:lnTo>
                    <a:lnTo>
                      <a:pt x="563" y="342"/>
                    </a:lnTo>
                    <a:lnTo>
                      <a:pt x="568" y="352"/>
                    </a:lnTo>
                    <a:lnTo>
                      <a:pt x="574" y="363"/>
                    </a:lnTo>
                    <a:lnTo>
                      <a:pt x="578" y="369"/>
                    </a:lnTo>
                    <a:lnTo>
                      <a:pt x="574" y="369"/>
                    </a:lnTo>
                    <a:lnTo>
                      <a:pt x="568" y="369"/>
                    </a:lnTo>
                    <a:lnTo>
                      <a:pt x="559" y="369"/>
                    </a:lnTo>
                    <a:lnTo>
                      <a:pt x="549" y="369"/>
                    </a:lnTo>
                    <a:lnTo>
                      <a:pt x="534" y="369"/>
                    </a:lnTo>
                    <a:lnTo>
                      <a:pt x="519" y="369"/>
                    </a:lnTo>
                    <a:lnTo>
                      <a:pt x="500" y="369"/>
                    </a:lnTo>
                    <a:lnTo>
                      <a:pt x="483" y="369"/>
                    </a:lnTo>
                    <a:lnTo>
                      <a:pt x="471" y="369"/>
                    </a:lnTo>
                    <a:lnTo>
                      <a:pt x="460" y="369"/>
                    </a:lnTo>
                    <a:lnTo>
                      <a:pt x="449" y="369"/>
                    </a:lnTo>
                    <a:lnTo>
                      <a:pt x="439" y="369"/>
                    </a:lnTo>
                    <a:lnTo>
                      <a:pt x="426" y="369"/>
                    </a:lnTo>
                    <a:lnTo>
                      <a:pt x="414" y="369"/>
                    </a:lnTo>
                    <a:lnTo>
                      <a:pt x="401" y="369"/>
                    </a:lnTo>
                    <a:lnTo>
                      <a:pt x="390" y="369"/>
                    </a:lnTo>
                    <a:lnTo>
                      <a:pt x="376" y="369"/>
                    </a:lnTo>
                    <a:lnTo>
                      <a:pt x="363" y="369"/>
                    </a:lnTo>
                    <a:lnTo>
                      <a:pt x="350" y="369"/>
                    </a:lnTo>
                    <a:lnTo>
                      <a:pt x="338" y="369"/>
                    </a:lnTo>
                    <a:lnTo>
                      <a:pt x="323" y="369"/>
                    </a:lnTo>
                    <a:lnTo>
                      <a:pt x="312" y="369"/>
                    </a:lnTo>
                    <a:lnTo>
                      <a:pt x="296" y="369"/>
                    </a:lnTo>
                    <a:lnTo>
                      <a:pt x="285" y="369"/>
                    </a:lnTo>
                    <a:lnTo>
                      <a:pt x="270" y="367"/>
                    </a:lnTo>
                    <a:lnTo>
                      <a:pt x="257" y="367"/>
                    </a:lnTo>
                    <a:lnTo>
                      <a:pt x="243" y="367"/>
                    </a:lnTo>
                    <a:lnTo>
                      <a:pt x="230" y="367"/>
                    </a:lnTo>
                    <a:lnTo>
                      <a:pt x="217" y="367"/>
                    </a:lnTo>
                    <a:lnTo>
                      <a:pt x="203" y="367"/>
                    </a:lnTo>
                    <a:lnTo>
                      <a:pt x="190" y="367"/>
                    </a:lnTo>
                    <a:lnTo>
                      <a:pt x="179" y="367"/>
                    </a:lnTo>
                    <a:lnTo>
                      <a:pt x="165" y="367"/>
                    </a:lnTo>
                    <a:lnTo>
                      <a:pt x="154" y="367"/>
                    </a:lnTo>
                    <a:lnTo>
                      <a:pt x="141" y="367"/>
                    </a:lnTo>
                    <a:lnTo>
                      <a:pt x="129" y="367"/>
                    </a:lnTo>
                    <a:lnTo>
                      <a:pt x="118" y="367"/>
                    </a:lnTo>
                    <a:lnTo>
                      <a:pt x="106" y="367"/>
                    </a:lnTo>
                    <a:lnTo>
                      <a:pt x="97" y="367"/>
                    </a:lnTo>
                    <a:lnTo>
                      <a:pt x="87" y="367"/>
                    </a:lnTo>
                    <a:lnTo>
                      <a:pt x="66" y="367"/>
                    </a:lnTo>
                    <a:lnTo>
                      <a:pt x="49" y="367"/>
                    </a:lnTo>
                    <a:lnTo>
                      <a:pt x="34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6" y="367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5" name="Freeform 30"/>
              <p:cNvSpPr>
                <a:spLocks/>
              </p:cNvSpPr>
              <p:nvPr/>
            </p:nvSpPr>
            <p:spPr bwMode="auto">
              <a:xfrm>
                <a:off x="1833563" y="3208338"/>
                <a:ext cx="363538" cy="2762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6" y="347"/>
                  </a:cxn>
                  <a:cxn ang="0">
                    <a:pos x="458" y="33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58" h="347">
                    <a:moveTo>
                      <a:pt x="0" y="19"/>
                    </a:moveTo>
                    <a:lnTo>
                      <a:pt x="446" y="347"/>
                    </a:lnTo>
                    <a:lnTo>
                      <a:pt x="458" y="33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6" name="Freeform 31"/>
              <p:cNvSpPr>
                <a:spLocks/>
              </p:cNvSpPr>
              <p:nvPr/>
            </p:nvSpPr>
            <p:spPr bwMode="auto">
              <a:xfrm>
                <a:off x="2070100" y="3022600"/>
                <a:ext cx="88900" cy="93662"/>
              </a:xfrm>
              <a:custGeom>
                <a:avLst/>
                <a:gdLst/>
                <a:ahLst/>
                <a:cxnLst>
                  <a:cxn ang="0">
                    <a:pos x="53" y="118"/>
                  </a:cxn>
                  <a:cxn ang="0">
                    <a:pos x="63" y="116"/>
                  </a:cxn>
                  <a:cxn ang="0">
                    <a:pos x="74" y="112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7" y="93"/>
                  </a:cxn>
                  <a:cxn ang="0">
                    <a:pos x="103" y="83"/>
                  </a:cxn>
                  <a:cxn ang="0">
                    <a:pos x="106" y="72"/>
                  </a:cxn>
                  <a:cxn ang="0">
                    <a:pos x="110" y="63"/>
                  </a:cxn>
                  <a:cxn ang="0">
                    <a:pos x="108" y="49"/>
                  </a:cxn>
                  <a:cxn ang="0">
                    <a:pos x="105" y="38"/>
                  </a:cxn>
                  <a:cxn ang="0">
                    <a:pos x="99" y="26"/>
                  </a:cxn>
                  <a:cxn ang="0">
                    <a:pos x="95" y="19"/>
                  </a:cxn>
                  <a:cxn ang="0">
                    <a:pos x="87" y="9"/>
                  </a:cxn>
                  <a:cxn ang="0">
                    <a:pos x="80" y="4"/>
                  </a:cxn>
                  <a:cxn ang="0">
                    <a:pos x="68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6" y="4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11" y="23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2" y="57"/>
                  </a:cxn>
                  <a:cxn ang="0">
                    <a:pos x="0" y="66"/>
                  </a:cxn>
                  <a:cxn ang="0">
                    <a:pos x="4" y="78"/>
                  </a:cxn>
                  <a:cxn ang="0">
                    <a:pos x="8" y="87"/>
                  </a:cxn>
                  <a:cxn ang="0">
                    <a:pos x="15" y="99"/>
                  </a:cxn>
                  <a:cxn ang="0">
                    <a:pos x="21" y="104"/>
                  </a:cxn>
                  <a:cxn ang="0">
                    <a:pos x="30" y="110"/>
                  </a:cxn>
                  <a:cxn ang="0">
                    <a:pos x="42" y="114"/>
                  </a:cxn>
                  <a:cxn ang="0">
                    <a:pos x="53" y="118"/>
                  </a:cxn>
                  <a:cxn ang="0">
                    <a:pos x="53" y="118"/>
                  </a:cxn>
                </a:cxnLst>
                <a:rect l="0" t="0" r="r" b="b"/>
                <a:pathLst>
                  <a:path w="110" h="118">
                    <a:moveTo>
                      <a:pt x="53" y="118"/>
                    </a:moveTo>
                    <a:lnTo>
                      <a:pt x="63" y="116"/>
                    </a:lnTo>
                    <a:lnTo>
                      <a:pt x="74" y="112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7" y="93"/>
                    </a:lnTo>
                    <a:lnTo>
                      <a:pt x="103" y="83"/>
                    </a:lnTo>
                    <a:lnTo>
                      <a:pt x="106" y="72"/>
                    </a:lnTo>
                    <a:lnTo>
                      <a:pt x="110" y="63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99" y="26"/>
                    </a:lnTo>
                    <a:lnTo>
                      <a:pt x="95" y="19"/>
                    </a:lnTo>
                    <a:lnTo>
                      <a:pt x="87" y="9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5"/>
                    </a:lnTo>
                    <a:lnTo>
                      <a:pt x="11" y="23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8" y="87"/>
                    </a:lnTo>
                    <a:lnTo>
                      <a:pt x="15" y="99"/>
                    </a:lnTo>
                    <a:lnTo>
                      <a:pt x="21" y="104"/>
                    </a:lnTo>
                    <a:lnTo>
                      <a:pt x="30" y="110"/>
                    </a:lnTo>
                    <a:lnTo>
                      <a:pt x="42" y="114"/>
                    </a:lnTo>
                    <a:lnTo>
                      <a:pt x="53" y="118"/>
                    </a:lnTo>
                    <a:lnTo>
                      <a:pt x="53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67" name="Freeform 32"/>
              <p:cNvSpPr>
                <a:spLocks/>
              </p:cNvSpPr>
              <p:nvPr/>
            </p:nvSpPr>
            <p:spPr bwMode="auto">
              <a:xfrm>
                <a:off x="1736725" y="3613150"/>
                <a:ext cx="733425" cy="317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926" y="40"/>
                  </a:cxn>
                  <a:cxn ang="0">
                    <a:pos x="9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926" h="40">
                    <a:moveTo>
                      <a:pt x="0" y="40"/>
                    </a:moveTo>
                    <a:lnTo>
                      <a:pt x="926" y="40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grpSp>
        <p:nvGrpSpPr>
          <p:cNvPr id="4" name="Grupo 70"/>
          <p:cNvGrpSpPr/>
          <p:nvPr/>
        </p:nvGrpSpPr>
        <p:grpSpPr>
          <a:xfrm>
            <a:off x="2511415" y="3871328"/>
            <a:ext cx="498197" cy="498197"/>
            <a:chOff x="3714744" y="3429000"/>
            <a:chExt cx="1071570" cy="1071570"/>
          </a:xfrm>
        </p:grpSpPr>
        <p:sp>
          <p:nvSpPr>
            <p:cNvPr id="72" name="Elipse 71"/>
            <p:cNvSpPr/>
            <p:nvPr/>
          </p:nvSpPr>
          <p:spPr>
            <a:xfrm>
              <a:off x="3714744" y="3429000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5" name="Grupo 61"/>
            <p:cNvGrpSpPr/>
            <p:nvPr/>
          </p:nvGrpSpPr>
          <p:grpSpPr>
            <a:xfrm>
              <a:off x="3869529" y="3653635"/>
              <a:ext cx="762001" cy="622300"/>
              <a:chOff x="1736725" y="3022600"/>
              <a:chExt cx="762001" cy="6223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1739900" y="3094038"/>
                <a:ext cx="355600" cy="549275"/>
              </a:xfrm>
              <a:custGeom>
                <a:avLst/>
                <a:gdLst/>
                <a:ahLst/>
                <a:cxnLst>
                  <a:cxn ang="0">
                    <a:pos x="178" y="232"/>
                  </a:cxn>
                  <a:cxn ang="0">
                    <a:pos x="192" y="213"/>
                  </a:cxn>
                  <a:cxn ang="0">
                    <a:pos x="207" y="188"/>
                  </a:cxn>
                  <a:cxn ang="0">
                    <a:pos x="218" y="169"/>
                  </a:cxn>
                  <a:cxn ang="0">
                    <a:pos x="232" y="150"/>
                  </a:cxn>
                  <a:cxn ang="0">
                    <a:pos x="247" y="131"/>
                  </a:cxn>
                  <a:cxn ang="0">
                    <a:pos x="262" y="110"/>
                  </a:cxn>
                  <a:cxn ang="0">
                    <a:pos x="277" y="89"/>
                  </a:cxn>
                  <a:cxn ang="0">
                    <a:pos x="291" y="69"/>
                  </a:cxn>
                  <a:cxn ang="0">
                    <a:pos x="302" y="51"/>
                  </a:cxn>
                  <a:cxn ang="0">
                    <a:pos x="319" y="31"/>
                  </a:cxn>
                  <a:cxn ang="0">
                    <a:pos x="332" y="12"/>
                  </a:cxn>
                  <a:cxn ang="0">
                    <a:pos x="336" y="10"/>
                  </a:cxn>
                  <a:cxn ang="0">
                    <a:pos x="351" y="4"/>
                  </a:cxn>
                  <a:cxn ang="0">
                    <a:pos x="374" y="0"/>
                  </a:cxn>
                  <a:cxn ang="0">
                    <a:pos x="403" y="6"/>
                  </a:cxn>
                  <a:cxn ang="0">
                    <a:pos x="427" y="29"/>
                  </a:cxn>
                  <a:cxn ang="0">
                    <a:pos x="441" y="55"/>
                  </a:cxn>
                  <a:cxn ang="0">
                    <a:pos x="444" y="80"/>
                  </a:cxn>
                  <a:cxn ang="0">
                    <a:pos x="446" y="97"/>
                  </a:cxn>
                  <a:cxn ang="0">
                    <a:pos x="332" y="279"/>
                  </a:cxn>
                  <a:cxn ang="0">
                    <a:pos x="332" y="285"/>
                  </a:cxn>
                  <a:cxn ang="0">
                    <a:pos x="340" y="304"/>
                  </a:cxn>
                  <a:cxn ang="0">
                    <a:pos x="349" y="329"/>
                  </a:cxn>
                  <a:cxn ang="0">
                    <a:pos x="361" y="359"/>
                  </a:cxn>
                  <a:cxn ang="0">
                    <a:pos x="370" y="388"/>
                  </a:cxn>
                  <a:cxn ang="0">
                    <a:pos x="382" y="414"/>
                  </a:cxn>
                  <a:cxn ang="0">
                    <a:pos x="387" y="435"/>
                  </a:cxn>
                  <a:cxn ang="0">
                    <a:pos x="391" y="445"/>
                  </a:cxn>
                  <a:cxn ang="0">
                    <a:pos x="389" y="456"/>
                  </a:cxn>
                  <a:cxn ang="0">
                    <a:pos x="387" y="485"/>
                  </a:cxn>
                  <a:cxn ang="0">
                    <a:pos x="384" y="502"/>
                  </a:cxn>
                  <a:cxn ang="0">
                    <a:pos x="384" y="525"/>
                  </a:cxn>
                  <a:cxn ang="0">
                    <a:pos x="380" y="546"/>
                  </a:cxn>
                  <a:cxn ang="0">
                    <a:pos x="380" y="570"/>
                  </a:cxn>
                  <a:cxn ang="0">
                    <a:pos x="376" y="591"/>
                  </a:cxn>
                  <a:cxn ang="0">
                    <a:pos x="374" y="614"/>
                  </a:cxn>
                  <a:cxn ang="0">
                    <a:pos x="372" y="635"/>
                  </a:cxn>
                  <a:cxn ang="0">
                    <a:pos x="370" y="654"/>
                  </a:cxn>
                  <a:cxn ang="0">
                    <a:pos x="368" y="682"/>
                  </a:cxn>
                  <a:cxn ang="0">
                    <a:pos x="368" y="694"/>
                  </a:cxn>
                  <a:cxn ang="0">
                    <a:pos x="321" y="502"/>
                  </a:cxn>
                  <a:cxn ang="0">
                    <a:pos x="156" y="540"/>
                  </a:cxn>
                  <a:cxn ang="0">
                    <a:pos x="28" y="686"/>
                  </a:cxn>
                  <a:cxn ang="0">
                    <a:pos x="4" y="684"/>
                  </a:cxn>
                  <a:cxn ang="0">
                    <a:pos x="0" y="675"/>
                  </a:cxn>
                  <a:cxn ang="0">
                    <a:pos x="7" y="650"/>
                  </a:cxn>
                  <a:cxn ang="0">
                    <a:pos x="17" y="627"/>
                  </a:cxn>
                  <a:cxn ang="0">
                    <a:pos x="28" y="597"/>
                  </a:cxn>
                  <a:cxn ang="0">
                    <a:pos x="40" y="565"/>
                  </a:cxn>
                  <a:cxn ang="0">
                    <a:pos x="55" y="528"/>
                  </a:cxn>
                  <a:cxn ang="0">
                    <a:pos x="70" y="490"/>
                  </a:cxn>
                  <a:cxn ang="0">
                    <a:pos x="81" y="462"/>
                  </a:cxn>
                  <a:cxn ang="0">
                    <a:pos x="89" y="441"/>
                  </a:cxn>
                  <a:cxn ang="0">
                    <a:pos x="100" y="411"/>
                  </a:cxn>
                  <a:cxn ang="0">
                    <a:pos x="118" y="373"/>
                  </a:cxn>
                  <a:cxn ang="0">
                    <a:pos x="133" y="338"/>
                  </a:cxn>
                  <a:cxn ang="0">
                    <a:pos x="146" y="306"/>
                  </a:cxn>
                  <a:cxn ang="0">
                    <a:pos x="157" y="278"/>
                  </a:cxn>
                  <a:cxn ang="0">
                    <a:pos x="171" y="247"/>
                  </a:cxn>
                  <a:cxn ang="0">
                    <a:pos x="178" y="238"/>
                  </a:cxn>
                </a:cxnLst>
                <a:rect l="0" t="0" r="r" b="b"/>
                <a:pathLst>
                  <a:path w="446" h="694">
                    <a:moveTo>
                      <a:pt x="178" y="238"/>
                    </a:moveTo>
                    <a:lnTo>
                      <a:pt x="178" y="232"/>
                    </a:lnTo>
                    <a:lnTo>
                      <a:pt x="184" y="224"/>
                    </a:lnTo>
                    <a:lnTo>
                      <a:pt x="192" y="213"/>
                    </a:lnTo>
                    <a:lnTo>
                      <a:pt x="203" y="198"/>
                    </a:lnTo>
                    <a:lnTo>
                      <a:pt x="207" y="188"/>
                    </a:lnTo>
                    <a:lnTo>
                      <a:pt x="213" y="179"/>
                    </a:lnTo>
                    <a:lnTo>
                      <a:pt x="218" y="169"/>
                    </a:lnTo>
                    <a:lnTo>
                      <a:pt x="226" y="162"/>
                    </a:lnTo>
                    <a:lnTo>
                      <a:pt x="232" y="150"/>
                    </a:lnTo>
                    <a:lnTo>
                      <a:pt x="241" y="141"/>
                    </a:lnTo>
                    <a:lnTo>
                      <a:pt x="247" y="131"/>
                    </a:lnTo>
                    <a:lnTo>
                      <a:pt x="256" y="122"/>
                    </a:lnTo>
                    <a:lnTo>
                      <a:pt x="262" y="110"/>
                    </a:lnTo>
                    <a:lnTo>
                      <a:pt x="270" y="99"/>
                    </a:lnTo>
                    <a:lnTo>
                      <a:pt x="277" y="89"/>
                    </a:lnTo>
                    <a:lnTo>
                      <a:pt x="285" y="80"/>
                    </a:lnTo>
                    <a:lnTo>
                      <a:pt x="291" y="69"/>
                    </a:lnTo>
                    <a:lnTo>
                      <a:pt x="296" y="61"/>
                    </a:lnTo>
                    <a:lnTo>
                      <a:pt x="302" y="51"/>
                    </a:lnTo>
                    <a:lnTo>
                      <a:pt x="310" y="46"/>
                    </a:lnTo>
                    <a:lnTo>
                      <a:pt x="319" y="31"/>
                    </a:lnTo>
                    <a:lnTo>
                      <a:pt x="329" y="19"/>
                    </a:lnTo>
                    <a:lnTo>
                      <a:pt x="332" y="12"/>
                    </a:lnTo>
                    <a:lnTo>
                      <a:pt x="336" y="12"/>
                    </a:lnTo>
                    <a:lnTo>
                      <a:pt x="336" y="10"/>
                    </a:lnTo>
                    <a:lnTo>
                      <a:pt x="344" y="8"/>
                    </a:lnTo>
                    <a:lnTo>
                      <a:pt x="351" y="4"/>
                    </a:lnTo>
                    <a:lnTo>
                      <a:pt x="363" y="2"/>
                    </a:lnTo>
                    <a:lnTo>
                      <a:pt x="374" y="0"/>
                    </a:lnTo>
                    <a:lnTo>
                      <a:pt x="387" y="2"/>
                    </a:lnTo>
                    <a:lnTo>
                      <a:pt x="403" y="6"/>
                    </a:lnTo>
                    <a:lnTo>
                      <a:pt x="418" y="17"/>
                    </a:lnTo>
                    <a:lnTo>
                      <a:pt x="427" y="29"/>
                    </a:lnTo>
                    <a:lnTo>
                      <a:pt x="437" y="42"/>
                    </a:lnTo>
                    <a:lnTo>
                      <a:pt x="441" y="55"/>
                    </a:lnTo>
                    <a:lnTo>
                      <a:pt x="444" y="70"/>
                    </a:lnTo>
                    <a:lnTo>
                      <a:pt x="444" y="80"/>
                    </a:lnTo>
                    <a:lnTo>
                      <a:pt x="446" y="91"/>
                    </a:lnTo>
                    <a:lnTo>
                      <a:pt x="446" y="97"/>
                    </a:lnTo>
                    <a:lnTo>
                      <a:pt x="446" y="101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2" y="285"/>
                    </a:lnTo>
                    <a:lnTo>
                      <a:pt x="334" y="293"/>
                    </a:lnTo>
                    <a:lnTo>
                      <a:pt x="340" y="304"/>
                    </a:lnTo>
                    <a:lnTo>
                      <a:pt x="344" y="316"/>
                    </a:lnTo>
                    <a:lnTo>
                      <a:pt x="349" y="329"/>
                    </a:lnTo>
                    <a:lnTo>
                      <a:pt x="355" y="342"/>
                    </a:lnTo>
                    <a:lnTo>
                      <a:pt x="361" y="359"/>
                    </a:lnTo>
                    <a:lnTo>
                      <a:pt x="365" y="373"/>
                    </a:lnTo>
                    <a:lnTo>
                      <a:pt x="370" y="388"/>
                    </a:lnTo>
                    <a:lnTo>
                      <a:pt x="376" y="401"/>
                    </a:lnTo>
                    <a:lnTo>
                      <a:pt x="382" y="414"/>
                    </a:lnTo>
                    <a:lnTo>
                      <a:pt x="384" y="424"/>
                    </a:lnTo>
                    <a:lnTo>
                      <a:pt x="387" y="435"/>
                    </a:lnTo>
                    <a:lnTo>
                      <a:pt x="389" y="439"/>
                    </a:lnTo>
                    <a:lnTo>
                      <a:pt x="391" y="445"/>
                    </a:lnTo>
                    <a:lnTo>
                      <a:pt x="389" y="447"/>
                    </a:lnTo>
                    <a:lnTo>
                      <a:pt x="389" y="456"/>
                    </a:lnTo>
                    <a:lnTo>
                      <a:pt x="387" y="468"/>
                    </a:lnTo>
                    <a:lnTo>
                      <a:pt x="387" y="485"/>
                    </a:lnTo>
                    <a:lnTo>
                      <a:pt x="386" y="492"/>
                    </a:lnTo>
                    <a:lnTo>
                      <a:pt x="384" y="502"/>
                    </a:lnTo>
                    <a:lnTo>
                      <a:pt x="384" y="513"/>
                    </a:lnTo>
                    <a:lnTo>
                      <a:pt x="384" y="525"/>
                    </a:lnTo>
                    <a:lnTo>
                      <a:pt x="382" y="534"/>
                    </a:lnTo>
                    <a:lnTo>
                      <a:pt x="380" y="546"/>
                    </a:lnTo>
                    <a:lnTo>
                      <a:pt x="380" y="557"/>
                    </a:lnTo>
                    <a:lnTo>
                      <a:pt x="380" y="570"/>
                    </a:lnTo>
                    <a:lnTo>
                      <a:pt x="378" y="580"/>
                    </a:lnTo>
                    <a:lnTo>
                      <a:pt x="376" y="591"/>
                    </a:lnTo>
                    <a:lnTo>
                      <a:pt x="374" y="603"/>
                    </a:lnTo>
                    <a:lnTo>
                      <a:pt x="374" y="614"/>
                    </a:lnTo>
                    <a:lnTo>
                      <a:pt x="372" y="623"/>
                    </a:lnTo>
                    <a:lnTo>
                      <a:pt x="372" y="635"/>
                    </a:lnTo>
                    <a:lnTo>
                      <a:pt x="370" y="644"/>
                    </a:lnTo>
                    <a:lnTo>
                      <a:pt x="370" y="654"/>
                    </a:lnTo>
                    <a:lnTo>
                      <a:pt x="368" y="669"/>
                    </a:lnTo>
                    <a:lnTo>
                      <a:pt x="368" y="682"/>
                    </a:lnTo>
                    <a:lnTo>
                      <a:pt x="368" y="690"/>
                    </a:lnTo>
                    <a:lnTo>
                      <a:pt x="368" y="694"/>
                    </a:lnTo>
                    <a:lnTo>
                      <a:pt x="321" y="690"/>
                    </a:lnTo>
                    <a:lnTo>
                      <a:pt x="321" y="502"/>
                    </a:lnTo>
                    <a:lnTo>
                      <a:pt x="239" y="384"/>
                    </a:lnTo>
                    <a:lnTo>
                      <a:pt x="156" y="540"/>
                    </a:lnTo>
                    <a:lnTo>
                      <a:pt x="36" y="686"/>
                    </a:lnTo>
                    <a:lnTo>
                      <a:pt x="28" y="686"/>
                    </a:lnTo>
                    <a:lnTo>
                      <a:pt x="17" y="686"/>
                    </a:lnTo>
                    <a:lnTo>
                      <a:pt x="4" y="684"/>
                    </a:lnTo>
                    <a:lnTo>
                      <a:pt x="0" y="682"/>
                    </a:lnTo>
                    <a:lnTo>
                      <a:pt x="0" y="675"/>
                    </a:lnTo>
                    <a:lnTo>
                      <a:pt x="5" y="661"/>
                    </a:lnTo>
                    <a:lnTo>
                      <a:pt x="7" y="650"/>
                    </a:lnTo>
                    <a:lnTo>
                      <a:pt x="11" y="641"/>
                    </a:lnTo>
                    <a:lnTo>
                      <a:pt x="17" y="627"/>
                    </a:lnTo>
                    <a:lnTo>
                      <a:pt x="23" y="614"/>
                    </a:lnTo>
                    <a:lnTo>
                      <a:pt x="28" y="597"/>
                    </a:lnTo>
                    <a:lnTo>
                      <a:pt x="34" y="582"/>
                    </a:lnTo>
                    <a:lnTo>
                      <a:pt x="40" y="565"/>
                    </a:lnTo>
                    <a:lnTo>
                      <a:pt x="47" y="547"/>
                    </a:lnTo>
                    <a:lnTo>
                      <a:pt x="55" y="528"/>
                    </a:lnTo>
                    <a:lnTo>
                      <a:pt x="62" y="509"/>
                    </a:lnTo>
                    <a:lnTo>
                      <a:pt x="70" y="490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5" y="452"/>
                    </a:lnTo>
                    <a:lnTo>
                      <a:pt x="89" y="441"/>
                    </a:lnTo>
                    <a:lnTo>
                      <a:pt x="95" y="432"/>
                    </a:lnTo>
                    <a:lnTo>
                      <a:pt x="100" y="411"/>
                    </a:lnTo>
                    <a:lnTo>
                      <a:pt x="110" y="393"/>
                    </a:lnTo>
                    <a:lnTo>
                      <a:pt x="118" y="373"/>
                    </a:lnTo>
                    <a:lnTo>
                      <a:pt x="125" y="355"/>
                    </a:lnTo>
                    <a:lnTo>
                      <a:pt x="133" y="338"/>
                    </a:lnTo>
                    <a:lnTo>
                      <a:pt x="140" y="323"/>
                    </a:lnTo>
                    <a:lnTo>
                      <a:pt x="146" y="306"/>
                    </a:lnTo>
                    <a:lnTo>
                      <a:pt x="152" y="291"/>
                    </a:lnTo>
                    <a:lnTo>
                      <a:pt x="157" y="278"/>
                    </a:lnTo>
                    <a:lnTo>
                      <a:pt x="163" y="266"/>
                    </a:lnTo>
                    <a:lnTo>
                      <a:pt x="171" y="247"/>
                    </a:lnTo>
                    <a:lnTo>
                      <a:pt x="178" y="238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835150" y="3092450"/>
                <a:ext cx="198438" cy="144462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42" y="2"/>
                  </a:cxn>
                  <a:cxn ang="0">
                    <a:pos x="229" y="2"/>
                  </a:cxn>
                  <a:cxn ang="0">
                    <a:pos x="217" y="0"/>
                  </a:cxn>
                  <a:cxn ang="0">
                    <a:pos x="206" y="0"/>
                  </a:cxn>
                  <a:cxn ang="0">
                    <a:pos x="192" y="0"/>
                  </a:cxn>
                  <a:cxn ang="0">
                    <a:pos x="181" y="0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9" y="0"/>
                  </a:cxn>
                  <a:cxn ang="0">
                    <a:pos x="128" y="2"/>
                  </a:cxn>
                  <a:cxn ang="0">
                    <a:pos x="116" y="2"/>
                  </a:cxn>
                  <a:cxn ang="0">
                    <a:pos x="107" y="6"/>
                  </a:cxn>
                  <a:cxn ang="0">
                    <a:pos x="97" y="8"/>
                  </a:cxn>
                  <a:cxn ang="0">
                    <a:pos x="94" y="14"/>
                  </a:cxn>
                  <a:cxn ang="0">
                    <a:pos x="86" y="17"/>
                  </a:cxn>
                  <a:cxn ang="0">
                    <a:pos x="80" y="23"/>
                  </a:cxn>
                  <a:cxn ang="0">
                    <a:pos x="73" y="33"/>
                  </a:cxn>
                  <a:cxn ang="0">
                    <a:pos x="67" y="44"/>
                  </a:cxn>
                  <a:cxn ang="0">
                    <a:pos x="57" y="53"/>
                  </a:cxn>
                  <a:cxn ang="0">
                    <a:pos x="50" y="67"/>
                  </a:cxn>
                  <a:cxn ang="0">
                    <a:pos x="42" y="78"/>
                  </a:cxn>
                  <a:cxn ang="0">
                    <a:pos x="37" y="93"/>
                  </a:cxn>
                  <a:cxn ang="0">
                    <a:pos x="27" y="105"/>
                  </a:cxn>
                  <a:cxn ang="0">
                    <a:pos x="19" y="116"/>
                  </a:cxn>
                  <a:cxn ang="0">
                    <a:pos x="14" y="128"/>
                  </a:cxn>
                  <a:cxn ang="0">
                    <a:pos x="10" y="139"/>
                  </a:cxn>
                  <a:cxn ang="0">
                    <a:pos x="2" y="152"/>
                  </a:cxn>
                  <a:cxn ang="0">
                    <a:pos x="0" y="160"/>
                  </a:cxn>
                  <a:cxn ang="0">
                    <a:pos x="31" y="183"/>
                  </a:cxn>
                  <a:cxn ang="0">
                    <a:pos x="103" y="84"/>
                  </a:cxn>
                  <a:cxn ang="0">
                    <a:pos x="204" y="93"/>
                  </a:cxn>
                  <a:cxn ang="0">
                    <a:pos x="249" y="4"/>
                  </a:cxn>
                  <a:cxn ang="0">
                    <a:pos x="249" y="4"/>
                  </a:cxn>
                </a:cxnLst>
                <a:rect l="0" t="0" r="r" b="b"/>
                <a:pathLst>
                  <a:path w="249" h="183">
                    <a:moveTo>
                      <a:pt x="249" y="4"/>
                    </a:moveTo>
                    <a:lnTo>
                      <a:pt x="242" y="2"/>
                    </a:lnTo>
                    <a:lnTo>
                      <a:pt x="229" y="2"/>
                    </a:lnTo>
                    <a:lnTo>
                      <a:pt x="217" y="0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6" y="2"/>
                    </a:lnTo>
                    <a:lnTo>
                      <a:pt x="107" y="6"/>
                    </a:lnTo>
                    <a:lnTo>
                      <a:pt x="97" y="8"/>
                    </a:lnTo>
                    <a:lnTo>
                      <a:pt x="94" y="14"/>
                    </a:lnTo>
                    <a:lnTo>
                      <a:pt x="86" y="17"/>
                    </a:lnTo>
                    <a:lnTo>
                      <a:pt x="80" y="23"/>
                    </a:lnTo>
                    <a:lnTo>
                      <a:pt x="73" y="33"/>
                    </a:lnTo>
                    <a:lnTo>
                      <a:pt x="67" y="44"/>
                    </a:lnTo>
                    <a:lnTo>
                      <a:pt x="57" y="53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7" y="93"/>
                    </a:lnTo>
                    <a:lnTo>
                      <a:pt x="27" y="105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10" y="139"/>
                    </a:lnTo>
                    <a:lnTo>
                      <a:pt x="2" y="152"/>
                    </a:lnTo>
                    <a:lnTo>
                      <a:pt x="0" y="160"/>
                    </a:lnTo>
                    <a:lnTo>
                      <a:pt x="31" y="183"/>
                    </a:lnTo>
                    <a:lnTo>
                      <a:pt x="103" y="84"/>
                    </a:lnTo>
                    <a:lnTo>
                      <a:pt x="204" y="93"/>
                    </a:lnTo>
                    <a:lnTo>
                      <a:pt x="249" y="4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2039938" y="3149600"/>
                <a:ext cx="57150" cy="25876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327"/>
                  </a:cxn>
                  <a:cxn ang="0">
                    <a:pos x="28" y="301"/>
                  </a:cxn>
                  <a:cxn ang="0">
                    <a:pos x="0" y="7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327">
                    <a:moveTo>
                      <a:pt x="68" y="0"/>
                    </a:moveTo>
                    <a:lnTo>
                      <a:pt x="70" y="327"/>
                    </a:lnTo>
                    <a:lnTo>
                      <a:pt x="28" y="301"/>
                    </a:lnTo>
                    <a:lnTo>
                      <a:pt x="0" y="7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2039938" y="3352800"/>
                <a:ext cx="458788" cy="292100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6" y="350"/>
                  </a:cxn>
                  <a:cxn ang="0">
                    <a:pos x="17" y="327"/>
                  </a:cxn>
                  <a:cxn ang="0">
                    <a:pos x="30" y="300"/>
                  </a:cxn>
                  <a:cxn ang="0">
                    <a:pos x="47" y="270"/>
                  </a:cxn>
                  <a:cxn ang="0">
                    <a:pos x="63" y="241"/>
                  </a:cxn>
                  <a:cxn ang="0">
                    <a:pos x="76" y="217"/>
                  </a:cxn>
                  <a:cxn ang="0">
                    <a:pos x="85" y="203"/>
                  </a:cxn>
                  <a:cxn ang="0">
                    <a:pos x="103" y="194"/>
                  </a:cxn>
                  <a:cxn ang="0">
                    <a:pos x="137" y="190"/>
                  </a:cxn>
                  <a:cxn ang="0">
                    <a:pos x="264" y="11"/>
                  </a:cxn>
                  <a:cxn ang="0">
                    <a:pos x="287" y="2"/>
                  </a:cxn>
                  <a:cxn ang="0">
                    <a:pos x="308" y="2"/>
                  </a:cxn>
                  <a:cxn ang="0">
                    <a:pos x="334" y="15"/>
                  </a:cxn>
                  <a:cxn ang="0">
                    <a:pos x="353" y="38"/>
                  </a:cxn>
                  <a:cxn ang="0">
                    <a:pos x="367" y="57"/>
                  </a:cxn>
                  <a:cxn ang="0">
                    <a:pos x="386" y="82"/>
                  </a:cxn>
                  <a:cxn ang="0">
                    <a:pos x="403" y="108"/>
                  </a:cxn>
                  <a:cxn ang="0">
                    <a:pos x="426" y="139"/>
                  </a:cxn>
                  <a:cxn ang="0">
                    <a:pos x="447" y="169"/>
                  </a:cxn>
                  <a:cxn ang="0">
                    <a:pos x="469" y="201"/>
                  </a:cxn>
                  <a:cxn ang="0">
                    <a:pos x="488" y="230"/>
                  </a:cxn>
                  <a:cxn ang="0">
                    <a:pos x="509" y="260"/>
                  </a:cxn>
                  <a:cxn ang="0">
                    <a:pos x="526" y="289"/>
                  </a:cxn>
                  <a:cxn ang="0">
                    <a:pos x="545" y="315"/>
                  </a:cxn>
                  <a:cxn ang="0">
                    <a:pos x="557" y="334"/>
                  </a:cxn>
                  <a:cxn ang="0">
                    <a:pos x="568" y="352"/>
                  </a:cxn>
                  <a:cxn ang="0">
                    <a:pos x="578" y="369"/>
                  </a:cxn>
                  <a:cxn ang="0">
                    <a:pos x="568" y="369"/>
                  </a:cxn>
                  <a:cxn ang="0">
                    <a:pos x="549" y="369"/>
                  </a:cxn>
                  <a:cxn ang="0">
                    <a:pos x="519" y="369"/>
                  </a:cxn>
                  <a:cxn ang="0">
                    <a:pos x="483" y="369"/>
                  </a:cxn>
                  <a:cxn ang="0">
                    <a:pos x="460" y="369"/>
                  </a:cxn>
                  <a:cxn ang="0">
                    <a:pos x="439" y="369"/>
                  </a:cxn>
                  <a:cxn ang="0">
                    <a:pos x="414" y="369"/>
                  </a:cxn>
                  <a:cxn ang="0">
                    <a:pos x="390" y="369"/>
                  </a:cxn>
                  <a:cxn ang="0">
                    <a:pos x="363" y="369"/>
                  </a:cxn>
                  <a:cxn ang="0">
                    <a:pos x="338" y="369"/>
                  </a:cxn>
                  <a:cxn ang="0">
                    <a:pos x="312" y="369"/>
                  </a:cxn>
                  <a:cxn ang="0">
                    <a:pos x="285" y="369"/>
                  </a:cxn>
                  <a:cxn ang="0">
                    <a:pos x="257" y="367"/>
                  </a:cxn>
                  <a:cxn ang="0">
                    <a:pos x="230" y="367"/>
                  </a:cxn>
                  <a:cxn ang="0">
                    <a:pos x="203" y="367"/>
                  </a:cxn>
                  <a:cxn ang="0">
                    <a:pos x="179" y="367"/>
                  </a:cxn>
                  <a:cxn ang="0">
                    <a:pos x="154" y="367"/>
                  </a:cxn>
                  <a:cxn ang="0">
                    <a:pos x="129" y="367"/>
                  </a:cxn>
                  <a:cxn ang="0">
                    <a:pos x="106" y="367"/>
                  </a:cxn>
                  <a:cxn ang="0">
                    <a:pos x="87" y="367"/>
                  </a:cxn>
                  <a:cxn ang="0">
                    <a:pos x="49" y="367"/>
                  </a:cxn>
                  <a:cxn ang="0">
                    <a:pos x="23" y="367"/>
                  </a:cxn>
                  <a:cxn ang="0">
                    <a:pos x="6" y="367"/>
                  </a:cxn>
                  <a:cxn ang="0">
                    <a:pos x="0" y="367"/>
                  </a:cxn>
                </a:cxnLst>
                <a:rect l="0" t="0" r="r" b="b"/>
                <a:pathLst>
                  <a:path w="578" h="369">
                    <a:moveTo>
                      <a:pt x="0" y="367"/>
                    </a:moveTo>
                    <a:lnTo>
                      <a:pt x="0" y="363"/>
                    </a:lnTo>
                    <a:lnTo>
                      <a:pt x="2" y="359"/>
                    </a:lnTo>
                    <a:lnTo>
                      <a:pt x="6" y="350"/>
                    </a:lnTo>
                    <a:lnTo>
                      <a:pt x="11" y="340"/>
                    </a:lnTo>
                    <a:lnTo>
                      <a:pt x="17" y="327"/>
                    </a:lnTo>
                    <a:lnTo>
                      <a:pt x="23" y="315"/>
                    </a:lnTo>
                    <a:lnTo>
                      <a:pt x="30" y="300"/>
                    </a:lnTo>
                    <a:lnTo>
                      <a:pt x="40" y="287"/>
                    </a:lnTo>
                    <a:lnTo>
                      <a:pt x="47" y="270"/>
                    </a:lnTo>
                    <a:lnTo>
                      <a:pt x="55" y="255"/>
                    </a:lnTo>
                    <a:lnTo>
                      <a:pt x="63" y="241"/>
                    </a:lnTo>
                    <a:lnTo>
                      <a:pt x="70" y="230"/>
                    </a:lnTo>
                    <a:lnTo>
                      <a:pt x="76" y="217"/>
                    </a:lnTo>
                    <a:lnTo>
                      <a:pt x="82" y="209"/>
                    </a:lnTo>
                    <a:lnTo>
                      <a:pt x="85" y="203"/>
                    </a:lnTo>
                    <a:lnTo>
                      <a:pt x="91" y="201"/>
                    </a:lnTo>
                    <a:lnTo>
                      <a:pt x="103" y="194"/>
                    </a:lnTo>
                    <a:lnTo>
                      <a:pt x="122" y="192"/>
                    </a:lnTo>
                    <a:lnTo>
                      <a:pt x="137" y="190"/>
                    </a:lnTo>
                    <a:lnTo>
                      <a:pt x="144" y="190"/>
                    </a:lnTo>
                    <a:lnTo>
                      <a:pt x="264" y="11"/>
                    </a:lnTo>
                    <a:lnTo>
                      <a:pt x="270" y="6"/>
                    </a:lnTo>
                    <a:lnTo>
                      <a:pt x="287" y="2"/>
                    </a:lnTo>
                    <a:lnTo>
                      <a:pt x="296" y="0"/>
                    </a:lnTo>
                    <a:lnTo>
                      <a:pt x="308" y="2"/>
                    </a:lnTo>
                    <a:lnTo>
                      <a:pt x="321" y="6"/>
                    </a:lnTo>
                    <a:lnTo>
                      <a:pt x="334" y="15"/>
                    </a:lnTo>
                    <a:lnTo>
                      <a:pt x="340" y="23"/>
                    </a:lnTo>
                    <a:lnTo>
                      <a:pt x="353" y="38"/>
                    </a:lnTo>
                    <a:lnTo>
                      <a:pt x="359" y="46"/>
                    </a:lnTo>
                    <a:lnTo>
                      <a:pt x="367" y="57"/>
                    </a:lnTo>
                    <a:lnTo>
                      <a:pt x="374" y="68"/>
                    </a:lnTo>
                    <a:lnTo>
                      <a:pt x="386" y="82"/>
                    </a:lnTo>
                    <a:lnTo>
                      <a:pt x="393" y="93"/>
                    </a:lnTo>
                    <a:lnTo>
                      <a:pt x="403" y="108"/>
                    </a:lnTo>
                    <a:lnTo>
                      <a:pt x="414" y="122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7" y="169"/>
                    </a:lnTo>
                    <a:lnTo>
                      <a:pt x="458" y="184"/>
                    </a:lnTo>
                    <a:lnTo>
                      <a:pt x="469" y="201"/>
                    </a:lnTo>
                    <a:lnTo>
                      <a:pt x="479" y="215"/>
                    </a:lnTo>
                    <a:lnTo>
                      <a:pt x="488" y="230"/>
                    </a:lnTo>
                    <a:lnTo>
                      <a:pt x="498" y="245"/>
                    </a:lnTo>
                    <a:lnTo>
                      <a:pt x="509" y="260"/>
                    </a:lnTo>
                    <a:lnTo>
                      <a:pt x="517" y="274"/>
                    </a:lnTo>
                    <a:lnTo>
                      <a:pt x="526" y="289"/>
                    </a:lnTo>
                    <a:lnTo>
                      <a:pt x="536" y="302"/>
                    </a:lnTo>
                    <a:lnTo>
                      <a:pt x="545" y="315"/>
                    </a:lnTo>
                    <a:lnTo>
                      <a:pt x="551" y="325"/>
                    </a:lnTo>
                    <a:lnTo>
                      <a:pt x="557" y="334"/>
                    </a:lnTo>
                    <a:lnTo>
                      <a:pt x="563" y="342"/>
                    </a:lnTo>
                    <a:lnTo>
                      <a:pt x="568" y="352"/>
                    </a:lnTo>
                    <a:lnTo>
                      <a:pt x="574" y="363"/>
                    </a:lnTo>
                    <a:lnTo>
                      <a:pt x="578" y="369"/>
                    </a:lnTo>
                    <a:lnTo>
                      <a:pt x="574" y="369"/>
                    </a:lnTo>
                    <a:lnTo>
                      <a:pt x="568" y="369"/>
                    </a:lnTo>
                    <a:lnTo>
                      <a:pt x="559" y="369"/>
                    </a:lnTo>
                    <a:lnTo>
                      <a:pt x="549" y="369"/>
                    </a:lnTo>
                    <a:lnTo>
                      <a:pt x="534" y="369"/>
                    </a:lnTo>
                    <a:lnTo>
                      <a:pt x="519" y="369"/>
                    </a:lnTo>
                    <a:lnTo>
                      <a:pt x="500" y="369"/>
                    </a:lnTo>
                    <a:lnTo>
                      <a:pt x="483" y="369"/>
                    </a:lnTo>
                    <a:lnTo>
                      <a:pt x="471" y="369"/>
                    </a:lnTo>
                    <a:lnTo>
                      <a:pt x="460" y="369"/>
                    </a:lnTo>
                    <a:lnTo>
                      <a:pt x="449" y="369"/>
                    </a:lnTo>
                    <a:lnTo>
                      <a:pt x="439" y="369"/>
                    </a:lnTo>
                    <a:lnTo>
                      <a:pt x="426" y="369"/>
                    </a:lnTo>
                    <a:lnTo>
                      <a:pt x="414" y="369"/>
                    </a:lnTo>
                    <a:lnTo>
                      <a:pt x="401" y="369"/>
                    </a:lnTo>
                    <a:lnTo>
                      <a:pt x="390" y="369"/>
                    </a:lnTo>
                    <a:lnTo>
                      <a:pt x="376" y="369"/>
                    </a:lnTo>
                    <a:lnTo>
                      <a:pt x="363" y="369"/>
                    </a:lnTo>
                    <a:lnTo>
                      <a:pt x="350" y="369"/>
                    </a:lnTo>
                    <a:lnTo>
                      <a:pt x="338" y="369"/>
                    </a:lnTo>
                    <a:lnTo>
                      <a:pt x="323" y="369"/>
                    </a:lnTo>
                    <a:lnTo>
                      <a:pt x="312" y="369"/>
                    </a:lnTo>
                    <a:lnTo>
                      <a:pt x="296" y="369"/>
                    </a:lnTo>
                    <a:lnTo>
                      <a:pt x="285" y="369"/>
                    </a:lnTo>
                    <a:lnTo>
                      <a:pt x="270" y="367"/>
                    </a:lnTo>
                    <a:lnTo>
                      <a:pt x="257" y="367"/>
                    </a:lnTo>
                    <a:lnTo>
                      <a:pt x="243" y="367"/>
                    </a:lnTo>
                    <a:lnTo>
                      <a:pt x="230" y="367"/>
                    </a:lnTo>
                    <a:lnTo>
                      <a:pt x="217" y="367"/>
                    </a:lnTo>
                    <a:lnTo>
                      <a:pt x="203" y="367"/>
                    </a:lnTo>
                    <a:lnTo>
                      <a:pt x="190" y="367"/>
                    </a:lnTo>
                    <a:lnTo>
                      <a:pt x="179" y="367"/>
                    </a:lnTo>
                    <a:lnTo>
                      <a:pt x="165" y="367"/>
                    </a:lnTo>
                    <a:lnTo>
                      <a:pt x="154" y="367"/>
                    </a:lnTo>
                    <a:lnTo>
                      <a:pt x="141" y="367"/>
                    </a:lnTo>
                    <a:lnTo>
                      <a:pt x="129" y="367"/>
                    </a:lnTo>
                    <a:lnTo>
                      <a:pt x="118" y="367"/>
                    </a:lnTo>
                    <a:lnTo>
                      <a:pt x="106" y="367"/>
                    </a:lnTo>
                    <a:lnTo>
                      <a:pt x="97" y="367"/>
                    </a:lnTo>
                    <a:lnTo>
                      <a:pt x="87" y="367"/>
                    </a:lnTo>
                    <a:lnTo>
                      <a:pt x="66" y="367"/>
                    </a:lnTo>
                    <a:lnTo>
                      <a:pt x="49" y="367"/>
                    </a:lnTo>
                    <a:lnTo>
                      <a:pt x="34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6" y="367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833563" y="3208338"/>
                <a:ext cx="363538" cy="2762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6" y="347"/>
                  </a:cxn>
                  <a:cxn ang="0">
                    <a:pos x="458" y="33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58" h="347">
                    <a:moveTo>
                      <a:pt x="0" y="19"/>
                    </a:moveTo>
                    <a:lnTo>
                      <a:pt x="446" y="347"/>
                    </a:lnTo>
                    <a:lnTo>
                      <a:pt x="458" y="33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2070100" y="3022600"/>
                <a:ext cx="88900" cy="93662"/>
              </a:xfrm>
              <a:custGeom>
                <a:avLst/>
                <a:gdLst/>
                <a:ahLst/>
                <a:cxnLst>
                  <a:cxn ang="0">
                    <a:pos x="53" y="118"/>
                  </a:cxn>
                  <a:cxn ang="0">
                    <a:pos x="63" y="116"/>
                  </a:cxn>
                  <a:cxn ang="0">
                    <a:pos x="74" y="112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7" y="93"/>
                  </a:cxn>
                  <a:cxn ang="0">
                    <a:pos x="103" y="83"/>
                  </a:cxn>
                  <a:cxn ang="0">
                    <a:pos x="106" y="72"/>
                  </a:cxn>
                  <a:cxn ang="0">
                    <a:pos x="110" y="63"/>
                  </a:cxn>
                  <a:cxn ang="0">
                    <a:pos x="108" y="49"/>
                  </a:cxn>
                  <a:cxn ang="0">
                    <a:pos x="105" y="38"/>
                  </a:cxn>
                  <a:cxn ang="0">
                    <a:pos x="99" y="26"/>
                  </a:cxn>
                  <a:cxn ang="0">
                    <a:pos x="95" y="19"/>
                  </a:cxn>
                  <a:cxn ang="0">
                    <a:pos x="87" y="9"/>
                  </a:cxn>
                  <a:cxn ang="0">
                    <a:pos x="80" y="4"/>
                  </a:cxn>
                  <a:cxn ang="0">
                    <a:pos x="68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6" y="4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11" y="23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2" y="57"/>
                  </a:cxn>
                  <a:cxn ang="0">
                    <a:pos x="0" y="66"/>
                  </a:cxn>
                  <a:cxn ang="0">
                    <a:pos x="4" y="78"/>
                  </a:cxn>
                  <a:cxn ang="0">
                    <a:pos x="8" y="87"/>
                  </a:cxn>
                  <a:cxn ang="0">
                    <a:pos x="15" y="99"/>
                  </a:cxn>
                  <a:cxn ang="0">
                    <a:pos x="21" y="104"/>
                  </a:cxn>
                  <a:cxn ang="0">
                    <a:pos x="30" y="110"/>
                  </a:cxn>
                  <a:cxn ang="0">
                    <a:pos x="42" y="114"/>
                  </a:cxn>
                  <a:cxn ang="0">
                    <a:pos x="53" y="118"/>
                  </a:cxn>
                  <a:cxn ang="0">
                    <a:pos x="53" y="118"/>
                  </a:cxn>
                </a:cxnLst>
                <a:rect l="0" t="0" r="r" b="b"/>
                <a:pathLst>
                  <a:path w="110" h="118">
                    <a:moveTo>
                      <a:pt x="53" y="118"/>
                    </a:moveTo>
                    <a:lnTo>
                      <a:pt x="63" y="116"/>
                    </a:lnTo>
                    <a:lnTo>
                      <a:pt x="74" y="112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7" y="93"/>
                    </a:lnTo>
                    <a:lnTo>
                      <a:pt x="103" y="83"/>
                    </a:lnTo>
                    <a:lnTo>
                      <a:pt x="106" y="72"/>
                    </a:lnTo>
                    <a:lnTo>
                      <a:pt x="110" y="63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99" y="26"/>
                    </a:lnTo>
                    <a:lnTo>
                      <a:pt x="95" y="19"/>
                    </a:lnTo>
                    <a:lnTo>
                      <a:pt x="87" y="9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5"/>
                    </a:lnTo>
                    <a:lnTo>
                      <a:pt x="11" y="23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8" y="87"/>
                    </a:lnTo>
                    <a:lnTo>
                      <a:pt x="15" y="99"/>
                    </a:lnTo>
                    <a:lnTo>
                      <a:pt x="21" y="104"/>
                    </a:lnTo>
                    <a:lnTo>
                      <a:pt x="30" y="110"/>
                    </a:lnTo>
                    <a:lnTo>
                      <a:pt x="42" y="114"/>
                    </a:lnTo>
                    <a:lnTo>
                      <a:pt x="53" y="118"/>
                    </a:lnTo>
                    <a:lnTo>
                      <a:pt x="53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736725" y="3613150"/>
                <a:ext cx="733425" cy="317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926" y="40"/>
                  </a:cxn>
                  <a:cxn ang="0">
                    <a:pos x="9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926" h="40">
                    <a:moveTo>
                      <a:pt x="0" y="40"/>
                    </a:moveTo>
                    <a:lnTo>
                      <a:pt x="926" y="40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grpSp>
        <p:nvGrpSpPr>
          <p:cNvPr id="6" name="Grupo 87"/>
          <p:cNvGrpSpPr/>
          <p:nvPr/>
        </p:nvGrpSpPr>
        <p:grpSpPr>
          <a:xfrm>
            <a:off x="2764075" y="4859630"/>
            <a:ext cx="498197" cy="498197"/>
            <a:chOff x="3714744" y="3429000"/>
            <a:chExt cx="1071570" cy="1071570"/>
          </a:xfrm>
        </p:grpSpPr>
        <p:sp>
          <p:nvSpPr>
            <p:cNvPr id="89" name="Elipse 88"/>
            <p:cNvSpPr/>
            <p:nvPr/>
          </p:nvSpPr>
          <p:spPr>
            <a:xfrm>
              <a:off x="3714744" y="3429000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7" name="Grupo 61"/>
            <p:cNvGrpSpPr/>
            <p:nvPr/>
          </p:nvGrpSpPr>
          <p:grpSpPr>
            <a:xfrm>
              <a:off x="3869529" y="3653635"/>
              <a:ext cx="762001" cy="622300"/>
              <a:chOff x="1736725" y="3022600"/>
              <a:chExt cx="762001" cy="6223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91" name="Freeform 26"/>
              <p:cNvSpPr>
                <a:spLocks/>
              </p:cNvSpPr>
              <p:nvPr/>
            </p:nvSpPr>
            <p:spPr bwMode="auto">
              <a:xfrm>
                <a:off x="1739900" y="3094038"/>
                <a:ext cx="355600" cy="549275"/>
              </a:xfrm>
              <a:custGeom>
                <a:avLst/>
                <a:gdLst/>
                <a:ahLst/>
                <a:cxnLst>
                  <a:cxn ang="0">
                    <a:pos x="178" y="232"/>
                  </a:cxn>
                  <a:cxn ang="0">
                    <a:pos x="192" y="213"/>
                  </a:cxn>
                  <a:cxn ang="0">
                    <a:pos x="207" y="188"/>
                  </a:cxn>
                  <a:cxn ang="0">
                    <a:pos x="218" y="169"/>
                  </a:cxn>
                  <a:cxn ang="0">
                    <a:pos x="232" y="150"/>
                  </a:cxn>
                  <a:cxn ang="0">
                    <a:pos x="247" y="131"/>
                  </a:cxn>
                  <a:cxn ang="0">
                    <a:pos x="262" y="110"/>
                  </a:cxn>
                  <a:cxn ang="0">
                    <a:pos x="277" y="89"/>
                  </a:cxn>
                  <a:cxn ang="0">
                    <a:pos x="291" y="69"/>
                  </a:cxn>
                  <a:cxn ang="0">
                    <a:pos x="302" y="51"/>
                  </a:cxn>
                  <a:cxn ang="0">
                    <a:pos x="319" y="31"/>
                  </a:cxn>
                  <a:cxn ang="0">
                    <a:pos x="332" y="12"/>
                  </a:cxn>
                  <a:cxn ang="0">
                    <a:pos x="336" y="10"/>
                  </a:cxn>
                  <a:cxn ang="0">
                    <a:pos x="351" y="4"/>
                  </a:cxn>
                  <a:cxn ang="0">
                    <a:pos x="374" y="0"/>
                  </a:cxn>
                  <a:cxn ang="0">
                    <a:pos x="403" y="6"/>
                  </a:cxn>
                  <a:cxn ang="0">
                    <a:pos x="427" y="29"/>
                  </a:cxn>
                  <a:cxn ang="0">
                    <a:pos x="441" y="55"/>
                  </a:cxn>
                  <a:cxn ang="0">
                    <a:pos x="444" y="80"/>
                  </a:cxn>
                  <a:cxn ang="0">
                    <a:pos x="446" y="97"/>
                  </a:cxn>
                  <a:cxn ang="0">
                    <a:pos x="332" y="279"/>
                  </a:cxn>
                  <a:cxn ang="0">
                    <a:pos x="332" y="285"/>
                  </a:cxn>
                  <a:cxn ang="0">
                    <a:pos x="340" y="304"/>
                  </a:cxn>
                  <a:cxn ang="0">
                    <a:pos x="349" y="329"/>
                  </a:cxn>
                  <a:cxn ang="0">
                    <a:pos x="361" y="359"/>
                  </a:cxn>
                  <a:cxn ang="0">
                    <a:pos x="370" y="388"/>
                  </a:cxn>
                  <a:cxn ang="0">
                    <a:pos x="382" y="414"/>
                  </a:cxn>
                  <a:cxn ang="0">
                    <a:pos x="387" y="435"/>
                  </a:cxn>
                  <a:cxn ang="0">
                    <a:pos x="391" y="445"/>
                  </a:cxn>
                  <a:cxn ang="0">
                    <a:pos x="389" y="456"/>
                  </a:cxn>
                  <a:cxn ang="0">
                    <a:pos x="387" y="485"/>
                  </a:cxn>
                  <a:cxn ang="0">
                    <a:pos x="384" y="502"/>
                  </a:cxn>
                  <a:cxn ang="0">
                    <a:pos x="384" y="525"/>
                  </a:cxn>
                  <a:cxn ang="0">
                    <a:pos x="380" y="546"/>
                  </a:cxn>
                  <a:cxn ang="0">
                    <a:pos x="380" y="570"/>
                  </a:cxn>
                  <a:cxn ang="0">
                    <a:pos x="376" y="591"/>
                  </a:cxn>
                  <a:cxn ang="0">
                    <a:pos x="374" y="614"/>
                  </a:cxn>
                  <a:cxn ang="0">
                    <a:pos x="372" y="635"/>
                  </a:cxn>
                  <a:cxn ang="0">
                    <a:pos x="370" y="654"/>
                  </a:cxn>
                  <a:cxn ang="0">
                    <a:pos x="368" y="682"/>
                  </a:cxn>
                  <a:cxn ang="0">
                    <a:pos x="368" y="694"/>
                  </a:cxn>
                  <a:cxn ang="0">
                    <a:pos x="321" y="502"/>
                  </a:cxn>
                  <a:cxn ang="0">
                    <a:pos x="156" y="540"/>
                  </a:cxn>
                  <a:cxn ang="0">
                    <a:pos x="28" y="686"/>
                  </a:cxn>
                  <a:cxn ang="0">
                    <a:pos x="4" y="684"/>
                  </a:cxn>
                  <a:cxn ang="0">
                    <a:pos x="0" y="675"/>
                  </a:cxn>
                  <a:cxn ang="0">
                    <a:pos x="7" y="650"/>
                  </a:cxn>
                  <a:cxn ang="0">
                    <a:pos x="17" y="627"/>
                  </a:cxn>
                  <a:cxn ang="0">
                    <a:pos x="28" y="597"/>
                  </a:cxn>
                  <a:cxn ang="0">
                    <a:pos x="40" y="565"/>
                  </a:cxn>
                  <a:cxn ang="0">
                    <a:pos x="55" y="528"/>
                  </a:cxn>
                  <a:cxn ang="0">
                    <a:pos x="70" y="490"/>
                  </a:cxn>
                  <a:cxn ang="0">
                    <a:pos x="81" y="462"/>
                  </a:cxn>
                  <a:cxn ang="0">
                    <a:pos x="89" y="441"/>
                  </a:cxn>
                  <a:cxn ang="0">
                    <a:pos x="100" y="411"/>
                  </a:cxn>
                  <a:cxn ang="0">
                    <a:pos x="118" y="373"/>
                  </a:cxn>
                  <a:cxn ang="0">
                    <a:pos x="133" y="338"/>
                  </a:cxn>
                  <a:cxn ang="0">
                    <a:pos x="146" y="306"/>
                  </a:cxn>
                  <a:cxn ang="0">
                    <a:pos x="157" y="278"/>
                  </a:cxn>
                  <a:cxn ang="0">
                    <a:pos x="171" y="247"/>
                  </a:cxn>
                  <a:cxn ang="0">
                    <a:pos x="178" y="238"/>
                  </a:cxn>
                </a:cxnLst>
                <a:rect l="0" t="0" r="r" b="b"/>
                <a:pathLst>
                  <a:path w="446" h="694">
                    <a:moveTo>
                      <a:pt x="178" y="238"/>
                    </a:moveTo>
                    <a:lnTo>
                      <a:pt x="178" y="232"/>
                    </a:lnTo>
                    <a:lnTo>
                      <a:pt x="184" y="224"/>
                    </a:lnTo>
                    <a:lnTo>
                      <a:pt x="192" y="213"/>
                    </a:lnTo>
                    <a:lnTo>
                      <a:pt x="203" y="198"/>
                    </a:lnTo>
                    <a:lnTo>
                      <a:pt x="207" y="188"/>
                    </a:lnTo>
                    <a:lnTo>
                      <a:pt x="213" y="179"/>
                    </a:lnTo>
                    <a:lnTo>
                      <a:pt x="218" y="169"/>
                    </a:lnTo>
                    <a:lnTo>
                      <a:pt x="226" y="162"/>
                    </a:lnTo>
                    <a:lnTo>
                      <a:pt x="232" y="150"/>
                    </a:lnTo>
                    <a:lnTo>
                      <a:pt x="241" y="141"/>
                    </a:lnTo>
                    <a:lnTo>
                      <a:pt x="247" y="131"/>
                    </a:lnTo>
                    <a:lnTo>
                      <a:pt x="256" y="122"/>
                    </a:lnTo>
                    <a:lnTo>
                      <a:pt x="262" y="110"/>
                    </a:lnTo>
                    <a:lnTo>
                      <a:pt x="270" y="99"/>
                    </a:lnTo>
                    <a:lnTo>
                      <a:pt x="277" y="89"/>
                    </a:lnTo>
                    <a:lnTo>
                      <a:pt x="285" y="80"/>
                    </a:lnTo>
                    <a:lnTo>
                      <a:pt x="291" y="69"/>
                    </a:lnTo>
                    <a:lnTo>
                      <a:pt x="296" y="61"/>
                    </a:lnTo>
                    <a:lnTo>
                      <a:pt x="302" y="51"/>
                    </a:lnTo>
                    <a:lnTo>
                      <a:pt x="310" y="46"/>
                    </a:lnTo>
                    <a:lnTo>
                      <a:pt x="319" y="31"/>
                    </a:lnTo>
                    <a:lnTo>
                      <a:pt x="329" y="19"/>
                    </a:lnTo>
                    <a:lnTo>
                      <a:pt x="332" y="12"/>
                    </a:lnTo>
                    <a:lnTo>
                      <a:pt x="336" y="12"/>
                    </a:lnTo>
                    <a:lnTo>
                      <a:pt x="336" y="10"/>
                    </a:lnTo>
                    <a:lnTo>
                      <a:pt x="344" y="8"/>
                    </a:lnTo>
                    <a:lnTo>
                      <a:pt x="351" y="4"/>
                    </a:lnTo>
                    <a:lnTo>
                      <a:pt x="363" y="2"/>
                    </a:lnTo>
                    <a:lnTo>
                      <a:pt x="374" y="0"/>
                    </a:lnTo>
                    <a:lnTo>
                      <a:pt x="387" y="2"/>
                    </a:lnTo>
                    <a:lnTo>
                      <a:pt x="403" y="6"/>
                    </a:lnTo>
                    <a:lnTo>
                      <a:pt x="418" y="17"/>
                    </a:lnTo>
                    <a:lnTo>
                      <a:pt x="427" y="29"/>
                    </a:lnTo>
                    <a:lnTo>
                      <a:pt x="437" y="42"/>
                    </a:lnTo>
                    <a:lnTo>
                      <a:pt x="441" y="55"/>
                    </a:lnTo>
                    <a:lnTo>
                      <a:pt x="444" y="70"/>
                    </a:lnTo>
                    <a:lnTo>
                      <a:pt x="444" y="80"/>
                    </a:lnTo>
                    <a:lnTo>
                      <a:pt x="446" y="91"/>
                    </a:lnTo>
                    <a:lnTo>
                      <a:pt x="446" y="97"/>
                    </a:lnTo>
                    <a:lnTo>
                      <a:pt x="446" y="101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2" y="285"/>
                    </a:lnTo>
                    <a:lnTo>
                      <a:pt x="334" y="293"/>
                    </a:lnTo>
                    <a:lnTo>
                      <a:pt x="340" y="304"/>
                    </a:lnTo>
                    <a:lnTo>
                      <a:pt x="344" y="316"/>
                    </a:lnTo>
                    <a:lnTo>
                      <a:pt x="349" y="329"/>
                    </a:lnTo>
                    <a:lnTo>
                      <a:pt x="355" y="342"/>
                    </a:lnTo>
                    <a:lnTo>
                      <a:pt x="361" y="359"/>
                    </a:lnTo>
                    <a:lnTo>
                      <a:pt x="365" y="373"/>
                    </a:lnTo>
                    <a:lnTo>
                      <a:pt x="370" y="388"/>
                    </a:lnTo>
                    <a:lnTo>
                      <a:pt x="376" y="401"/>
                    </a:lnTo>
                    <a:lnTo>
                      <a:pt x="382" y="414"/>
                    </a:lnTo>
                    <a:lnTo>
                      <a:pt x="384" y="424"/>
                    </a:lnTo>
                    <a:lnTo>
                      <a:pt x="387" y="435"/>
                    </a:lnTo>
                    <a:lnTo>
                      <a:pt x="389" y="439"/>
                    </a:lnTo>
                    <a:lnTo>
                      <a:pt x="391" y="445"/>
                    </a:lnTo>
                    <a:lnTo>
                      <a:pt x="389" y="447"/>
                    </a:lnTo>
                    <a:lnTo>
                      <a:pt x="389" y="456"/>
                    </a:lnTo>
                    <a:lnTo>
                      <a:pt x="387" y="468"/>
                    </a:lnTo>
                    <a:lnTo>
                      <a:pt x="387" y="485"/>
                    </a:lnTo>
                    <a:lnTo>
                      <a:pt x="386" y="492"/>
                    </a:lnTo>
                    <a:lnTo>
                      <a:pt x="384" y="502"/>
                    </a:lnTo>
                    <a:lnTo>
                      <a:pt x="384" y="513"/>
                    </a:lnTo>
                    <a:lnTo>
                      <a:pt x="384" y="525"/>
                    </a:lnTo>
                    <a:lnTo>
                      <a:pt x="382" y="534"/>
                    </a:lnTo>
                    <a:lnTo>
                      <a:pt x="380" y="546"/>
                    </a:lnTo>
                    <a:lnTo>
                      <a:pt x="380" y="557"/>
                    </a:lnTo>
                    <a:lnTo>
                      <a:pt x="380" y="570"/>
                    </a:lnTo>
                    <a:lnTo>
                      <a:pt x="378" y="580"/>
                    </a:lnTo>
                    <a:lnTo>
                      <a:pt x="376" y="591"/>
                    </a:lnTo>
                    <a:lnTo>
                      <a:pt x="374" y="603"/>
                    </a:lnTo>
                    <a:lnTo>
                      <a:pt x="374" y="614"/>
                    </a:lnTo>
                    <a:lnTo>
                      <a:pt x="372" y="623"/>
                    </a:lnTo>
                    <a:lnTo>
                      <a:pt x="372" y="635"/>
                    </a:lnTo>
                    <a:lnTo>
                      <a:pt x="370" y="644"/>
                    </a:lnTo>
                    <a:lnTo>
                      <a:pt x="370" y="654"/>
                    </a:lnTo>
                    <a:lnTo>
                      <a:pt x="368" y="669"/>
                    </a:lnTo>
                    <a:lnTo>
                      <a:pt x="368" y="682"/>
                    </a:lnTo>
                    <a:lnTo>
                      <a:pt x="368" y="690"/>
                    </a:lnTo>
                    <a:lnTo>
                      <a:pt x="368" y="694"/>
                    </a:lnTo>
                    <a:lnTo>
                      <a:pt x="321" y="690"/>
                    </a:lnTo>
                    <a:lnTo>
                      <a:pt x="321" y="502"/>
                    </a:lnTo>
                    <a:lnTo>
                      <a:pt x="239" y="384"/>
                    </a:lnTo>
                    <a:lnTo>
                      <a:pt x="156" y="540"/>
                    </a:lnTo>
                    <a:lnTo>
                      <a:pt x="36" y="686"/>
                    </a:lnTo>
                    <a:lnTo>
                      <a:pt x="28" y="686"/>
                    </a:lnTo>
                    <a:lnTo>
                      <a:pt x="17" y="686"/>
                    </a:lnTo>
                    <a:lnTo>
                      <a:pt x="4" y="684"/>
                    </a:lnTo>
                    <a:lnTo>
                      <a:pt x="0" y="682"/>
                    </a:lnTo>
                    <a:lnTo>
                      <a:pt x="0" y="675"/>
                    </a:lnTo>
                    <a:lnTo>
                      <a:pt x="5" y="661"/>
                    </a:lnTo>
                    <a:lnTo>
                      <a:pt x="7" y="650"/>
                    </a:lnTo>
                    <a:lnTo>
                      <a:pt x="11" y="641"/>
                    </a:lnTo>
                    <a:lnTo>
                      <a:pt x="17" y="627"/>
                    </a:lnTo>
                    <a:lnTo>
                      <a:pt x="23" y="614"/>
                    </a:lnTo>
                    <a:lnTo>
                      <a:pt x="28" y="597"/>
                    </a:lnTo>
                    <a:lnTo>
                      <a:pt x="34" y="582"/>
                    </a:lnTo>
                    <a:lnTo>
                      <a:pt x="40" y="565"/>
                    </a:lnTo>
                    <a:lnTo>
                      <a:pt x="47" y="547"/>
                    </a:lnTo>
                    <a:lnTo>
                      <a:pt x="55" y="528"/>
                    </a:lnTo>
                    <a:lnTo>
                      <a:pt x="62" y="509"/>
                    </a:lnTo>
                    <a:lnTo>
                      <a:pt x="70" y="490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5" y="452"/>
                    </a:lnTo>
                    <a:lnTo>
                      <a:pt x="89" y="441"/>
                    </a:lnTo>
                    <a:lnTo>
                      <a:pt x="95" y="432"/>
                    </a:lnTo>
                    <a:lnTo>
                      <a:pt x="100" y="411"/>
                    </a:lnTo>
                    <a:lnTo>
                      <a:pt x="110" y="393"/>
                    </a:lnTo>
                    <a:lnTo>
                      <a:pt x="118" y="373"/>
                    </a:lnTo>
                    <a:lnTo>
                      <a:pt x="125" y="355"/>
                    </a:lnTo>
                    <a:lnTo>
                      <a:pt x="133" y="338"/>
                    </a:lnTo>
                    <a:lnTo>
                      <a:pt x="140" y="323"/>
                    </a:lnTo>
                    <a:lnTo>
                      <a:pt x="146" y="306"/>
                    </a:lnTo>
                    <a:lnTo>
                      <a:pt x="152" y="291"/>
                    </a:lnTo>
                    <a:lnTo>
                      <a:pt x="157" y="278"/>
                    </a:lnTo>
                    <a:lnTo>
                      <a:pt x="163" y="266"/>
                    </a:lnTo>
                    <a:lnTo>
                      <a:pt x="171" y="247"/>
                    </a:lnTo>
                    <a:lnTo>
                      <a:pt x="178" y="238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2" name="Freeform 27"/>
              <p:cNvSpPr>
                <a:spLocks/>
              </p:cNvSpPr>
              <p:nvPr/>
            </p:nvSpPr>
            <p:spPr bwMode="auto">
              <a:xfrm>
                <a:off x="1835150" y="3092450"/>
                <a:ext cx="198438" cy="144462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42" y="2"/>
                  </a:cxn>
                  <a:cxn ang="0">
                    <a:pos x="229" y="2"/>
                  </a:cxn>
                  <a:cxn ang="0">
                    <a:pos x="217" y="0"/>
                  </a:cxn>
                  <a:cxn ang="0">
                    <a:pos x="206" y="0"/>
                  </a:cxn>
                  <a:cxn ang="0">
                    <a:pos x="192" y="0"/>
                  </a:cxn>
                  <a:cxn ang="0">
                    <a:pos x="181" y="0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9" y="0"/>
                  </a:cxn>
                  <a:cxn ang="0">
                    <a:pos x="128" y="2"/>
                  </a:cxn>
                  <a:cxn ang="0">
                    <a:pos x="116" y="2"/>
                  </a:cxn>
                  <a:cxn ang="0">
                    <a:pos x="107" y="6"/>
                  </a:cxn>
                  <a:cxn ang="0">
                    <a:pos x="97" y="8"/>
                  </a:cxn>
                  <a:cxn ang="0">
                    <a:pos x="94" y="14"/>
                  </a:cxn>
                  <a:cxn ang="0">
                    <a:pos x="86" y="17"/>
                  </a:cxn>
                  <a:cxn ang="0">
                    <a:pos x="80" y="23"/>
                  </a:cxn>
                  <a:cxn ang="0">
                    <a:pos x="73" y="33"/>
                  </a:cxn>
                  <a:cxn ang="0">
                    <a:pos x="67" y="44"/>
                  </a:cxn>
                  <a:cxn ang="0">
                    <a:pos x="57" y="53"/>
                  </a:cxn>
                  <a:cxn ang="0">
                    <a:pos x="50" y="67"/>
                  </a:cxn>
                  <a:cxn ang="0">
                    <a:pos x="42" y="78"/>
                  </a:cxn>
                  <a:cxn ang="0">
                    <a:pos x="37" y="93"/>
                  </a:cxn>
                  <a:cxn ang="0">
                    <a:pos x="27" y="105"/>
                  </a:cxn>
                  <a:cxn ang="0">
                    <a:pos x="19" y="116"/>
                  </a:cxn>
                  <a:cxn ang="0">
                    <a:pos x="14" y="128"/>
                  </a:cxn>
                  <a:cxn ang="0">
                    <a:pos x="10" y="139"/>
                  </a:cxn>
                  <a:cxn ang="0">
                    <a:pos x="2" y="152"/>
                  </a:cxn>
                  <a:cxn ang="0">
                    <a:pos x="0" y="160"/>
                  </a:cxn>
                  <a:cxn ang="0">
                    <a:pos x="31" y="183"/>
                  </a:cxn>
                  <a:cxn ang="0">
                    <a:pos x="103" y="84"/>
                  </a:cxn>
                  <a:cxn ang="0">
                    <a:pos x="204" y="93"/>
                  </a:cxn>
                  <a:cxn ang="0">
                    <a:pos x="249" y="4"/>
                  </a:cxn>
                  <a:cxn ang="0">
                    <a:pos x="249" y="4"/>
                  </a:cxn>
                </a:cxnLst>
                <a:rect l="0" t="0" r="r" b="b"/>
                <a:pathLst>
                  <a:path w="249" h="183">
                    <a:moveTo>
                      <a:pt x="249" y="4"/>
                    </a:moveTo>
                    <a:lnTo>
                      <a:pt x="242" y="2"/>
                    </a:lnTo>
                    <a:lnTo>
                      <a:pt x="229" y="2"/>
                    </a:lnTo>
                    <a:lnTo>
                      <a:pt x="217" y="0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6" y="2"/>
                    </a:lnTo>
                    <a:lnTo>
                      <a:pt x="107" y="6"/>
                    </a:lnTo>
                    <a:lnTo>
                      <a:pt x="97" y="8"/>
                    </a:lnTo>
                    <a:lnTo>
                      <a:pt x="94" y="14"/>
                    </a:lnTo>
                    <a:lnTo>
                      <a:pt x="86" y="17"/>
                    </a:lnTo>
                    <a:lnTo>
                      <a:pt x="80" y="23"/>
                    </a:lnTo>
                    <a:lnTo>
                      <a:pt x="73" y="33"/>
                    </a:lnTo>
                    <a:lnTo>
                      <a:pt x="67" y="44"/>
                    </a:lnTo>
                    <a:lnTo>
                      <a:pt x="57" y="53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7" y="93"/>
                    </a:lnTo>
                    <a:lnTo>
                      <a:pt x="27" y="105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10" y="139"/>
                    </a:lnTo>
                    <a:lnTo>
                      <a:pt x="2" y="152"/>
                    </a:lnTo>
                    <a:lnTo>
                      <a:pt x="0" y="160"/>
                    </a:lnTo>
                    <a:lnTo>
                      <a:pt x="31" y="183"/>
                    </a:lnTo>
                    <a:lnTo>
                      <a:pt x="103" y="84"/>
                    </a:lnTo>
                    <a:lnTo>
                      <a:pt x="204" y="93"/>
                    </a:lnTo>
                    <a:lnTo>
                      <a:pt x="249" y="4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3" name="Freeform 28"/>
              <p:cNvSpPr>
                <a:spLocks/>
              </p:cNvSpPr>
              <p:nvPr/>
            </p:nvSpPr>
            <p:spPr bwMode="auto">
              <a:xfrm>
                <a:off x="2039938" y="3149600"/>
                <a:ext cx="57150" cy="25876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327"/>
                  </a:cxn>
                  <a:cxn ang="0">
                    <a:pos x="28" y="301"/>
                  </a:cxn>
                  <a:cxn ang="0">
                    <a:pos x="0" y="7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327">
                    <a:moveTo>
                      <a:pt x="68" y="0"/>
                    </a:moveTo>
                    <a:lnTo>
                      <a:pt x="70" y="327"/>
                    </a:lnTo>
                    <a:lnTo>
                      <a:pt x="28" y="301"/>
                    </a:lnTo>
                    <a:lnTo>
                      <a:pt x="0" y="7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4" name="Freeform 29"/>
              <p:cNvSpPr>
                <a:spLocks/>
              </p:cNvSpPr>
              <p:nvPr/>
            </p:nvSpPr>
            <p:spPr bwMode="auto">
              <a:xfrm>
                <a:off x="2039938" y="3352800"/>
                <a:ext cx="458788" cy="292100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6" y="350"/>
                  </a:cxn>
                  <a:cxn ang="0">
                    <a:pos x="17" y="327"/>
                  </a:cxn>
                  <a:cxn ang="0">
                    <a:pos x="30" y="300"/>
                  </a:cxn>
                  <a:cxn ang="0">
                    <a:pos x="47" y="270"/>
                  </a:cxn>
                  <a:cxn ang="0">
                    <a:pos x="63" y="241"/>
                  </a:cxn>
                  <a:cxn ang="0">
                    <a:pos x="76" y="217"/>
                  </a:cxn>
                  <a:cxn ang="0">
                    <a:pos x="85" y="203"/>
                  </a:cxn>
                  <a:cxn ang="0">
                    <a:pos x="103" y="194"/>
                  </a:cxn>
                  <a:cxn ang="0">
                    <a:pos x="137" y="190"/>
                  </a:cxn>
                  <a:cxn ang="0">
                    <a:pos x="264" y="11"/>
                  </a:cxn>
                  <a:cxn ang="0">
                    <a:pos x="287" y="2"/>
                  </a:cxn>
                  <a:cxn ang="0">
                    <a:pos x="308" y="2"/>
                  </a:cxn>
                  <a:cxn ang="0">
                    <a:pos x="334" y="15"/>
                  </a:cxn>
                  <a:cxn ang="0">
                    <a:pos x="353" y="38"/>
                  </a:cxn>
                  <a:cxn ang="0">
                    <a:pos x="367" y="57"/>
                  </a:cxn>
                  <a:cxn ang="0">
                    <a:pos x="386" y="82"/>
                  </a:cxn>
                  <a:cxn ang="0">
                    <a:pos x="403" y="108"/>
                  </a:cxn>
                  <a:cxn ang="0">
                    <a:pos x="426" y="139"/>
                  </a:cxn>
                  <a:cxn ang="0">
                    <a:pos x="447" y="169"/>
                  </a:cxn>
                  <a:cxn ang="0">
                    <a:pos x="469" y="201"/>
                  </a:cxn>
                  <a:cxn ang="0">
                    <a:pos x="488" y="230"/>
                  </a:cxn>
                  <a:cxn ang="0">
                    <a:pos x="509" y="260"/>
                  </a:cxn>
                  <a:cxn ang="0">
                    <a:pos x="526" y="289"/>
                  </a:cxn>
                  <a:cxn ang="0">
                    <a:pos x="545" y="315"/>
                  </a:cxn>
                  <a:cxn ang="0">
                    <a:pos x="557" y="334"/>
                  </a:cxn>
                  <a:cxn ang="0">
                    <a:pos x="568" y="352"/>
                  </a:cxn>
                  <a:cxn ang="0">
                    <a:pos x="578" y="369"/>
                  </a:cxn>
                  <a:cxn ang="0">
                    <a:pos x="568" y="369"/>
                  </a:cxn>
                  <a:cxn ang="0">
                    <a:pos x="549" y="369"/>
                  </a:cxn>
                  <a:cxn ang="0">
                    <a:pos x="519" y="369"/>
                  </a:cxn>
                  <a:cxn ang="0">
                    <a:pos x="483" y="369"/>
                  </a:cxn>
                  <a:cxn ang="0">
                    <a:pos x="460" y="369"/>
                  </a:cxn>
                  <a:cxn ang="0">
                    <a:pos x="439" y="369"/>
                  </a:cxn>
                  <a:cxn ang="0">
                    <a:pos x="414" y="369"/>
                  </a:cxn>
                  <a:cxn ang="0">
                    <a:pos x="390" y="369"/>
                  </a:cxn>
                  <a:cxn ang="0">
                    <a:pos x="363" y="369"/>
                  </a:cxn>
                  <a:cxn ang="0">
                    <a:pos x="338" y="369"/>
                  </a:cxn>
                  <a:cxn ang="0">
                    <a:pos x="312" y="369"/>
                  </a:cxn>
                  <a:cxn ang="0">
                    <a:pos x="285" y="369"/>
                  </a:cxn>
                  <a:cxn ang="0">
                    <a:pos x="257" y="367"/>
                  </a:cxn>
                  <a:cxn ang="0">
                    <a:pos x="230" y="367"/>
                  </a:cxn>
                  <a:cxn ang="0">
                    <a:pos x="203" y="367"/>
                  </a:cxn>
                  <a:cxn ang="0">
                    <a:pos x="179" y="367"/>
                  </a:cxn>
                  <a:cxn ang="0">
                    <a:pos x="154" y="367"/>
                  </a:cxn>
                  <a:cxn ang="0">
                    <a:pos x="129" y="367"/>
                  </a:cxn>
                  <a:cxn ang="0">
                    <a:pos x="106" y="367"/>
                  </a:cxn>
                  <a:cxn ang="0">
                    <a:pos x="87" y="367"/>
                  </a:cxn>
                  <a:cxn ang="0">
                    <a:pos x="49" y="367"/>
                  </a:cxn>
                  <a:cxn ang="0">
                    <a:pos x="23" y="367"/>
                  </a:cxn>
                  <a:cxn ang="0">
                    <a:pos x="6" y="367"/>
                  </a:cxn>
                  <a:cxn ang="0">
                    <a:pos x="0" y="367"/>
                  </a:cxn>
                </a:cxnLst>
                <a:rect l="0" t="0" r="r" b="b"/>
                <a:pathLst>
                  <a:path w="578" h="369">
                    <a:moveTo>
                      <a:pt x="0" y="367"/>
                    </a:moveTo>
                    <a:lnTo>
                      <a:pt x="0" y="363"/>
                    </a:lnTo>
                    <a:lnTo>
                      <a:pt x="2" y="359"/>
                    </a:lnTo>
                    <a:lnTo>
                      <a:pt x="6" y="350"/>
                    </a:lnTo>
                    <a:lnTo>
                      <a:pt x="11" y="340"/>
                    </a:lnTo>
                    <a:lnTo>
                      <a:pt x="17" y="327"/>
                    </a:lnTo>
                    <a:lnTo>
                      <a:pt x="23" y="315"/>
                    </a:lnTo>
                    <a:lnTo>
                      <a:pt x="30" y="300"/>
                    </a:lnTo>
                    <a:lnTo>
                      <a:pt x="40" y="287"/>
                    </a:lnTo>
                    <a:lnTo>
                      <a:pt x="47" y="270"/>
                    </a:lnTo>
                    <a:lnTo>
                      <a:pt x="55" y="255"/>
                    </a:lnTo>
                    <a:lnTo>
                      <a:pt x="63" y="241"/>
                    </a:lnTo>
                    <a:lnTo>
                      <a:pt x="70" y="230"/>
                    </a:lnTo>
                    <a:lnTo>
                      <a:pt x="76" y="217"/>
                    </a:lnTo>
                    <a:lnTo>
                      <a:pt x="82" y="209"/>
                    </a:lnTo>
                    <a:lnTo>
                      <a:pt x="85" y="203"/>
                    </a:lnTo>
                    <a:lnTo>
                      <a:pt x="91" y="201"/>
                    </a:lnTo>
                    <a:lnTo>
                      <a:pt x="103" y="194"/>
                    </a:lnTo>
                    <a:lnTo>
                      <a:pt x="122" y="192"/>
                    </a:lnTo>
                    <a:lnTo>
                      <a:pt x="137" y="190"/>
                    </a:lnTo>
                    <a:lnTo>
                      <a:pt x="144" y="190"/>
                    </a:lnTo>
                    <a:lnTo>
                      <a:pt x="264" y="11"/>
                    </a:lnTo>
                    <a:lnTo>
                      <a:pt x="270" y="6"/>
                    </a:lnTo>
                    <a:lnTo>
                      <a:pt x="287" y="2"/>
                    </a:lnTo>
                    <a:lnTo>
                      <a:pt x="296" y="0"/>
                    </a:lnTo>
                    <a:lnTo>
                      <a:pt x="308" y="2"/>
                    </a:lnTo>
                    <a:lnTo>
                      <a:pt x="321" y="6"/>
                    </a:lnTo>
                    <a:lnTo>
                      <a:pt x="334" y="15"/>
                    </a:lnTo>
                    <a:lnTo>
                      <a:pt x="340" y="23"/>
                    </a:lnTo>
                    <a:lnTo>
                      <a:pt x="353" y="38"/>
                    </a:lnTo>
                    <a:lnTo>
                      <a:pt x="359" y="46"/>
                    </a:lnTo>
                    <a:lnTo>
                      <a:pt x="367" y="57"/>
                    </a:lnTo>
                    <a:lnTo>
                      <a:pt x="374" y="68"/>
                    </a:lnTo>
                    <a:lnTo>
                      <a:pt x="386" y="82"/>
                    </a:lnTo>
                    <a:lnTo>
                      <a:pt x="393" y="93"/>
                    </a:lnTo>
                    <a:lnTo>
                      <a:pt x="403" y="108"/>
                    </a:lnTo>
                    <a:lnTo>
                      <a:pt x="414" y="122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7" y="169"/>
                    </a:lnTo>
                    <a:lnTo>
                      <a:pt x="458" y="184"/>
                    </a:lnTo>
                    <a:lnTo>
                      <a:pt x="469" y="201"/>
                    </a:lnTo>
                    <a:lnTo>
                      <a:pt x="479" y="215"/>
                    </a:lnTo>
                    <a:lnTo>
                      <a:pt x="488" y="230"/>
                    </a:lnTo>
                    <a:lnTo>
                      <a:pt x="498" y="245"/>
                    </a:lnTo>
                    <a:lnTo>
                      <a:pt x="509" y="260"/>
                    </a:lnTo>
                    <a:lnTo>
                      <a:pt x="517" y="274"/>
                    </a:lnTo>
                    <a:lnTo>
                      <a:pt x="526" y="289"/>
                    </a:lnTo>
                    <a:lnTo>
                      <a:pt x="536" y="302"/>
                    </a:lnTo>
                    <a:lnTo>
                      <a:pt x="545" y="315"/>
                    </a:lnTo>
                    <a:lnTo>
                      <a:pt x="551" y="325"/>
                    </a:lnTo>
                    <a:lnTo>
                      <a:pt x="557" y="334"/>
                    </a:lnTo>
                    <a:lnTo>
                      <a:pt x="563" y="342"/>
                    </a:lnTo>
                    <a:lnTo>
                      <a:pt x="568" y="352"/>
                    </a:lnTo>
                    <a:lnTo>
                      <a:pt x="574" y="363"/>
                    </a:lnTo>
                    <a:lnTo>
                      <a:pt x="578" y="369"/>
                    </a:lnTo>
                    <a:lnTo>
                      <a:pt x="574" y="369"/>
                    </a:lnTo>
                    <a:lnTo>
                      <a:pt x="568" y="369"/>
                    </a:lnTo>
                    <a:lnTo>
                      <a:pt x="559" y="369"/>
                    </a:lnTo>
                    <a:lnTo>
                      <a:pt x="549" y="369"/>
                    </a:lnTo>
                    <a:lnTo>
                      <a:pt x="534" y="369"/>
                    </a:lnTo>
                    <a:lnTo>
                      <a:pt x="519" y="369"/>
                    </a:lnTo>
                    <a:lnTo>
                      <a:pt x="500" y="369"/>
                    </a:lnTo>
                    <a:lnTo>
                      <a:pt x="483" y="369"/>
                    </a:lnTo>
                    <a:lnTo>
                      <a:pt x="471" y="369"/>
                    </a:lnTo>
                    <a:lnTo>
                      <a:pt x="460" y="369"/>
                    </a:lnTo>
                    <a:lnTo>
                      <a:pt x="449" y="369"/>
                    </a:lnTo>
                    <a:lnTo>
                      <a:pt x="439" y="369"/>
                    </a:lnTo>
                    <a:lnTo>
                      <a:pt x="426" y="369"/>
                    </a:lnTo>
                    <a:lnTo>
                      <a:pt x="414" y="369"/>
                    </a:lnTo>
                    <a:lnTo>
                      <a:pt x="401" y="369"/>
                    </a:lnTo>
                    <a:lnTo>
                      <a:pt x="390" y="369"/>
                    </a:lnTo>
                    <a:lnTo>
                      <a:pt x="376" y="369"/>
                    </a:lnTo>
                    <a:lnTo>
                      <a:pt x="363" y="369"/>
                    </a:lnTo>
                    <a:lnTo>
                      <a:pt x="350" y="369"/>
                    </a:lnTo>
                    <a:lnTo>
                      <a:pt x="338" y="369"/>
                    </a:lnTo>
                    <a:lnTo>
                      <a:pt x="323" y="369"/>
                    </a:lnTo>
                    <a:lnTo>
                      <a:pt x="312" y="369"/>
                    </a:lnTo>
                    <a:lnTo>
                      <a:pt x="296" y="369"/>
                    </a:lnTo>
                    <a:lnTo>
                      <a:pt x="285" y="369"/>
                    </a:lnTo>
                    <a:lnTo>
                      <a:pt x="270" y="367"/>
                    </a:lnTo>
                    <a:lnTo>
                      <a:pt x="257" y="367"/>
                    </a:lnTo>
                    <a:lnTo>
                      <a:pt x="243" y="367"/>
                    </a:lnTo>
                    <a:lnTo>
                      <a:pt x="230" y="367"/>
                    </a:lnTo>
                    <a:lnTo>
                      <a:pt x="217" y="367"/>
                    </a:lnTo>
                    <a:lnTo>
                      <a:pt x="203" y="367"/>
                    </a:lnTo>
                    <a:lnTo>
                      <a:pt x="190" y="367"/>
                    </a:lnTo>
                    <a:lnTo>
                      <a:pt x="179" y="367"/>
                    </a:lnTo>
                    <a:lnTo>
                      <a:pt x="165" y="367"/>
                    </a:lnTo>
                    <a:lnTo>
                      <a:pt x="154" y="367"/>
                    </a:lnTo>
                    <a:lnTo>
                      <a:pt x="141" y="367"/>
                    </a:lnTo>
                    <a:lnTo>
                      <a:pt x="129" y="367"/>
                    </a:lnTo>
                    <a:lnTo>
                      <a:pt x="118" y="367"/>
                    </a:lnTo>
                    <a:lnTo>
                      <a:pt x="106" y="367"/>
                    </a:lnTo>
                    <a:lnTo>
                      <a:pt x="97" y="367"/>
                    </a:lnTo>
                    <a:lnTo>
                      <a:pt x="87" y="367"/>
                    </a:lnTo>
                    <a:lnTo>
                      <a:pt x="66" y="367"/>
                    </a:lnTo>
                    <a:lnTo>
                      <a:pt x="49" y="367"/>
                    </a:lnTo>
                    <a:lnTo>
                      <a:pt x="34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6" y="367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833563" y="3208338"/>
                <a:ext cx="363538" cy="2762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6" y="347"/>
                  </a:cxn>
                  <a:cxn ang="0">
                    <a:pos x="458" y="33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58" h="347">
                    <a:moveTo>
                      <a:pt x="0" y="19"/>
                    </a:moveTo>
                    <a:lnTo>
                      <a:pt x="446" y="347"/>
                    </a:lnTo>
                    <a:lnTo>
                      <a:pt x="458" y="33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98" name="Freeform 31"/>
              <p:cNvSpPr>
                <a:spLocks/>
              </p:cNvSpPr>
              <p:nvPr/>
            </p:nvSpPr>
            <p:spPr bwMode="auto">
              <a:xfrm>
                <a:off x="2070100" y="3022600"/>
                <a:ext cx="88900" cy="93662"/>
              </a:xfrm>
              <a:custGeom>
                <a:avLst/>
                <a:gdLst/>
                <a:ahLst/>
                <a:cxnLst>
                  <a:cxn ang="0">
                    <a:pos x="53" y="118"/>
                  </a:cxn>
                  <a:cxn ang="0">
                    <a:pos x="63" y="116"/>
                  </a:cxn>
                  <a:cxn ang="0">
                    <a:pos x="74" y="112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7" y="93"/>
                  </a:cxn>
                  <a:cxn ang="0">
                    <a:pos x="103" y="83"/>
                  </a:cxn>
                  <a:cxn ang="0">
                    <a:pos x="106" y="72"/>
                  </a:cxn>
                  <a:cxn ang="0">
                    <a:pos x="110" y="63"/>
                  </a:cxn>
                  <a:cxn ang="0">
                    <a:pos x="108" y="49"/>
                  </a:cxn>
                  <a:cxn ang="0">
                    <a:pos x="105" y="38"/>
                  </a:cxn>
                  <a:cxn ang="0">
                    <a:pos x="99" y="26"/>
                  </a:cxn>
                  <a:cxn ang="0">
                    <a:pos x="95" y="19"/>
                  </a:cxn>
                  <a:cxn ang="0">
                    <a:pos x="87" y="9"/>
                  </a:cxn>
                  <a:cxn ang="0">
                    <a:pos x="80" y="4"/>
                  </a:cxn>
                  <a:cxn ang="0">
                    <a:pos x="68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6" y="4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11" y="23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2" y="57"/>
                  </a:cxn>
                  <a:cxn ang="0">
                    <a:pos x="0" y="66"/>
                  </a:cxn>
                  <a:cxn ang="0">
                    <a:pos x="4" y="78"/>
                  </a:cxn>
                  <a:cxn ang="0">
                    <a:pos x="8" y="87"/>
                  </a:cxn>
                  <a:cxn ang="0">
                    <a:pos x="15" y="99"/>
                  </a:cxn>
                  <a:cxn ang="0">
                    <a:pos x="21" y="104"/>
                  </a:cxn>
                  <a:cxn ang="0">
                    <a:pos x="30" y="110"/>
                  </a:cxn>
                  <a:cxn ang="0">
                    <a:pos x="42" y="114"/>
                  </a:cxn>
                  <a:cxn ang="0">
                    <a:pos x="53" y="118"/>
                  </a:cxn>
                  <a:cxn ang="0">
                    <a:pos x="53" y="118"/>
                  </a:cxn>
                </a:cxnLst>
                <a:rect l="0" t="0" r="r" b="b"/>
                <a:pathLst>
                  <a:path w="110" h="118">
                    <a:moveTo>
                      <a:pt x="53" y="118"/>
                    </a:moveTo>
                    <a:lnTo>
                      <a:pt x="63" y="116"/>
                    </a:lnTo>
                    <a:lnTo>
                      <a:pt x="74" y="112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7" y="93"/>
                    </a:lnTo>
                    <a:lnTo>
                      <a:pt x="103" y="83"/>
                    </a:lnTo>
                    <a:lnTo>
                      <a:pt x="106" y="72"/>
                    </a:lnTo>
                    <a:lnTo>
                      <a:pt x="110" y="63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99" y="26"/>
                    </a:lnTo>
                    <a:lnTo>
                      <a:pt x="95" y="19"/>
                    </a:lnTo>
                    <a:lnTo>
                      <a:pt x="87" y="9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5"/>
                    </a:lnTo>
                    <a:lnTo>
                      <a:pt x="11" y="23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8" y="87"/>
                    </a:lnTo>
                    <a:lnTo>
                      <a:pt x="15" y="99"/>
                    </a:lnTo>
                    <a:lnTo>
                      <a:pt x="21" y="104"/>
                    </a:lnTo>
                    <a:lnTo>
                      <a:pt x="30" y="110"/>
                    </a:lnTo>
                    <a:lnTo>
                      <a:pt x="42" y="114"/>
                    </a:lnTo>
                    <a:lnTo>
                      <a:pt x="53" y="118"/>
                    </a:lnTo>
                    <a:lnTo>
                      <a:pt x="53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00" name="Freeform 32"/>
              <p:cNvSpPr>
                <a:spLocks/>
              </p:cNvSpPr>
              <p:nvPr/>
            </p:nvSpPr>
            <p:spPr bwMode="auto">
              <a:xfrm>
                <a:off x="1736725" y="3613150"/>
                <a:ext cx="733425" cy="317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926" y="40"/>
                  </a:cxn>
                  <a:cxn ang="0">
                    <a:pos x="9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926" h="40">
                    <a:moveTo>
                      <a:pt x="0" y="40"/>
                    </a:moveTo>
                    <a:lnTo>
                      <a:pt x="926" y="40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sp>
        <p:nvSpPr>
          <p:cNvPr id="101" name="Retângulo de cantos arredondados 100"/>
          <p:cNvSpPr/>
          <p:nvPr/>
        </p:nvSpPr>
        <p:spPr bwMode="auto">
          <a:xfrm>
            <a:off x="2027902" y="6163434"/>
            <a:ext cx="1071570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" tIns="36000" rIns="18000" bIns="18000" rtlCol="0" anchor="ctr"/>
          <a:lstStyle/>
          <a:p>
            <a:pPr marL="174625" indent="-174625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Resultado “n”</a:t>
            </a:r>
          </a:p>
        </p:txBody>
      </p:sp>
      <p:grpSp>
        <p:nvGrpSpPr>
          <p:cNvPr id="8" name="Grupo 104"/>
          <p:cNvGrpSpPr/>
          <p:nvPr/>
        </p:nvGrpSpPr>
        <p:grpSpPr>
          <a:xfrm>
            <a:off x="1851176" y="5827332"/>
            <a:ext cx="498197" cy="498197"/>
            <a:chOff x="3714744" y="3429000"/>
            <a:chExt cx="1071570" cy="1071570"/>
          </a:xfrm>
        </p:grpSpPr>
        <p:sp>
          <p:nvSpPr>
            <p:cNvPr id="107" name="Elipse 106"/>
            <p:cNvSpPr/>
            <p:nvPr/>
          </p:nvSpPr>
          <p:spPr>
            <a:xfrm>
              <a:off x="3714744" y="3429000"/>
              <a:ext cx="1071570" cy="10715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9" name="Grupo 61"/>
            <p:cNvGrpSpPr/>
            <p:nvPr/>
          </p:nvGrpSpPr>
          <p:grpSpPr>
            <a:xfrm>
              <a:off x="3869529" y="3653635"/>
              <a:ext cx="762001" cy="622300"/>
              <a:chOff x="1736725" y="3022600"/>
              <a:chExt cx="762001" cy="6223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1739900" y="3094038"/>
                <a:ext cx="355600" cy="549275"/>
              </a:xfrm>
              <a:custGeom>
                <a:avLst/>
                <a:gdLst/>
                <a:ahLst/>
                <a:cxnLst>
                  <a:cxn ang="0">
                    <a:pos x="178" y="232"/>
                  </a:cxn>
                  <a:cxn ang="0">
                    <a:pos x="192" y="213"/>
                  </a:cxn>
                  <a:cxn ang="0">
                    <a:pos x="207" y="188"/>
                  </a:cxn>
                  <a:cxn ang="0">
                    <a:pos x="218" y="169"/>
                  </a:cxn>
                  <a:cxn ang="0">
                    <a:pos x="232" y="150"/>
                  </a:cxn>
                  <a:cxn ang="0">
                    <a:pos x="247" y="131"/>
                  </a:cxn>
                  <a:cxn ang="0">
                    <a:pos x="262" y="110"/>
                  </a:cxn>
                  <a:cxn ang="0">
                    <a:pos x="277" y="89"/>
                  </a:cxn>
                  <a:cxn ang="0">
                    <a:pos x="291" y="69"/>
                  </a:cxn>
                  <a:cxn ang="0">
                    <a:pos x="302" y="51"/>
                  </a:cxn>
                  <a:cxn ang="0">
                    <a:pos x="319" y="31"/>
                  </a:cxn>
                  <a:cxn ang="0">
                    <a:pos x="332" y="12"/>
                  </a:cxn>
                  <a:cxn ang="0">
                    <a:pos x="336" y="10"/>
                  </a:cxn>
                  <a:cxn ang="0">
                    <a:pos x="351" y="4"/>
                  </a:cxn>
                  <a:cxn ang="0">
                    <a:pos x="374" y="0"/>
                  </a:cxn>
                  <a:cxn ang="0">
                    <a:pos x="403" y="6"/>
                  </a:cxn>
                  <a:cxn ang="0">
                    <a:pos x="427" y="29"/>
                  </a:cxn>
                  <a:cxn ang="0">
                    <a:pos x="441" y="55"/>
                  </a:cxn>
                  <a:cxn ang="0">
                    <a:pos x="444" y="80"/>
                  </a:cxn>
                  <a:cxn ang="0">
                    <a:pos x="446" y="97"/>
                  </a:cxn>
                  <a:cxn ang="0">
                    <a:pos x="332" y="279"/>
                  </a:cxn>
                  <a:cxn ang="0">
                    <a:pos x="332" y="285"/>
                  </a:cxn>
                  <a:cxn ang="0">
                    <a:pos x="340" y="304"/>
                  </a:cxn>
                  <a:cxn ang="0">
                    <a:pos x="349" y="329"/>
                  </a:cxn>
                  <a:cxn ang="0">
                    <a:pos x="361" y="359"/>
                  </a:cxn>
                  <a:cxn ang="0">
                    <a:pos x="370" y="388"/>
                  </a:cxn>
                  <a:cxn ang="0">
                    <a:pos x="382" y="414"/>
                  </a:cxn>
                  <a:cxn ang="0">
                    <a:pos x="387" y="435"/>
                  </a:cxn>
                  <a:cxn ang="0">
                    <a:pos x="391" y="445"/>
                  </a:cxn>
                  <a:cxn ang="0">
                    <a:pos x="389" y="456"/>
                  </a:cxn>
                  <a:cxn ang="0">
                    <a:pos x="387" y="485"/>
                  </a:cxn>
                  <a:cxn ang="0">
                    <a:pos x="384" y="502"/>
                  </a:cxn>
                  <a:cxn ang="0">
                    <a:pos x="384" y="525"/>
                  </a:cxn>
                  <a:cxn ang="0">
                    <a:pos x="380" y="546"/>
                  </a:cxn>
                  <a:cxn ang="0">
                    <a:pos x="380" y="570"/>
                  </a:cxn>
                  <a:cxn ang="0">
                    <a:pos x="376" y="591"/>
                  </a:cxn>
                  <a:cxn ang="0">
                    <a:pos x="374" y="614"/>
                  </a:cxn>
                  <a:cxn ang="0">
                    <a:pos x="372" y="635"/>
                  </a:cxn>
                  <a:cxn ang="0">
                    <a:pos x="370" y="654"/>
                  </a:cxn>
                  <a:cxn ang="0">
                    <a:pos x="368" y="682"/>
                  </a:cxn>
                  <a:cxn ang="0">
                    <a:pos x="368" y="694"/>
                  </a:cxn>
                  <a:cxn ang="0">
                    <a:pos x="321" y="502"/>
                  </a:cxn>
                  <a:cxn ang="0">
                    <a:pos x="156" y="540"/>
                  </a:cxn>
                  <a:cxn ang="0">
                    <a:pos x="28" y="686"/>
                  </a:cxn>
                  <a:cxn ang="0">
                    <a:pos x="4" y="684"/>
                  </a:cxn>
                  <a:cxn ang="0">
                    <a:pos x="0" y="675"/>
                  </a:cxn>
                  <a:cxn ang="0">
                    <a:pos x="7" y="650"/>
                  </a:cxn>
                  <a:cxn ang="0">
                    <a:pos x="17" y="627"/>
                  </a:cxn>
                  <a:cxn ang="0">
                    <a:pos x="28" y="597"/>
                  </a:cxn>
                  <a:cxn ang="0">
                    <a:pos x="40" y="565"/>
                  </a:cxn>
                  <a:cxn ang="0">
                    <a:pos x="55" y="528"/>
                  </a:cxn>
                  <a:cxn ang="0">
                    <a:pos x="70" y="490"/>
                  </a:cxn>
                  <a:cxn ang="0">
                    <a:pos x="81" y="462"/>
                  </a:cxn>
                  <a:cxn ang="0">
                    <a:pos x="89" y="441"/>
                  </a:cxn>
                  <a:cxn ang="0">
                    <a:pos x="100" y="411"/>
                  </a:cxn>
                  <a:cxn ang="0">
                    <a:pos x="118" y="373"/>
                  </a:cxn>
                  <a:cxn ang="0">
                    <a:pos x="133" y="338"/>
                  </a:cxn>
                  <a:cxn ang="0">
                    <a:pos x="146" y="306"/>
                  </a:cxn>
                  <a:cxn ang="0">
                    <a:pos x="157" y="278"/>
                  </a:cxn>
                  <a:cxn ang="0">
                    <a:pos x="171" y="247"/>
                  </a:cxn>
                  <a:cxn ang="0">
                    <a:pos x="178" y="238"/>
                  </a:cxn>
                </a:cxnLst>
                <a:rect l="0" t="0" r="r" b="b"/>
                <a:pathLst>
                  <a:path w="446" h="694">
                    <a:moveTo>
                      <a:pt x="178" y="238"/>
                    </a:moveTo>
                    <a:lnTo>
                      <a:pt x="178" y="232"/>
                    </a:lnTo>
                    <a:lnTo>
                      <a:pt x="184" y="224"/>
                    </a:lnTo>
                    <a:lnTo>
                      <a:pt x="192" y="213"/>
                    </a:lnTo>
                    <a:lnTo>
                      <a:pt x="203" y="198"/>
                    </a:lnTo>
                    <a:lnTo>
                      <a:pt x="207" y="188"/>
                    </a:lnTo>
                    <a:lnTo>
                      <a:pt x="213" y="179"/>
                    </a:lnTo>
                    <a:lnTo>
                      <a:pt x="218" y="169"/>
                    </a:lnTo>
                    <a:lnTo>
                      <a:pt x="226" y="162"/>
                    </a:lnTo>
                    <a:lnTo>
                      <a:pt x="232" y="150"/>
                    </a:lnTo>
                    <a:lnTo>
                      <a:pt x="241" y="141"/>
                    </a:lnTo>
                    <a:lnTo>
                      <a:pt x="247" y="131"/>
                    </a:lnTo>
                    <a:lnTo>
                      <a:pt x="256" y="122"/>
                    </a:lnTo>
                    <a:lnTo>
                      <a:pt x="262" y="110"/>
                    </a:lnTo>
                    <a:lnTo>
                      <a:pt x="270" y="99"/>
                    </a:lnTo>
                    <a:lnTo>
                      <a:pt x="277" y="89"/>
                    </a:lnTo>
                    <a:lnTo>
                      <a:pt x="285" y="80"/>
                    </a:lnTo>
                    <a:lnTo>
                      <a:pt x="291" y="69"/>
                    </a:lnTo>
                    <a:lnTo>
                      <a:pt x="296" y="61"/>
                    </a:lnTo>
                    <a:lnTo>
                      <a:pt x="302" y="51"/>
                    </a:lnTo>
                    <a:lnTo>
                      <a:pt x="310" y="46"/>
                    </a:lnTo>
                    <a:lnTo>
                      <a:pt x="319" y="31"/>
                    </a:lnTo>
                    <a:lnTo>
                      <a:pt x="329" y="19"/>
                    </a:lnTo>
                    <a:lnTo>
                      <a:pt x="332" y="12"/>
                    </a:lnTo>
                    <a:lnTo>
                      <a:pt x="336" y="12"/>
                    </a:lnTo>
                    <a:lnTo>
                      <a:pt x="336" y="10"/>
                    </a:lnTo>
                    <a:lnTo>
                      <a:pt x="344" y="8"/>
                    </a:lnTo>
                    <a:lnTo>
                      <a:pt x="351" y="4"/>
                    </a:lnTo>
                    <a:lnTo>
                      <a:pt x="363" y="2"/>
                    </a:lnTo>
                    <a:lnTo>
                      <a:pt x="374" y="0"/>
                    </a:lnTo>
                    <a:lnTo>
                      <a:pt x="387" y="2"/>
                    </a:lnTo>
                    <a:lnTo>
                      <a:pt x="403" y="6"/>
                    </a:lnTo>
                    <a:lnTo>
                      <a:pt x="418" y="17"/>
                    </a:lnTo>
                    <a:lnTo>
                      <a:pt x="427" y="29"/>
                    </a:lnTo>
                    <a:lnTo>
                      <a:pt x="437" y="42"/>
                    </a:lnTo>
                    <a:lnTo>
                      <a:pt x="441" y="55"/>
                    </a:lnTo>
                    <a:lnTo>
                      <a:pt x="444" y="70"/>
                    </a:lnTo>
                    <a:lnTo>
                      <a:pt x="444" y="80"/>
                    </a:lnTo>
                    <a:lnTo>
                      <a:pt x="446" y="91"/>
                    </a:lnTo>
                    <a:lnTo>
                      <a:pt x="446" y="97"/>
                    </a:lnTo>
                    <a:lnTo>
                      <a:pt x="446" y="101"/>
                    </a:lnTo>
                    <a:lnTo>
                      <a:pt x="332" y="279"/>
                    </a:lnTo>
                    <a:lnTo>
                      <a:pt x="332" y="279"/>
                    </a:lnTo>
                    <a:lnTo>
                      <a:pt x="332" y="285"/>
                    </a:lnTo>
                    <a:lnTo>
                      <a:pt x="334" y="293"/>
                    </a:lnTo>
                    <a:lnTo>
                      <a:pt x="340" y="304"/>
                    </a:lnTo>
                    <a:lnTo>
                      <a:pt x="344" y="316"/>
                    </a:lnTo>
                    <a:lnTo>
                      <a:pt x="349" y="329"/>
                    </a:lnTo>
                    <a:lnTo>
                      <a:pt x="355" y="342"/>
                    </a:lnTo>
                    <a:lnTo>
                      <a:pt x="361" y="359"/>
                    </a:lnTo>
                    <a:lnTo>
                      <a:pt x="365" y="373"/>
                    </a:lnTo>
                    <a:lnTo>
                      <a:pt x="370" y="388"/>
                    </a:lnTo>
                    <a:lnTo>
                      <a:pt x="376" y="401"/>
                    </a:lnTo>
                    <a:lnTo>
                      <a:pt x="382" y="414"/>
                    </a:lnTo>
                    <a:lnTo>
                      <a:pt x="384" y="424"/>
                    </a:lnTo>
                    <a:lnTo>
                      <a:pt x="387" y="435"/>
                    </a:lnTo>
                    <a:lnTo>
                      <a:pt x="389" y="439"/>
                    </a:lnTo>
                    <a:lnTo>
                      <a:pt x="391" y="445"/>
                    </a:lnTo>
                    <a:lnTo>
                      <a:pt x="389" y="447"/>
                    </a:lnTo>
                    <a:lnTo>
                      <a:pt x="389" y="456"/>
                    </a:lnTo>
                    <a:lnTo>
                      <a:pt x="387" y="468"/>
                    </a:lnTo>
                    <a:lnTo>
                      <a:pt x="387" y="485"/>
                    </a:lnTo>
                    <a:lnTo>
                      <a:pt x="386" y="492"/>
                    </a:lnTo>
                    <a:lnTo>
                      <a:pt x="384" y="502"/>
                    </a:lnTo>
                    <a:lnTo>
                      <a:pt x="384" y="513"/>
                    </a:lnTo>
                    <a:lnTo>
                      <a:pt x="384" y="525"/>
                    </a:lnTo>
                    <a:lnTo>
                      <a:pt x="382" y="534"/>
                    </a:lnTo>
                    <a:lnTo>
                      <a:pt x="380" y="546"/>
                    </a:lnTo>
                    <a:lnTo>
                      <a:pt x="380" y="557"/>
                    </a:lnTo>
                    <a:lnTo>
                      <a:pt x="380" y="570"/>
                    </a:lnTo>
                    <a:lnTo>
                      <a:pt x="378" y="580"/>
                    </a:lnTo>
                    <a:lnTo>
                      <a:pt x="376" y="591"/>
                    </a:lnTo>
                    <a:lnTo>
                      <a:pt x="374" y="603"/>
                    </a:lnTo>
                    <a:lnTo>
                      <a:pt x="374" y="614"/>
                    </a:lnTo>
                    <a:lnTo>
                      <a:pt x="372" y="623"/>
                    </a:lnTo>
                    <a:lnTo>
                      <a:pt x="372" y="635"/>
                    </a:lnTo>
                    <a:lnTo>
                      <a:pt x="370" y="644"/>
                    </a:lnTo>
                    <a:lnTo>
                      <a:pt x="370" y="654"/>
                    </a:lnTo>
                    <a:lnTo>
                      <a:pt x="368" y="669"/>
                    </a:lnTo>
                    <a:lnTo>
                      <a:pt x="368" y="682"/>
                    </a:lnTo>
                    <a:lnTo>
                      <a:pt x="368" y="690"/>
                    </a:lnTo>
                    <a:lnTo>
                      <a:pt x="368" y="694"/>
                    </a:lnTo>
                    <a:lnTo>
                      <a:pt x="321" y="690"/>
                    </a:lnTo>
                    <a:lnTo>
                      <a:pt x="321" y="502"/>
                    </a:lnTo>
                    <a:lnTo>
                      <a:pt x="239" y="384"/>
                    </a:lnTo>
                    <a:lnTo>
                      <a:pt x="156" y="540"/>
                    </a:lnTo>
                    <a:lnTo>
                      <a:pt x="36" y="686"/>
                    </a:lnTo>
                    <a:lnTo>
                      <a:pt x="28" y="686"/>
                    </a:lnTo>
                    <a:lnTo>
                      <a:pt x="17" y="686"/>
                    </a:lnTo>
                    <a:lnTo>
                      <a:pt x="4" y="684"/>
                    </a:lnTo>
                    <a:lnTo>
                      <a:pt x="0" y="682"/>
                    </a:lnTo>
                    <a:lnTo>
                      <a:pt x="0" y="675"/>
                    </a:lnTo>
                    <a:lnTo>
                      <a:pt x="5" y="661"/>
                    </a:lnTo>
                    <a:lnTo>
                      <a:pt x="7" y="650"/>
                    </a:lnTo>
                    <a:lnTo>
                      <a:pt x="11" y="641"/>
                    </a:lnTo>
                    <a:lnTo>
                      <a:pt x="17" y="627"/>
                    </a:lnTo>
                    <a:lnTo>
                      <a:pt x="23" y="614"/>
                    </a:lnTo>
                    <a:lnTo>
                      <a:pt x="28" y="597"/>
                    </a:lnTo>
                    <a:lnTo>
                      <a:pt x="34" y="582"/>
                    </a:lnTo>
                    <a:lnTo>
                      <a:pt x="40" y="565"/>
                    </a:lnTo>
                    <a:lnTo>
                      <a:pt x="47" y="547"/>
                    </a:lnTo>
                    <a:lnTo>
                      <a:pt x="55" y="528"/>
                    </a:lnTo>
                    <a:lnTo>
                      <a:pt x="62" y="509"/>
                    </a:lnTo>
                    <a:lnTo>
                      <a:pt x="70" y="490"/>
                    </a:lnTo>
                    <a:lnTo>
                      <a:pt x="80" y="473"/>
                    </a:lnTo>
                    <a:lnTo>
                      <a:pt x="81" y="462"/>
                    </a:lnTo>
                    <a:lnTo>
                      <a:pt x="85" y="452"/>
                    </a:lnTo>
                    <a:lnTo>
                      <a:pt x="89" y="441"/>
                    </a:lnTo>
                    <a:lnTo>
                      <a:pt x="95" y="432"/>
                    </a:lnTo>
                    <a:lnTo>
                      <a:pt x="100" y="411"/>
                    </a:lnTo>
                    <a:lnTo>
                      <a:pt x="110" y="393"/>
                    </a:lnTo>
                    <a:lnTo>
                      <a:pt x="118" y="373"/>
                    </a:lnTo>
                    <a:lnTo>
                      <a:pt x="125" y="355"/>
                    </a:lnTo>
                    <a:lnTo>
                      <a:pt x="133" y="338"/>
                    </a:lnTo>
                    <a:lnTo>
                      <a:pt x="140" y="323"/>
                    </a:lnTo>
                    <a:lnTo>
                      <a:pt x="146" y="306"/>
                    </a:lnTo>
                    <a:lnTo>
                      <a:pt x="152" y="291"/>
                    </a:lnTo>
                    <a:lnTo>
                      <a:pt x="157" y="278"/>
                    </a:lnTo>
                    <a:lnTo>
                      <a:pt x="163" y="266"/>
                    </a:lnTo>
                    <a:lnTo>
                      <a:pt x="171" y="247"/>
                    </a:lnTo>
                    <a:lnTo>
                      <a:pt x="178" y="238"/>
                    </a:lnTo>
                    <a:lnTo>
                      <a:pt x="178" y="2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1835150" y="3092450"/>
                <a:ext cx="198438" cy="144462"/>
              </a:xfrm>
              <a:custGeom>
                <a:avLst/>
                <a:gdLst/>
                <a:ahLst/>
                <a:cxnLst>
                  <a:cxn ang="0">
                    <a:pos x="249" y="4"/>
                  </a:cxn>
                  <a:cxn ang="0">
                    <a:pos x="242" y="2"/>
                  </a:cxn>
                  <a:cxn ang="0">
                    <a:pos x="229" y="2"/>
                  </a:cxn>
                  <a:cxn ang="0">
                    <a:pos x="217" y="0"/>
                  </a:cxn>
                  <a:cxn ang="0">
                    <a:pos x="206" y="0"/>
                  </a:cxn>
                  <a:cxn ang="0">
                    <a:pos x="192" y="0"/>
                  </a:cxn>
                  <a:cxn ang="0">
                    <a:pos x="181" y="0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9" y="0"/>
                  </a:cxn>
                  <a:cxn ang="0">
                    <a:pos x="128" y="2"/>
                  </a:cxn>
                  <a:cxn ang="0">
                    <a:pos x="116" y="2"/>
                  </a:cxn>
                  <a:cxn ang="0">
                    <a:pos x="107" y="6"/>
                  </a:cxn>
                  <a:cxn ang="0">
                    <a:pos x="97" y="8"/>
                  </a:cxn>
                  <a:cxn ang="0">
                    <a:pos x="94" y="14"/>
                  </a:cxn>
                  <a:cxn ang="0">
                    <a:pos x="86" y="17"/>
                  </a:cxn>
                  <a:cxn ang="0">
                    <a:pos x="80" y="23"/>
                  </a:cxn>
                  <a:cxn ang="0">
                    <a:pos x="73" y="33"/>
                  </a:cxn>
                  <a:cxn ang="0">
                    <a:pos x="67" y="44"/>
                  </a:cxn>
                  <a:cxn ang="0">
                    <a:pos x="57" y="53"/>
                  </a:cxn>
                  <a:cxn ang="0">
                    <a:pos x="50" y="67"/>
                  </a:cxn>
                  <a:cxn ang="0">
                    <a:pos x="42" y="78"/>
                  </a:cxn>
                  <a:cxn ang="0">
                    <a:pos x="37" y="93"/>
                  </a:cxn>
                  <a:cxn ang="0">
                    <a:pos x="27" y="105"/>
                  </a:cxn>
                  <a:cxn ang="0">
                    <a:pos x="19" y="116"/>
                  </a:cxn>
                  <a:cxn ang="0">
                    <a:pos x="14" y="128"/>
                  </a:cxn>
                  <a:cxn ang="0">
                    <a:pos x="10" y="139"/>
                  </a:cxn>
                  <a:cxn ang="0">
                    <a:pos x="2" y="152"/>
                  </a:cxn>
                  <a:cxn ang="0">
                    <a:pos x="0" y="160"/>
                  </a:cxn>
                  <a:cxn ang="0">
                    <a:pos x="31" y="183"/>
                  </a:cxn>
                  <a:cxn ang="0">
                    <a:pos x="103" y="84"/>
                  </a:cxn>
                  <a:cxn ang="0">
                    <a:pos x="204" y="93"/>
                  </a:cxn>
                  <a:cxn ang="0">
                    <a:pos x="249" y="4"/>
                  </a:cxn>
                  <a:cxn ang="0">
                    <a:pos x="249" y="4"/>
                  </a:cxn>
                </a:cxnLst>
                <a:rect l="0" t="0" r="r" b="b"/>
                <a:pathLst>
                  <a:path w="249" h="183">
                    <a:moveTo>
                      <a:pt x="249" y="4"/>
                    </a:moveTo>
                    <a:lnTo>
                      <a:pt x="242" y="2"/>
                    </a:lnTo>
                    <a:lnTo>
                      <a:pt x="229" y="2"/>
                    </a:lnTo>
                    <a:lnTo>
                      <a:pt x="217" y="0"/>
                    </a:lnTo>
                    <a:lnTo>
                      <a:pt x="206" y="0"/>
                    </a:lnTo>
                    <a:lnTo>
                      <a:pt x="192" y="0"/>
                    </a:lnTo>
                    <a:lnTo>
                      <a:pt x="181" y="0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9" y="0"/>
                    </a:lnTo>
                    <a:lnTo>
                      <a:pt x="128" y="2"/>
                    </a:lnTo>
                    <a:lnTo>
                      <a:pt x="116" y="2"/>
                    </a:lnTo>
                    <a:lnTo>
                      <a:pt x="107" y="6"/>
                    </a:lnTo>
                    <a:lnTo>
                      <a:pt x="97" y="8"/>
                    </a:lnTo>
                    <a:lnTo>
                      <a:pt x="94" y="14"/>
                    </a:lnTo>
                    <a:lnTo>
                      <a:pt x="86" y="17"/>
                    </a:lnTo>
                    <a:lnTo>
                      <a:pt x="80" y="23"/>
                    </a:lnTo>
                    <a:lnTo>
                      <a:pt x="73" y="33"/>
                    </a:lnTo>
                    <a:lnTo>
                      <a:pt x="67" y="44"/>
                    </a:lnTo>
                    <a:lnTo>
                      <a:pt x="57" y="53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7" y="93"/>
                    </a:lnTo>
                    <a:lnTo>
                      <a:pt x="27" y="105"/>
                    </a:lnTo>
                    <a:lnTo>
                      <a:pt x="19" y="116"/>
                    </a:lnTo>
                    <a:lnTo>
                      <a:pt x="14" y="128"/>
                    </a:lnTo>
                    <a:lnTo>
                      <a:pt x="10" y="139"/>
                    </a:lnTo>
                    <a:lnTo>
                      <a:pt x="2" y="152"/>
                    </a:lnTo>
                    <a:lnTo>
                      <a:pt x="0" y="160"/>
                    </a:lnTo>
                    <a:lnTo>
                      <a:pt x="31" y="183"/>
                    </a:lnTo>
                    <a:lnTo>
                      <a:pt x="103" y="84"/>
                    </a:lnTo>
                    <a:lnTo>
                      <a:pt x="204" y="93"/>
                    </a:lnTo>
                    <a:lnTo>
                      <a:pt x="249" y="4"/>
                    </a:lnTo>
                    <a:lnTo>
                      <a:pt x="249" y="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7" name="Freeform 28"/>
              <p:cNvSpPr>
                <a:spLocks/>
              </p:cNvSpPr>
              <p:nvPr/>
            </p:nvSpPr>
            <p:spPr bwMode="auto">
              <a:xfrm>
                <a:off x="2039938" y="3149600"/>
                <a:ext cx="57150" cy="25876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70" y="327"/>
                  </a:cxn>
                  <a:cxn ang="0">
                    <a:pos x="28" y="301"/>
                  </a:cxn>
                  <a:cxn ang="0">
                    <a:pos x="0" y="71"/>
                  </a:cxn>
                  <a:cxn ang="0">
                    <a:pos x="68" y="0"/>
                  </a:cxn>
                  <a:cxn ang="0">
                    <a:pos x="68" y="0"/>
                  </a:cxn>
                </a:cxnLst>
                <a:rect l="0" t="0" r="r" b="b"/>
                <a:pathLst>
                  <a:path w="70" h="327">
                    <a:moveTo>
                      <a:pt x="68" y="0"/>
                    </a:moveTo>
                    <a:lnTo>
                      <a:pt x="70" y="327"/>
                    </a:lnTo>
                    <a:lnTo>
                      <a:pt x="28" y="301"/>
                    </a:lnTo>
                    <a:lnTo>
                      <a:pt x="0" y="71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8" name="Freeform 29"/>
              <p:cNvSpPr>
                <a:spLocks/>
              </p:cNvSpPr>
              <p:nvPr/>
            </p:nvSpPr>
            <p:spPr bwMode="auto">
              <a:xfrm>
                <a:off x="2039938" y="3352800"/>
                <a:ext cx="458788" cy="292100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6" y="350"/>
                  </a:cxn>
                  <a:cxn ang="0">
                    <a:pos x="17" y="327"/>
                  </a:cxn>
                  <a:cxn ang="0">
                    <a:pos x="30" y="300"/>
                  </a:cxn>
                  <a:cxn ang="0">
                    <a:pos x="47" y="270"/>
                  </a:cxn>
                  <a:cxn ang="0">
                    <a:pos x="63" y="241"/>
                  </a:cxn>
                  <a:cxn ang="0">
                    <a:pos x="76" y="217"/>
                  </a:cxn>
                  <a:cxn ang="0">
                    <a:pos x="85" y="203"/>
                  </a:cxn>
                  <a:cxn ang="0">
                    <a:pos x="103" y="194"/>
                  </a:cxn>
                  <a:cxn ang="0">
                    <a:pos x="137" y="190"/>
                  </a:cxn>
                  <a:cxn ang="0">
                    <a:pos x="264" y="11"/>
                  </a:cxn>
                  <a:cxn ang="0">
                    <a:pos x="287" y="2"/>
                  </a:cxn>
                  <a:cxn ang="0">
                    <a:pos x="308" y="2"/>
                  </a:cxn>
                  <a:cxn ang="0">
                    <a:pos x="334" y="15"/>
                  </a:cxn>
                  <a:cxn ang="0">
                    <a:pos x="353" y="38"/>
                  </a:cxn>
                  <a:cxn ang="0">
                    <a:pos x="367" y="57"/>
                  </a:cxn>
                  <a:cxn ang="0">
                    <a:pos x="386" y="82"/>
                  </a:cxn>
                  <a:cxn ang="0">
                    <a:pos x="403" y="108"/>
                  </a:cxn>
                  <a:cxn ang="0">
                    <a:pos x="426" y="139"/>
                  </a:cxn>
                  <a:cxn ang="0">
                    <a:pos x="447" y="169"/>
                  </a:cxn>
                  <a:cxn ang="0">
                    <a:pos x="469" y="201"/>
                  </a:cxn>
                  <a:cxn ang="0">
                    <a:pos x="488" y="230"/>
                  </a:cxn>
                  <a:cxn ang="0">
                    <a:pos x="509" y="260"/>
                  </a:cxn>
                  <a:cxn ang="0">
                    <a:pos x="526" y="289"/>
                  </a:cxn>
                  <a:cxn ang="0">
                    <a:pos x="545" y="315"/>
                  </a:cxn>
                  <a:cxn ang="0">
                    <a:pos x="557" y="334"/>
                  </a:cxn>
                  <a:cxn ang="0">
                    <a:pos x="568" y="352"/>
                  </a:cxn>
                  <a:cxn ang="0">
                    <a:pos x="578" y="369"/>
                  </a:cxn>
                  <a:cxn ang="0">
                    <a:pos x="568" y="369"/>
                  </a:cxn>
                  <a:cxn ang="0">
                    <a:pos x="549" y="369"/>
                  </a:cxn>
                  <a:cxn ang="0">
                    <a:pos x="519" y="369"/>
                  </a:cxn>
                  <a:cxn ang="0">
                    <a:pos x="483" y="369"/>
                  </a:cxn>
                  <a:cxn ang="0">
                    <a:pos x="460" y="369"/>
                  </a:cxn>
                  <a:cxn ang="0">
                    <a:pos x="439" y="369"/>
                  </a:cxn>
                  <a:cxn ang="0">
                    <a:pos x="414" y="369"/>
                  </a:cxn>
                  <a:cxn ang="0">
                    <a:pos x="390" y="369"/>
                  </a:cxn>
                  <a:cxn ang="0">
                    <a:pos x="363" y="369"/>
                  </a:cxn>
                  <a:cxn ang="0">
                    <a:pos x="338" y="369"/>
                  </a:cxn>
                  <a:cxn ang="0">
                    <a:pos x="312" y="369"/>
                  </a:cxn>
                  <a:cxn ang="0">
                    <a:pos x="285" y="369"/>
                  </a:cxn>
                  <a:cxn ang="0">
                    <a:pos x="257" y="367"/>
                  </a:cxn>
                  <a:cxn ang="0">
                    <a:pos x="230" y="367"/>
                  </a:cxn>
                  <a:cxn ang="0">
                    <a:pos x="203" y="367"/>
                  </a:cxn>
                  <a:cxn ang="0">
                    <a:pos x="179" y="367"/>
                  </a:cxn>
                  <a:cxn ang="0">
                    <a:pos x="154" y="367"/>
                  </a:cxn>
                  <a:cxn ang="0">
                    <a:pos x="129" y="367"/>
                  </a:cxn>
                  <a:cxn ang="0">
                    <a:pos x="106" y="367"/>
                  </a:cxn>
                  <a:cxn ang="0">
                    <a:pos x="87" y="367"/>
                  </a:cxn>
                  <a:cxn ang="0">
                    <a:pos x="49" y="367"/>
                  </a:cxn>
                  <a:cxn ang="0">
                    <a:pos x="23" y="367"/>
                  </a:cxn>
                  <a:cxn ang="0">
                    <a:pos x="6" y="367"/>
                  </a:cxn>
                  <a:cxn ang="0">
                    <a:pos x="0" y="367"/>
                  </a:cxn>
                </a:cxnLst>
                <a:rect l="0" t="0" r="r" b="b"/>
                <a:pathLst>
                  <a:path w="578" h="369">
                    <a:moveTo>
                      <a:pt x="0" y="367"/>
                    </a:moveTo>
                    <a:lnTo>
                      <a:pt x="0" y="363"/>
                    </a:lnTo>
                    <a:lnTo>
                      <a:pt x="2" y="359"/>
                    </a:lnTo>
                    <a:lnTo>
                      <a:pt x="6" y="350"/>
                    </a:lnTo>
                    <a:lnTo>
                      <a:pt x="11" y="340"/>
                    </a:lnTo>
                    <a:lnTo>
                      <a:pt x="17" y="327"/>
                    </a:lnTo>
                    <a:lnTo>
                      <a:pt x="23" y="315"/>
                    </a:lnTo>
                    <a:lnTo>
                      <a:pt x="30" y="300"/>
                    </a:lnTo>
                    <a:lnTo>
                      <a:pt x="40" y="287"/>
                    </a:lnTo>
                    <a:lnTo>
                      <a:pt x="47" y="270"/>
                    </a:lnTo>
                    <a:lnTo>
                      <a:pt x="55" y="255"/>
                    </a:lnTo>
                    <a:lnTo>
                      <a:pt x="63" y="241"/>
                    </a:lnTo>
                    <a:lnTo>
                      <a:pt x="70" y="230"/>
                    </a:lnTo>
                    <a:lnTo>
                      <a:pt x="76" y="217"/>
                    </a:lnTo>
                    <a:lnTo>
                      <a:pt x="82" y="209"/>
                    </a:lnTo>
                    <a:lnTo>
                      <a:pt x="85" y="203"/>
                    </a:lnTo>
                    <a:lnTo>
                      <a:pt x="91" y="201"/>
                    </a:lnTo>
                    <a:lnTo>
                      <a:pt x="103" y="194"/>
                    </a:lnTo>
                    <a:lnTo>
                      <a:pt x="122" y="192"/>
                    </a:lnTo>
                    <a:lnTo>
                      <a:pt x="137" y="190"/>
                    </a:lnTo>
                    <a:lnTo>
                      <a:pt x="144" y="190"/>
                    </a:lnTo>
                    <a:lnTo>
                      <a:pt x="264" y="11"/>
                    </a:lnTo>
                    <a:lnTo>
                      <a:pt x="270" y="6"/>
                    </a:lnTo>
                    <a:lnTo>
                      <a:pt x="287" y="2"/>
                    </a:lnTo>
                    <a:lnTo>
                      <a:pt x="296" y="0"/>
                    </a:lnTo>
                    <a:lnTo>
                      <a:pt x="308" y="2"/>
                    </a:lnTo>
                    <a:lnTo>
                      <a:pt x="321" y="6"/>
                    </a:lnTo>
                    <a:lnTo>
                      <a:pt x="334" y="15"/>
                    </a:lnTo>
                    <a:lnTo>
                      <a:pt x="340" y="23"/>
                    </a:lnTo>
                    <a:lnTo>
                      <a:pt x="353" y="38"/>
                    </a:lnTo>
                    <a:lnTo>
                      <a:pt x="359" y="46"/>
                    </a:lnTo>
                    <a:lnTo>
                      <a:pt x="367" y="57"/>
                    </a:lnTo>
                    <a:lnTo>
                      <a:pt x="374" y="68"/>
                    </a:lnTo>
                    <a:lnTo>
                      <a:pt x="386" y="82"/>
                    </a:lnTo>
                    <a:lnTo>
                      <a:pt x="393" y="93"/>
                    </a:lnTo>
                    <a:lnTo>
                      <a:pt x="403" y="108"/>
                    </a:lnTo>
                    <a:lnTo>
                      <a:pt x="414" y="122"/>
                    </a:lnTo>
                    <a:lnTo>
                      <a:pt x="426" y="139"/>
                    </a:lnTo>
                    <a:lnTo>
                      <a:pt x="435" y="152"/>
                    </a:lnTo>
                    <a:lnTo>
                      <a:pt x="447" y="169"/>
                    </a:lnTo>
                    <a:lnTo>
                      <a:pt x="458" y="184"/>
                    </a:lnTo>
                    <a:lnTo>
                      <a:pt x="469" y="201"/>
                    </a:lnTo>
                    <a:lnTo>
                      <a:pt x="479" y="215"/>
                    </a:lnTo>
                    <a:lnTo>
                      <a:pt x="488" y="230"/>
                    </a:lnTo>
                    <a:lnTo>
                      <a:pt x="498" y="245"/>
                    </a:lnTo>
                    <a:lnTo>
                      <a:pt x="509" y="260"/>
                    </a:lnTo>
                    <a:lnTo>
                      <a:pt x="517" y="274"/>
                    </a:lnTo>
                    <a:lnTo>
                      <a:pt x="526" y="289"/>
                    </a:lnTo>
                    <a:lnTo>
                      <a:pt x="536" y="302"/>
                    </a:lnTo>
                    <a:lnTo>
                      <a:pt x="545" y="315"/>
                    </a:lnTo>
                    <a:lnTo>
                      <a:pt x="551" y="325"/>
                    </a:lnTo>
                    <a:lnTo>
                      <a:pt x="557" y="334"/>
                    </a:lnTo>
                    <a:lnTo>
                      <a:pt x="563" y="342"/>
                    </a:lnTo>
                    <a:lnTo>
                      <a:pt x="568" y="352"/>
                    </a:lnTo>
                    <a:lnTo>
                      <a:pt x="574" y="363"/>
                    </a:lnTo>
                    <a:lnTo>
                      <a:pt x="578" y="369"/>
                    </a:lnTo>
                    <a:lnTo>
                      <a:pt x="574" y="369"/>
                    </a:lnTo>
                    <a:lnTo>
                      <a:pt x="568" y="369"/>
                    </a:lnTo>
                    <a:lnTo>
                      <a:pt x="559" y="369"/>
                    </a:lnTo>
                    <a:lnTo>
                      <a:pt x="549" y="369"/>
                    </a:lnTo>
                    <a:lnTo>
                      <a:pt x="534" y="369"/>
                    </a:lnTo>
                    <a:lnTo>
                      <a:pt x="519" y="369"/>
                    </a:lnTo>
                    <a:lnTo>
                      <a:pt x="500" y="369"/>
                    </a:lnTo>
                    <a:lnTo>
                      <a:pt x="483" y="369"/>
                    </a:lnTo>
                    <a:lnTo>
                      <a:pt x="471" y="369"/>
                    </a:lnTo>
                    <a:lnTo>
                      <a:pt x="460" y="369"/>
                    </a:lnTo>
                    <a:lnTo>
                      <a:pt x="449" y="369"/>
                    </a:lnTo>
                    <a:lnTo>
                      <a:pt x="439" y="369"/>
                    </a:lnTo>
                    <a:lnTo>
                      <a:pt x="426" y="369"/>
                    </a:lnTo>
                    <a:lnTo>
                      <a:pt x="414" y="369"/>
                    </a:lnTo>
                    <a:lnTo>
                      <a:pt x="401" y="369"/>
                    </a:lnTo>
                    <a:lnTo>
                      <a:pt x="390" y="369"/>
                    </a:lnTo>
                    <a:lnTo>
                      <a:pt x="376" y="369"/>
                    </a:lnTo>
                    <a:lnTo>
                      <a:pt x="363" y="369"/>
                    </a:lnTo>
                    <a:lnTo>
                      <a:pt x="350" y="369"/>
                    </a:lnTo>
                    <a:lnTo>
                      <a:pt x="338" y="369"/>
                    </a:lnTo>
                    <a:lnTo>
                      <a:pt x="323" y="369"/>
                    </a:lnTo>
                    <a:lnTo>
                      <a:pt x="312" y="369"/>
                    </a:lnTo>
                    <a:lnTo>
                      <a:pt x="296" y="369"/>
                    </a:lnTo>
                    <a:lnTo>
                      <a:pt x="285" y="369"/>
                    </a:lnTo>
                    <a:lnTo>
                      <a:pt x="270" y="367"/>
                    </a:lnTo>
                    <a:lnTo>
                      <a:pt x="257" y="367"/>
                    </a:lnTo>
                    <a:lnTo>
                      <a:pt x="243" y="367"/>
                    </a:lnTo>
                    <a:lnTo>
                      <a:pt x="230" y="367"/>
                    </a:lnTo>
                    <a:lnTo>
                      <a:pt x="217" y="367"/>
                    </a:lnTo>
                    <a:lnTo>
                      <a:pt x="203" y="367"/>
                    </a:lnTo>
                    <a:lnTo>
                      <a:pt x="190" y="367"/>
                    </a:lnTo>
                    <a:lnTo>
                      <a:pt x="179" y="367"/>
                    </a:lnTo>
                    <a:lnTo>
                      <a:pt x="165" y="367"/>
                    </a:lnTo>
                    <a:lnTo>
                      <a:pt x="154" y="367"/>
                    </a:lnTo>
                    <a:lnTo>
                      <a:pt x="141" y="367"/>
                    </a:lnTo>
                    <a:lnTo>
                      <a:pt x="129" y="367"/>
                    </a:lnTo>
                    <a:lnTo>
                      <a:pt x="118" y="367"/>
                    </a:lnTo>
                    <a:lnTo>
                      <a:pt x="106" y="367"/>
                    </a:lnTo>
                    <a:lnTo>
                      <a:pt x="97" y="367"/>
                    </a:lnTo>
                    <a:lnTo>
                      <a:pt x="87" y="367"/>
                    </a:lnTo>
                    <a:lnTo>
                      <a:pt x="66" y="367"/>
                    </a:lnTo>
                    <a:lnTo>
                      <a:pt x="49" y="367"/>
                    </a:lnTo>
                    <a:lnTo>
                      <a:pt x="34" y="367"/>
                    </a:lnTo>
                    <a:lnTo>
                      <a:pt x="23" y="367"/>
                    </a:lnTo>
                    <a:lnTo>
                      <a:pt x="11" y="367"/>
                    </a:lnTo>
                    <a:lnTo>
                      <a:pt x="6" y="367"/>
                    </a:lnTo>
                    <a:lnTo>
                      <a:pt x="0" y="367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9" name="Freeform 30"/>
              <p:cNvSpPr>
                <a:spLocks/>
              </p:cNvSpPr>
              <p:nvPr/>
            </p:nvSpPr>
            <p:spPr bwMode="auto">
              <a:xfrm>
                <a:off x="1833563" y="3208338"/>
                <a:ext cx="363538" cy="2762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46" y="347"/>
                  </a:cxn>
                  <a:cxn ang="0">
                    <a:pos x="458" y="330"/>
                  </a:cxn>
                  <a:cxn ang="0">
                    <a:pos x="13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58" h="347">
                    <a:moveTo>
                      <a:pt x="0" y="19"/>
                    </a:moveTo>
                    <a:lnTo>
                      <a:pt x="446" y="347"/>
                    </a:lnTo>
                    <a:lnTo>
                      <a:pt x="458" y="33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0" name="Freeform 31"/>
              <p:cNvSpPr>
                <a:spLocks/>
              </p:cNvSpPr>
              <p:nvPr/>
            </p:nvSpPr>
            <p:spPr bwMode="auto">
              <a:xfrm>
                <a:off x="2070100" y="3022600"/>
                <a:ext cx="88900" cy="93662"/>
              </a:xfrm>
              <a:custGeom>
                <a:avLst/>
                <a:gdLst/>
                <a:ahLst/>
                <a:cxnLst>
                  <a:cxn ang="0">
                    <a:pos x="53" y="118"/>
                  </a:cxn>
                  <a:cxn ang="0">
                    <a:pos x="63" y="116"/>
                  </a:cxn>
                  <a:cxn ang="0">
                    <a:pos x="74" y="112"/>
                  </a:cxn>
                  <a:cxn ang="0">
                    <a:pos x="82" y="106"/>
                  </a:cxn>
                  <a:cxn ang="0">
                    <a:pos x="91" y="102"/>
                  </a:cxn>
                  <a:cxn ang="0">
                    <a:pos x="97" y="93"/>
                  </a:cxn>
                  <a:cxn ang="0">
                    <a:pos x="103" y="83"/>
                  </a:cxn>
                  <a:cxn ang="0">
                    <a:pos x="106" y="72"/>
                  </a:cxn>
                  <a:cxn ang="0">
                    <a:pos x="110" y="63"/>
                  </a:cxn>
                  <a:cxn ang="0">
                    <a:pos x="108" y="49"/>
                  </a:cxn>
                  <a:cxn ang="0">
                    <a:pos x="105" y="38"/>
                  </a:cxn>
                  <a:cxn ang="0">
                    <a:pos x="99" y="26"/>
                  </a:cxn>
                  <a:cxn ang="0">
                    <a:pos x="95" y="19"/>
                  </a:cxn>
                  <a:cxn ang="0">
                    <a:pos x="87" y="9"/>
                  </a:cxn>
                  <a:cxn ang="0">
                    <a:pos x="80" y="4"/>
                  </a:cxn>
                  <a:cxn ang="0">
                    <a:pos x="68" y="0"/>
                  </a:cxn>
                  <a:cxn ang="0">
                    <a:pos x="59" y="0"/>
                  </a:cxn>
                  <a:cxn ang="0">
                    <a:pos x="47" y="0"/>
                  </a:cxn>
                  <a:cxn ang="0">
                    <a:pos x="36" y="4"/>
                  </a:cxn>
                  <a:cxn ang="0">
                    <a:pos x="25" y="7"/>
                  </a:cxn>
                  <a:cxn ang="0">
                    <a:pos x="19" y="15"/>
                  </a:cxn>
                  <a:cxn ang="0">
                    <a:pos x="11" y="23"/>
                  </a:cxn>
                  <a:cxn ang="0">
                    <a:pos x="6" y="32"/>
                  </a:cxn>
                  <a:cxn ang="0">
                    <a:pos x="2" y="44"/>
                  </a:cxn>
                  <a:cxn ang="0">
                    <a:pos x="2" y="57"/>
                  </a:cxn>
                  <a:cxn ang="0">
                    <a:pos x="0" y="66"/>
                  </a:cxn>
                  <a:cxn ang="0">
                    <a:pos x="4" y="78"/>
                  </a:cxn>
                  <a:cxn ang="0">
                    <a:pos x="8" y="87"/>
                  </a:cxn>
                  <a:cxn ang="0">
                    <a:pos x="15" y="99"/>
                  </a:cxn>
                  <a:cxn ang="0">
                    <a:pos x="21" y="104"/>
                  </a:cxn>
                  <a:cxn ang="0">
                    <a:pos x="30" y="110"/>
                  </a:cxn>
                  <a:cxn ang="0">
                    <a:pos x="42" y="114"/>
                  </a:cxn>
                  <a:cxn ang="0">
                    <a:pos x="53" y="118"/>
                  </a:cxn>
                  <a:cxn ang="0">
                    <a:pos x="53" y="118"/>
                  </a:cxn>
                </a:cxnLst>
                <a:rect l="0" t="0" r="r" b="b"/>
                <a:pathLst>
                  <a:path w="110" h="118">
                    <a:moveTo>
                      <a:pt x="53" y="118"/>
                    </a:moveTo>
                    <a:lnTo>
                      <a:pt x="63" y="116"/>
                    </a:lnTo>
                    <a:lnTo>
                      <a:pt x="74" y="112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7" y="93"/>
                    </a:lnTo>
                    <a:lnTo>
                      <a:pt x="103" y="83"/>
                    </a:lnTo>
                    <a:lnTo>
                      <a:pt x="106" y="72"/>
                    </a:lnTo>
                    <a:lnTo>
                      <a:pt x="110" y="63"/>
                    </a:lnTo>
                    <a:lnTo>
                      <a:pt x="108" y="49"/>
                    </a:lnTo>
                    <a:lnTo>
                      <a:pt x="105" y="38"/>
                    </a:lnTo>
                    <a:lnTo>
                      <a:pt x="99" y="26"/>
                    </a:lnTo>
                    <a:lnTo>
                      <a:pt x="95" y="19"/>
                    </a:lnTo>
                    <a:lnTo>
                      <a:pt x="87" y="9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36" y="4"/>
                    </a:lnTo>
                    <a:lnTo>
                      <a:pt x="25" y="7"/>
                    </a:lnTo>
                    <a:lnTo>
                      <a:pt x="19" y="15"/>
                    </a:lnTo>
                    <a:lnTo>
                      <a:pt x="11" y="23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2" y="57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8" y="87"/>
                    </a:lnTo>
                    <a:lnTo>
                      <a:pt x="15" y="99"/>
                    </a:lnTo>
                    <a:lnTo>
                      <a:pt x="21" y="104"/>
                    </a:lnTo>
                    <a:lnTo>
                      <a:pt x="30" y="110"/>
                    </a:lnTo>
                    <a:lnTo>
                      <a:pt x="42" y="114"/>
                    </a:lnTo>
                    <a:lnTo>
                      <a:pt x="53" y="118"/>
                    </a:lnTo>
                    <a:lnTo>
                      <a:pt x="53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21" name="Freeform 32"/>
              <p:cNvSpPr>
                <a:spLocks/>
              </p:cNvSpPr>
              <p:nvPr/>
            </p:nvSpPr>
            <p:spPr bwMode="auto">
              <a:xfrm>
                <a:off x="1736725" y="3613150"/>
                <a:ext cx="733425" cy="317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926" y="40"/>
                  </a:cxn>
                  <a:cxn ang="0">
                    <a:pos x="926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926" h="40">
                    <a:moveTo>
                      <a:pt x="0" y="40"/>
                    </a:moveTo>
                    <a:lnTo>
                      <a:pt x="926" y="40"/>
                    </a:lnTo>
                    <a:lnTo>
                      <a:pt x="92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</p:grpSp>
      </p:grpSp>
      <p:sp>
        <p:nvSpPr>
          <p:cNvPr id="88" name="Retângulo de cantos arredondados 87"/>
          <p:cNvSpPr/>
          <p:nvPr/>
        </p:nvSpPr>
        <p:spPr bwMode="auto">
          <a:xfrm>
            <a:off x="5024430" y="6379176"/>
            <a:ext cx="928694" cy="437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Projeto 2</a:t>
            </a:r>
          </a:p>
        </p:txBody>
      </p:sp>
      <p:sp>
        <p:nvSpPr>
          <p:cNvPr id="90" name="Elipse 89"/>
          <p:cNvSpPr/>
          <p:nvPr/>
        </p:nvSpPr>
        <p:spPr bwMode="auto">
          <a:xfrm>
            <a:off x="4810116" y="6071908"/>
            <a:ext cx="468000" cy="46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CDD2B6"/>
            </a:prst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8315340" y="4143380"/>
            <a:ext cx="2143140" cy="257176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" tIns="10800" rIns="10800" bIns="10800"/>
          <a:lstStyle/>
          <a:p>
            <a:pPr algn="ctr">
              <a:defRPr/>
            </a:pPr>
            <a:endParaRPr lang="pt-BR" sz="7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1400" b="1" dirty="0">
                <a:solidFill>
                  <a:srgbClr val="000000"/>
                </a:solidFill>
              </a:rPr>
              <a:t>Serviços</a:t>
            </a:r>
            <a:endParaRPr lang="pt-B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8432458" y="5401968"/>
            <a:ext cx="1928826" cy="370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400" tIns="10800" rIns="50400" bIns="1080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50" b="1" dirty="0">
                <a:solidFill>
                  <a:srgbClr val="000000"/>
                </a:solidFill>
                <a:latin typeface="Calibri" pitchFamily="34" charset="0"/>
              </a:rPr>
              <a:t>Estimular estudos acadêmicos e tecnológicos relacionado </a:t>
            </a:r>
            <a:r>
              <a:rPr lang="pt-BR" sz="650" b="1" dirty="0" smtClean="0">
                <a:solidFill>
                  <a:srgbClr val="000000"/>
                </a:solidFill>
              </a:rPr>
              <a:t>à Arquitetura e Urbanismo</a:t>
            </a:r>
            <a:r>
              <a:rPr lang="pt-BR" sz="65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pt-BR" sz="650" b="1" dirty="0">
                <a:solidFill>
                  <a:srgbClr val="000000"/>
                </a:solidFill>
                <a:latin typeface="Calibri" pitchFamily="34" charset="0"/>
              </a:rPr>
              <a:t>inclusive por meio de sistema de bolsas de incentivo acadêmico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8432458" y="5804838"/>
            <a:ext cx="1928826" cy="370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400" tIns="10800" rIns="50400" bIns="1080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700" b="1" dirty="0">
                <a:solidFill>
                  <a:srgbClr val="000000"/>
                </a:solidFill>
                <a:latin typeface="Calibri" pitchFamily="34" charset="0"/>
              </a:rPr>
              <a:t>Implantar </a:t>
            </a:r>
            <a:r>
              <a:rPr lang="pt-BR" sz="700" b="1" dirty="0" smtClean="0">
                <a:solidFill>
                  <a:srgbClr val="000000"/>
                </a:solidFill>
                <a:latin typeface="Calibri" pitchFamily="34" charset="0"/>
              </a:rPr>
              <a:t>Memorial </a:t>
            </a:r>
            <a:r>
              <a:rPr lang="pt-BR" sz="700" b="1" dirty="0">
                <a:solidFill>
                  <a:srgbClr val="000000"/>
                </a:solidFill>
                <a:latin typeface="Calibri" pitchFamily="34" charset="0"/>
              </a:rPr>
              <a:t>de informação </a:t>
            </a:r>
            <a:r>
              <a:rPr lang="pt-BR" sz="700" b="1" dirty="0" smtClean="0">
                <a:solidFill>
                  <a:srgbClr val="000000"/>
                </a:solidFill>
                <a:latin typeface="Calibri" pitchFamily="34" charset="0"/>
              </a:rPr>
              <a:t>da Arquitetura e Urbanismos</a:t>
            </a:r>
            <a:endParaRPr lang="pt-BR" sz="7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8432458" y="6201434"/>
            <a:ext cx="1928826" cy="370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0400" tIns="10800" rIns="50400" bIns="1080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700" b="1" dirty="0">
                <a:solidFill>
                  <a:srgbClr val="000000"/>
                </a:solidFill>
                <a:latin typeface="Calibri" pitchFamily="34" charset="0"/>
              </a:rPr>
              <a:t>Consolidar o observatório </a:t>
            </a:r>
            <a:r>
              <a:rPr lang="pt-BR" sz="700" b="1" dirty="0" smtClean="0">
                <a:solidFill>
                  <a:srgbClr val="000000"/>
                </a:solidFill>
                <a:latin typeface="Calibri" pitchFamily="34" charset="0"/>
              </a:rPr>
              <a:t>da Arquitetura e Urbanismo</a:t>
            </a:r>
            <a:endParaRPr lang="pt-BR" sz="7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Retângulo de cantos arredondados 104"/>
          <p:cNvSpPr/>
          <p:nvPr/>
        </p:nvSpPr>
        <p:spPr bwMode="auto">
          <a:xfrm>
            <a:off x="5024430" y="5572050"/>
            <a:ext cx="928694" cy="437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Projeto 1</a:t>
            </a:r>
          </a:p>
        </p:txBody>
      </p:sp>
      <p:sp>
        <p:nvSpPr>
          <p:cNvPr id="112" name="Elipse 111"/>
          <p:cNvSpPr/>
          <p:nvPr/>
        </p:nvSpPr>
        <p:spPr bwMode="auto">
          <a:xfrm>
            <a:off x="4810116" y="5246718"/>
            <a:ext cx="468000" cy="46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CDD2B6"/>
            </a:prst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5" name="Retângulo de cantos arredondados 74"/>
          <p:cNvSpPr/>
          <p:nvPr/>
        </p:nvSpPr>
        <p:spPr bwMode="auto">
          <a:xfrm>
            <a:off x="8865529" y="4808271"/>
            <a:ext cx="1071570" cy="549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8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Memorial do CAU</a:t>
            </a:r>
            <a:endParaRPr lang="pt-BR" sz="8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7" name="Elipse 76"/>
          <p:cNvSpPr/>
          <p:nvPr/>
        </p:nvSpPr>
        <p:spPr bwMode="auto">
          <a:xfrm>
            <a:off x="6985322" y="5286090"/>
            <a:ext cx="468000" cy="46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CDD2B6"/>
            </a:prst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8239141" y="1684025"/>
            <a:ext cx="571503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00" b="1" dirty="0" smtClean="0">
                <a:solidFill>
                  <a:srgbClr val="000000"/>
                </a:solidFill>
              </a:rPr>
              <a:t>1 </a:t>
            </a:r>
            <a:r>
              <a:rPr lang="pt-BR" sz="600" b="1" dirty="0">
                <a:solidFill>
                  <a:srgbClr val="000000"/>
                </a:solidFill>
              </a:rPr>
              <a:t>- Produzir e disseminar conhecimentos de alta relevância para </a:t>
            </a:r>
            <a:r>
              <a:rPr lang="pt-BR" sz="600" b="1" dirty="0" smtClean="0">
                <a:solidFill>
                  <a:srgbClr val="000000"/>
                </a:solidFill>
              </a:rPr>
              <a:t>a Arquitetura </a:t>
            </a:r>
            <a:r>
              <a:rPr lang="pt-BR" sz="600" b="1" dirty="0">
                <a:solidFill>
                  <a:srgbClr val="000000"/>
                </a:solidFill>
              </a:rPr>
              <a:t>e Urbanismo</a:t>
            </a:r>
          </a:p>
        </p:txBody>
      </p:sp>
      <p:sp>
        <p:nvSpPr>
          <p:cNvPr id="113" name="Retângulo de cantos arredondados 112"/>
          <p:cNvSpPr/>
          <p:nvPr/>
        </p:nvSpPr>
        <p:spPr bwMode="auto">
          <a:xfrm>
            <a:off x="6254428" y="6379176"/>
            <a:ext cx="928694" cy="4370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" tIns="18000" rIns="18000" bIns="18000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pt-BR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Projeto “n”</a:t>
            </a:r>
          </a:p>
        </p:txBody>
      </p:sp>
      <p:sp>
        <p:nvSpPr>
          <p:cNvPr id="122" name="Elipse 121"/>
          <p:cNvSpPr/>
          <p:nvPr/>
        </p:nvSpPr>
        <p:spPr bwMode="auto">
          <a:xfrm>
            <a:off x="7139786" y="6286222"/>
            <a:ext cx="468000" cy="468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CDD2B6"/>
            </a:prstShdw>
          </a:effectLst>
        </p:spPr>
        <p:txBody>
          <a:bodyPr lIns="54000" tIns="36000" rIns="18000" bIns="18000" rtlCol="0" anchor="b"/>
          <a:lstStyle/>
          <a:p>
            <a:pPr marL="174625" indent="-17462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7" name="Rectangle 5"/>
          <p:cNvSpPr>
            <a:spLocks noChangeArrowheads="1"/>
          </p:cNvSpPr>
          <p:nvPr/>
        </p:nvSpPr>
        <p:spPr bwMode="auto">
          <a:xfrm>
            <a:off x="8246447" y="1688897"/>
            <a:ext cx="571503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1 </a:t>
            </a:r>
            <a:r>
              <a:rPr lang="pt-BR" sz="600" b="1" dirty="0">
                <a:solidFill>
                  <a:srgbClr val="000000"/>
                </a:solidFill>
                <a:latin typeface="Calibri" pitchFamily="34" charset="0"/>
              </a:rPr>
              <a:t>- Produzir e disseminar conhecimentos de alta </a:t>
            </a: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relevância </a:t>
            </a:r>
            <a:r>
              <a:rPr lang="pt-BR" sz="600" b="1" dirty="0">
                <a:solidFill>
                  <a:srgbClr val="000000"/>
                </a:solidFill>
                <a:latin typeface="Calibri" pitchFamily="34" charset="0"/>
              </a:rPr>
              <a:t>para </a:t>
            </a: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a Arquitetura e Urbanismo</a:t>
            </a:r>
            <a:endParaRPr lang="pt-BR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8839460" y="1684025"/>
            <a:ext cx="496800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pt-BR" sz="600" b="1" dirty="0">
                <a:solidFill>
                  <a:srgbClr val="000000"/>
                </a:solidFill>
                <a:latin typeface="Calibri" pitchFamily="34" charset="0"/>
              </a:rPr>
              <a:t>- Identificar e disseminar soluções compartilhadas e boas </a:t>
            </a: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práticas da Arquitetura e Urbanismo</a:t>
            </a:r>
            <a:endParaRPr lang="pt-BR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9" name="Rectangle 5"/>
          <p:cNvSpPr>
            <a:spLocks noChangeArrowheads="1"/>
          </p:cNvSpPr>
          <p:nvPr/>
        </p:nvSpPr>
        <p:spPr bwMode="auto">
          <a:xfrm>
            <a:off x="9365077" y="1684025"/>
            <a:ext cx="468000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</a:pP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3 – Interiorização do CAU</a:t>
            </a:r>
            <a:endParaRPr lang="pt-BR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0" name="Rectangle 5"/>
          <p:cNvSpPr>
            <a:spLocks noChangeArrowheads="1"/>
          </p:cNvSpPr>
          <p:nvPr/>
        </p:nvSpPr>
        <p:spPr bwMode="auto">
          <a:xfrm>
            <a:off x="9861894" y="1684025"/>
            <a:ext cx="642942" cy="677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30000"/>
              </a:spcBef>
              <a:buClr>
                <a:srgbClr val="FBA305"/>
              </a:buClr>
              <a:buSzPct val="70000"/>
              <a:buFont typeface="Wingdings" pitchFamily="2" charset="2"/>
              <a:buNone/>
            </a:pPr>
            <a:r>
              <a:rPr lang="pt-BR" sz="600" b="1" dirty="0" smtClean="0">
                <a:solidFill>
                  <a:srgbClr val="000000"/>
                </a:solidFill>
                <a:latin typeface="Calibri" pitchFamily="34" charset="0"/>
              </a:rPr>
              <a:t>4 – Fomentar a Assistência Técnica em Habitação de Interesse Social</a:t>
            </a:r>
            <a:endParaRPr lang="pt-BR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219" y="634510"/>
            <a:ext cx="2753046" cy="1219604"/>
          </a:xfrm>
          <a:prstGeom prst="rect">
            <a:avLst/>
          </a:prstGeom>
          <a:solidFill>
            <a:srgbClr val="B9CDCE"/>
          </a:solidFill>
          <a:ln w="0">
            <a:noFill/>
            <a:prstDash val="solid"/>
            <a:round/>
            <a:headEnd/>
            <a:tailEnd/>
          </a:ln>
        </p:spPr>
      </p:pic>
      <p:pic>
        <p:nvPicPr>
          <p:cNvPr id="145" name="Imagem 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560" y="880489"/>
            <a:ext cx="2568201" cy="1444258"/>
          </a:xfrm>
          <a:prstGeom prst="rect">
            <a:avLst/>
          </a:prstGeom>
        </p:spPr>
      </p:pic>
      <p:pic>
        <p:nvPicPr>
          <p:cNvPr id="108" name="Imagem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90" y="632226"/>
            <a:ext cx="9351777" cy="6228590"/>
          </a:xfrm>
          <a:prstGeom prst="rect">
            <a:avLst/>
          </a:prstGeom>
          <a:solidFill>
            <a:srgbClr val="B9CDCE"/>
          </a:solidFill>
          <a:ln w="0">
            <a:noFill/>
            <a:prstDash val="solid"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22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1.85185E-6 L 0.0944 0.425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2127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023 L 0.09336 0.42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2129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 0.11436 L -0.20586 0.1226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36744 -0.2046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80" grpId="0" animBg="1"/>
      <p:bldP spid="1030" grpId="0" animBg="1"/>
      <p:bldP spid="1034" grpId="0" animBg="1"/>
      <p:bldP spid="1035" grpId="0" animBg="1"/>
      <p:bldP spid="1039" grpId="0" animBg="1"/>
      <p:bldP spid="1040" grpId="0" animBg="1"/>
      <p:bldP spid="1043" grpId="0" animBg="1"/>
      <p:bldP spid="1044" grpId="0" animBg="1"/>
      <p:bldP spid="106" grpId="0" build="allAtOnce" animBg="1"/>
      <p:bldP spid="88" grpId="0" animBg="1"/>
      <p:bldP spid="90" grpId="0" animBg="1"/>
      <p:bldP spid="47" grpId="0" animBg="1"/>
      <p:bldP spid="49" grpId="0" build="allAtOnce" animBg="1"/>
      <p:bldP spid="46" grpId="0" build="allAtOnce" animBg="1"/>
      <p:bldP spid="53" grpId="0" build="allAtOnce" animBg="1"/>
      <p:bldP spid="105" grpId="0" animBg="1"/>
      <p:bldP spid="112" grpId="0" animBg="1"/>
      <p:bldP spid="75" grpId="0" animBg="1"/>
      <p:bldP spid="75" grpId="1" animBg="1"/>
      <p:bldP spid="77" grpId="0" animBg="1"/>
      <p:bldP spid="45" grpId="0" build="allAtOnce" animBg="1"/>
      <p:bldP spid="45" grpId="1" build="allAtOnce" animBg="1"/>
      <p:bldP spid="113" grpId="0" animBg="1"/>
      <p:bldP spid="122" grpId="0" animBg="1"/>
      <p:bldP spid="127" grpId="0" build="allAtOnce" animBg="1"/>
      <p:bldP spid="127" grpId="1" build="allAtOnce" animBg="1"/>
      <p:bldP spid="127" grpId="2" build="allAtOnce" animBg="1"/>
      <p:bldP spid="128" grpId="0" animBg="1"/>
      <p:bldP spid="129" grpId="0" animBg="1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/>
          <p:cNvSpPr/>
          <p:nvPr/>
        </p:nvSpPr>
        <p:spPr>
          <a:xfrm>
            <a:off x="1271847" y="1352127"/>
            <a:ext cx="4747452" cy="5418667"/>
          </a:xfrm>
          <a:prstGeom prst="triangle">
            <a:avLst/>
          </a:prstGeom>
          <a:solidFill>
            <a:srgbClr val="00808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orma livre 6"/>
          <p:cNvSpPr/>
          <p:nvPr/>
        </p:nvSpPr>
        <p:spPr>
          <a:xfrm>
            <a:off x="3606335" y="1346662"/>
            <a:ext cx="2237513" cy="1100722"/>
          </a:xfrm>
          <a:custGeom>
            <a:avLst/>
            <a:gdLst>
              <a:gd name="connsiteX0" fmla="*/ 0 w 2551820"/>
              <a:gd name="connsiteY0" fmla="*/ 181315 h 1087868"/>
              <a:gd name="connsiteX1" fmla="*/ 181315 w 2551820"/>
              <a:gd name="connsiteY1" fmla="*/ 0 h 1087868"/>
              <a:gd name="connsiteX2" fmla="*/ 2370505 w 2551820"/>
              <a:gd name="connsiteY2" fmla="*/ 0 h 1087868"/>
              <a:gd name="connsiteX3" fmla="*/ 2551820 w 2551820"/>
              <a:gd name="connsiteY3" fmla="*/ 181315 h 1087868"/>
              <a:gd name="connsiteX4" fmla="*/ 2551820 w 2551820"/>
              <a:gd name="connsiteY4" fmla="*/ 906553 h 1087868"/>
              <a:gd name="connsiteX5" fmla="*/ 2370505 w 2551820"/>
              <a:gd name="connsiteY5" fmla="*/ 1087868 h 1087868"/>
              <a:gd name="connsiteX6" fmla="*/ 181315 w 2551820"/>
              <a:gd name="connsiteY6" fmla="*/ 1087868 h 1087868"/>
              <a:gd name="connsiteX7" fmla="*/ 0 w 2551820"/>
              <a:gd name="connsiteY7" fmla="*/ 906553 h 1087868"/>
              <a:gd name="connsiteX8" fmla="*/ 0 w 2551820"/>
              <a:gd name="connsiteY8" fmla="*/ 181315 h 108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1820" h="1087868">
                <a:moveTo>
                  <a:pt x="0" y="181315"/>
                </a:moveTo>
                <a:cubicBezTo>
                  <a:pt x="0" y="81177"/>
                  <a:pt x="81177" y="0"/>
                  <a:pt x="181315" y="0"/>
                </a:cubicBezTo>
                <a:lnTo>
                  <a:pt x="2370505" y="0"/>
                </a:lnTo>
                <a:cubicBezTo>
                  <a:pt x="2470643" y="0"/>
                  <a:pt x="2551820" y="81177"/>
                  <a:pt x="2551820" y="181315"/>
                </a:cubicBezTo>
                <a:lnTo>
                  <a:pt x="2551820" y="906553"/>
                </a:lnTo>
                <a:cubicBezTo>
                  <a:pt x="2551820" y="1006691"/>
                  <a:pt x="2470643" y="1087868"/>
                  <a:pt x="2370505" y="1087868"/>
                </a:cubicBezTo>
                <a:lnTo>
                  <a:pt x="181315" y="1087868"/>
                </a:lnTo>
                <a:cubicBezTo>
                  <a:pt x="81177" y="1087868"/>
                  <a:pt x="0" y="1006691"/>
                  <a:pt x="0" y="906553"/>
                </a:cubicBezTo>
                <a:lnTo>
                  <a:pt x="0" y="18131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411" tIns="121411" rIns="121411" bIns="121411" numCol="1" spcCol="1517" anchor="ctr" anchorCtr="0">
            <a:noAutofit/>
          </a:bodyPr>
          <a:lstStyle/>
          <a:p>
            <a:pPr algn="ctr" defTabSz="896030">
              <a:lnSpc>
                <a:spcPct val="90000"/>
              </a:lnSpc>
              <a:spcAft>
                <a:spcPct val="35000"/>
              </a:spcAft>
            </a:pPr>
            <a:r>
              <a:rPr lang="pt-BR" sz="2200" dirty="0" smtClean="0"/>
              <a:t>Planejamento Estratégico 2023</a:t>
            </a:r>
            <a:endParaRPr lang="pt-BR" sz="2200" dirty="0"/>
          </a:p>
        </p:txBody>
      </p:sp>
      <p:sp>
        <p:nvSpPr>
          <p:cNvPr id="8" name="Forma livre 7"/>
          <p:cNvSpPr/>
          <p:nvPr/>
        </p:nvSpPr>
        <p:spPr>
          <a:xfrm>
            <a:off x="3988721" y="3481314"/>
            <a:ext cx="2237512" cy="970690"/>
          </a:xfrm>
          <a:custGeom>
            <a:avLst/>
            <a:gdLst>
              <a:gd name="connsiteX0" fmla="*/ 0 w 2463591"/>
              <a:gd name="connsiteY0" fmla="*/ 161785 h 970690"/>
              <a:gd name="connsiteX1" fmla="*/ 161785 w 2463591"/>
              <a:gd name="connsiteY1" fmla="*/ 0 h 970690"/>
              <a:gd name="connsiteX2" fmla="*/ 2301806 w 2463591"/>
              <a:gd name="connsiteY2" fmla="*/ 0 h 970690"/>
              <a:gd name="connsiteX3" fmla="*/ 2463591 w 2463591"/>
              <a:gd name="connsiteY3" fmla="*/ 161785 h 970690"/>
              <a:gd name="connsiteX4" fmla="*/ 2463591 w 2463591"/>
              <a:gd name="connsiteY4" fmla="*/ 808905 h 970690"/>
              <a:gd name="connsiteX5" fmla="*/ 2301806 w 2463591"/>
              <a:gd name="connsiteY5" fmla="*/ 970690 h 970690"/>
              <a:gd name="connsiteX6" fmla="*/ 161785 w 2463591"/>
              <a:gd name="connsiteY6" fmla="*/ 970690 h 970690"/>
              <a:gd name="connsiteX7" fmla="*/ 0 w 2463591"/>
              <a:gd name="connsiteY7" fmla="*/ 808905 h 970690"/>
              <a:gd name="connsiteX8" fmla="*/ 0 w 2463591"/>
              <a:gd name="connsiteY8" fmla="*/ 161785 h 97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3591" h="970690">
                <a:moveTo>
                  <a:pt x="0" y="161785"/>
                </a:moveTo>
                <a:cubicBezTo>
                  <a:pt x="0" y="72434"/>
                  <a:pt x="72434" y="0"/>
                  <a:pt x="161785" y="0"/>
                </a:cubicBezTo>
                <a:lnTo>
                  <a:pt x="2301806" y="0"/>
                </a:lnTo>
                <a:cubicBezTo>
                  <a:pt x="2391157" y="0"/>
                  <a:pt x="2463591" y="72434"/>
                  <a:pt x="2463591" y="161785"/>
                </a:cubicBezTo>
                <a:lnTo>
                  <a:pt x="2463591" y="808905"/>
                </a:lnTo>
                <a:cubicBezTo>
                  <a:pt x="2463591" y="898256"/>
                  <a:pt x="2391157" y="970690"/>
                  <a:pt x="2301806" y="970690"/>
                </a:cubicBezTo>
                <a:lnTo>
                  <a:pt x="161785" y="970690"/>
                </a:lnTo>
                <a:cubicBezTo>
                  <a:pt x="72434" y="970690"/>
                  <a:pt x="0" y="898256"/>
                  <a:pt x="0" y="808905"/>
                </a:cubicBezTo>
                <a:lnTo>
                  <a:pt x="0" y="1617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160640"/>
              <a:satOff val="-6455"/>
              <a:lumOff val="1381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6606" tIns="116606" rIns="116606" bIns="116606" numCol="1" spcCol="1517" anchor="ctr" anchorCtr="0">
            <a:noAutofit/>
          </a:bodyPr>
          <a:lstStyle/>
          <a:p>
            <a:pPr algn="ctr" defTabSz="896030">
              <a:lnSpc>
                <a:spcPct val="90000"/>
              </a:lnSpc>
              <a:spcAft>
                <a:spcPct val="35000"/>
              </a:spcAft>
            </a:pPr>
            <a:r>
              <a:rPr lang="pt-BR" sz="2200" dirty="0"/>
              <a:t>Planejamento Tático</a:t>
            </a:r>
          </a:p>
        </p:txBody>
      </p:sp>
      <p:sp>
        <p:nvSpPr>
          <p:cNvPr id="9" name="Forma livre 8"/>
          <p:cNvSpPr/>
          <p:nvPr/>
        </p:nvSpPr>
        <p:spPr>
          <a:xfrm>
            <a:off x="4065874" y="5395475"/>
            <a:ext cx="2168332" cy="1009828"/>
          </a:xfrm>
          <a:custGeom>
            <a:avLst/>
            <a:gdLst>
              <a:gd name="connsiteX0" fmla="*/ 0 w 2416747"/>
              <a:gd name="connsiteY0" fmla="*/ 168308 h 1009828"/>
              <a:gd name="connsiteX1" fmla="*/ 168308 w 2416747"/>
              <a:gd name="connsiteY1" fmla="*/ 0 h 1009828"/>
              <a:gd name="connsiteX2" fmla="*/ 2248439 w 2416747"/>
              <a:gd name="connsiteY2" fmla="*/ 0 h 1009828"/>
              <a:gd name="connsiteX3" fmla="*/ 2416747 w 2416747"/>
              <a:gd name="connsiteY3" fmla="*/ 168308 h 1009828"/>
              <a:gd name="connsiteX4" fmla="*/ 2416747 w 2416747"/>
              <a:gd name="connsiteY4" fmla="*/ 841520 h 1009828"/>
              <a:gd name="connsiteX5" fmla="*/ 2248439 w 2416747"/>
              <a:gd name="connsiteY5" fmla="*/ 1009828 h 1009828"/>
              <a:gd name="connsiteX6" fmla="*/ 168308 w 2416747"/>
              <a:gd name="connsiteY6" fmla="*/ 1009828 h 1009828"/>
              <a:gd name="connsiteX7" fmla="*/ 0 w 2416747"/>
              <a:gd name="connsiteY7" fmla="*/ 841520 h 1009828"/>
              <a:gd name="connsiteX8" fmla="*/ 0 w 2416747"/>
              <a:gd name="connsiteY8" fmla="*/ 168308 h 10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6747" h="1009828">
                <a:moveTo>
                  <a:pt x="0" y="168308"/>
                </a:moveTo>
                <a:cubicBezTo>
                  <a:pt x="0" y="75354"/>
                  <a:pt x="75354" y="0"/>
                  <a:pt x="168308" y="0"/>
                </a:cubicBezTo>
                <a:lnTo>
                  <a:pt x="2248439" y="0"/>
                </a:lnTo>
                <a:cubicBezTo>
                  <a:pt x="2341393" y="0"/>
                  <a:pt x="2416747" y="75354"/>
                  <a:pt x="2416747" y="168308"/>
                </a:cubicBezTo>
                <a:lnTo>
                  <a:pt x="2416747" y="841520"/>
                </a:lnTo>
                <a:cubicBezTo>
                  <a:pt x="2416747" y="934474"/>
                  <a:pt x="2341393" y="1009828"/>
                  <a:pt x="2248439" y="1009828"/>
                </a:cubicBezTo>
                <a:lnTo>
                  <a:pt x="168308" y="1009828"/>
                </a:lnTo>
                <a:cubicBezTo>
                  <a:pt x="75354" y="1009828"/>
                  <a:pt x="0" y="934474"/>
                  <a:pt x="0" y="841520"/>
                </a:cubicBezTo>
                <a:lnTo>
                  <a:pt x="0" y="16830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6">
              <a:shade val="80000"/>
              <a:hueOff val="321279"/>
              <a:satOff val="-12909"/>
              <a:lumOff val="27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211" tIns="118211" rIns="118211" bIns="118211" numCol="1" spcCol="1517" anchor="ctr" anchorCtr="0">
            <a:noAutofit/>
          </a:bodyPr>
          <a:lstStyle/>
          <a:p>
            <a:pPr algn="ctr" defTabSz="896030">
              <a:lnSpc>
                <a:spcPct val="90000"/>
              </a:lnSpc>
              <a:spcAft>
                <a:spcPct val="35000"/>
              </a:spcAft>
            </a:pPr>
            <a:r>
              <a:rPr lang="pt-BR" sz="2200" dirty="0"/>
              <a:t>Planejamento Operacional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5910349" y="1721645"/>
            <a:ext cx="1496293" cy="486834"/>
          </a:xfrm>
          <a:prstGeom prst="rightArrow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0239" tIns="38403" rIns="30239" bIns="38403" rtlCol="0" anchor="ctr"/>
          <a:lstStyle/>
          <a:p>
            <a:pPr algn="ctr"/>
            <a:endParaRPr lang="pt-BR" sz="1195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6309360" y="3737909"/>
            <a:ext cx="1380648" cy="512234"/>
          </a:xfrm>
          <a:prstGeom prst="rightArrow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0239" tIns="38403" rIns="30239" bIns="38403" rtlCol="0" anchor="ctr"/>
          <a:lstStyle/>
          <a:p>
            <a:pPr algn="ctr"/>
            <a:endParaRPr lang="pt-BR" sz="1195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6309359" y="5680393"/>
            <a:ext cx="1424191" cy="486834"/>
          </a:xfrm>
          <a:prstGeom prst="rightArrow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0239" tIns="38403" rIns="30239" bIns="38403" rtlCol="0" anchor="ctr"/>
          <a:lstStyle/>
          <a:p>
            <a:pPr algn="ctr"/>
            <a:endParaRPr lang="pt-BR" sz="1195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32079" y="1614273"/>
            <a:ext cx="3183025" cy="693109"/>
          </a:xfrm>
          <a:prstGeom prst="rect">
            <a:avLst/>
          </a:prstGeom>
          <a:noFill/>
        </p:spPr>
        <p:txBody>
          <a:bodyPr wrap="square" lIns="76805" tIns="38403" rIns="76805" bIns="38403" rtlCol="0">
            <a:spAutoFit/>
          </a:bodyPr>
          <a:lstStyle/>
          <a:p>
            <a:pPr algn="ctr"/>
            <a:r>
              <a:rPr lang="pt-BR" sz="2000" b="1" dirty="0" smtClean="0"/>
              <a:t>Mapa Estratégico </a:t>
            </a:r>
            <a:r>
              <a:rPr lang="pt-BR" sz="2000" dirty="0" smtClean="0"/>
              <a:t> Orienta a Visão de longo Prazo </a:t>
            </a:r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636346" y="3355228"/>
            <a:ext cx="3668963" cy="1308662"/>
          </a:xfrm>
          <a:prstGeom prst="rect">
            <a:avLst/>
          </a:prstGeom>
          <a:noFill/>
        </p:spPr>
        <p:txBody>
          <a:bodyPr wrap="square" lIns="76805" tIns="38403" rIns="76805" bIns="38403" rtlCol="0">
            <a:spAutoFit/>
          </a:bodyPr>
          <a:lstStyle/>
          <a:p>
            <a:pPr algn="ctr"/>
            <a:r>
              <a:rPr lang="pt-BR" sz="2000" b="1" dirty="0" smtClean="0"/>
              <a:t>Diretrizes para elaboração do Plano de Ação de Reprogramações </a:t>
            </a:r>
            <a:r>
              <a:rPr lang="pt-BR" sz="2000" dirty="0" smtClean="0"/>
              <a:t>Direciona a atuação no médio e curto prazos </a:t>
            </a:r>
            <a:endParaRPr lang="pt-BR" sz="2000" dirty="0"/>
          </a:p>
        </p:txBody>
      </p:sp>
      <p:sp>
        <p:nvSpPr>
          <p:cNvPr id="5" name="Seta para baixo 4"/>
          <p:cNvSpPr/>
          <p:nvPr/>
        </p:nvSpPr>
        <p:spPr>
          <a:xfrm>
            <a:off x="4901493" y="2547138"/>
            <a:ext cx="353043" cy="905374"/>
          </a:xfrm>
          <a:prstGeom prst="downArrow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0239" tIns="38403" rIns="30239" bIns="38403" rtlCol="0" anchor="ctr"/>
          <a:lstStyle/>
          <a:p>
            <a:pPr algn="ctr"/>
            <a:endParaRPr lang="pt-BR" sz="1195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662485" y="5446120"/>
            <a:ext cx="3642824" cy="1000886"/>
          </a:xfrm>
          <a:prstGeom prst="rect">
            <a:avLst/>
          </a:prstGeom>
          <a:noFill/>
        </p:spPr>
        <p:txBody>
          <a:bodyPr wrap="square" lIns="76805" tIns="38403" rIns="76805" bIns="38403" rtlCol="0">
            <a:spAutoFit/>
          </a:bodyPr>
          <a:lstStyle/>
          <a:p>
            <a:pPr algn="ctr"/>
            <a:r>
              <a:rPr lang="pt-BR" sz="2000" b="1" dirty="0" smtClean="0"/>
              <a:t>Plano de Ação </a:t>
            </a:r>
            <a:r>
              <a:rPr lang="pt-BR" sz="2000" dirty="0" smtClean="0"/>
              <a:t>Sistematiza a estratégia em projetos e atividades</a:t>
            </a:r>
            <a:endParaRPr lang="pt-BR" sz="2000" dirty="0"/>
          </a:p>
        </p:txBody>
      </p:sp>
      <p:sp>
        <p:nvSpPr>
          <p:cNvPr id="24" name="Seta para baixo 23"/>
          <p:cNvSpPr/>
          <p:nvPr/>
        </p:nvSpPr>
        <p:spPr>
          <a:xfrm>
            <a:off x="4918638" y="4576571"/>
            <a:ext cx="353043" cy="818904"/>
          </a:xfrm>
          <a:prstGeom prst="downArrow">
            <a:avLst/>
          </a:prstGeom>
          <a:solidFill>
            <a:srgbClr val="00808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0239" tIns="38403" rIns="30239" bIns="38403" rtlCol="0" anchor="ctr"/>
          <a:lstStyle/>
          <a:p>
            <a:pPr algn="ctr"/>
            <a:endParaRPr lang="pt-BR" sz="1195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993477" y="681643"/>
            <a:ext cx="4887882" cy="64008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bg2">
                  <a:lumMod val="75000"/>
                </a:schemeClr>
              </a:buClr>
              <a:defRPr/>
            </a:pPr>
            <a:r>
              <a:rPr lang="pt-BR" sz="2400" b="1" dirty="0"/>
              <a:t>ETAPAS DE PLANEJAMENTO</a:t>
            </a:r>
          </a:p>
        </p:txBody>
      </p:sp>
    </p:spTree>
    <p:extLst>
      <p:ext uri="{BB962C8B-B14F-4D97-AF65-F5344CB8AC3E}">
        <p14:creationId xmlns:p14="http://schemas.microsoft.com/office/powerpoint/2010/main" val="682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7" grpId="0" animBg="1"/>
      <p:bldP spid="18" grpId="0" animBg="1"/>
      <p:bldP spid="13" grpId="0"/>
      <p:bldP spid="21" grpId="0"/>
      <p:bldP spid="5" grpId="0" animBg="1"/>
      <p:bldP spid="22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76" y="940614"/>
            <a:ext cx="839837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rbara.oliveira\Desktop\verde e bran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445096"/>
            <a:ext cx="8171528" cy="217989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535" tIns="38268" rIns="76535" bIns="38268" rtlCol="0" anchor="ctr"/>
          <a:lstStyle/>
          <a:p>
            <a:pPr algn="ctr"/>
            <a:endParaRPr lang="pt-BR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7200" y="2686014"/>
            <a:ext cx="7257128" cy="193898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lvl="0" algn="ctr">
              <a:buClr>
                <a:srgbClr val="E7E6E6">
                  <a:lumMod val="75000"/>
                </a:srgbClr>
              </a:buClr>
            </a:pPr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PLANO DE AÇÃO</a:t>
            </a:r>
          </a:p>
          <a:p>
            <a:pPr lvl="0" algn="ctr">
              <a:buClr>
                <a:srgbClr val="E7E6E6">
                  <a:lumMod val="75000"/>
                </a:srgbClr>
              </a:buClr>
            </a:pPr>
            <a:r>
              <a:rPr lang="pt-BR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CAU/BR 2018</a:t>
            </a:r>
          </a:p>
          <a:p>
            <a:pPr lvl="0" algn="ctr">
              <a:buClr>
                <a:srgbClr val="E7E6E6">
                  <a:lumMod val="75000"/>
                </a:srgbClr>
              </a:buClr>
            </a:pPr>
            <a:endParaRPr lang="pt-B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903c062-03d6-48e0-a4b1-75245059df0d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lIns="36000" rIns="36000" anchor="ctr"/>
      <a:lstStyle>
        <a:defPPr algn="ctr">
          <a:defRPr sz="1400" i="1" dirty="0">
            <a:solidFill>
              <a:schemeClr val="tx1">
                <a:lumMod val="65000"/>
                <a:lumOff val="35000"/>
              </a:schemeClr>
            </a:solidFill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 SLIDES" id="{F7DE87A3-886D-43F6-AAF7-106A3BECEC90}" vid="{D8212FFA-30D5-44A2-993A-9E3487224BDC}"/>
    </a:ext>
  </a:extLst>
</a:theme>
</file>

<file path=ppt/theme/theme3.xml><?xml version="1.0" encoding="utf-8"?>
<a:theme xmlns:a="http://schemas.openxmlformats.org/drawingml/2006/main" name="3_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 SLIDES" id="{F7DE87A3-886D-43F6-AAF7-106A3BECEC90}" vid="{D8212FFA-30D5-44A2-993A-9E3487224BDC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13453</TotalTime>
  <Words>1038</Words>
  <Application>Microsoft Office PowerPoint</Application>
  <PresentationFormat>Personalizar</PresentationFormat>
  <Paragraphs>204</Paragraphs>
  <Slides>20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Tema do Office</vt:lpstr>
      <vt:lpstr>2_Tema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Vivianne Cristine S F da Silva</dc:creator>
  <cp:lastModifiedBy>Plenária CAU/BR</cp:lastModifiedBy>
  <cp:revision>915</cp:revision>
  <cp:lastPrinted>2017-06-09T19:34:44Z</cp:lastPrinted>
  <dcterms:created xsi:type="dcterms:W3CDTF">2014-05-06T15:02:06Z</dcterms:created>
  <dcterms:modified xsi:type="dcterms:W3CDTF">2018-01-12T12:07:08Z</dcterms:modified>
</cp:coreProperties>
</file>