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7"/>
  </p:notesMasterIdLst>
  <p:sldIdLst>
    <p:sldId id="288" r:id="rId2"/>
    <p:sldId id="398" r:id="rId3"/>
    <p:sldId id="331" r:id="rId4"/>
    <p:sldId id="356" r:id="rId5"/>
    <p:sldId id="357" r:id="rId6"/>
    <p:sldId id="358" r:id="rId7"/>
    <p:sldId id="359" r:id="rId8"/>
    <p:sldId id="360" r:id="rId9"/>
    <p:sldId id="361" r:id="rId10"/>
    <p:sldId id="332" r:id="rId11"/>
    <p:sldId id="374" r:id="rId12"/>
    <p:sldId id="388" r:id="rId13"/>
    <p:sldId id="364" r:id="rId14"/>
    <p:sldId id="365" r:id="rId15"/>
    <p:sldId id="366" r:id="rId16"/>
    <p:sldId id="367" r:id="rId17"/>
    <p:sldId id="368" r:id="rId18"/>
    <p:sldId id="369" r:id="rId19"/>
    <p:sldId id="342" r:id="rId20"/>
    <p:sldId id="375" r:id="rId21"/>
    <p:sldId id="376" r:id="rId22"/>
    <p:sldId id="377" r:id="rId23"/>
    <p:sldId id="348" r:id="rId24"/>
    <p:sldId id="378" r:id="rId25"/>
    <p:sldId id="412" r:id="rId26"/>
    <p:sldId id="413" r:id="rId27"/>
    <p:sldId id="414" r:id="rId28"/>
    <p:sldId id="415" r:id="rId29"/>
    <p:sldId id="406" r:id="rId30"/>
    <p:sldId id="407" r:id="rId31"/>
    <p:sldId id="408" r:id="rId32"/>
    <p:sldId id="409" r:id="rId33"/>
    <p:sldId id="424" r:id="rId34"/>
    <p:sldId id="399" r:id="rId35"/>
    <p:sldId id="410" r:id="rId36"/>
    <p:sldId id="402" r:id="rId37"/>
    <p:sldId id="403" r:id="rId38"/>
    <p:sldId id="404" r:id="rId39"/>
    <p:sldId id="405" r:id="rId40"/>
    <p:sldId id="389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417" r:id="rId49"/>
    <p:sldId id="418" r:id="rId50"/>
    <p:sldId id="419" r:id="rId51"/>
    <p:sldId id="420" r:id="rId52"/>
    <p:sldId id="421" r:id="rId53"/>
    <p:sldId id="422" r:id="rId54"/>
    <p:sldId id="423" r:id="rId55"/>
    <p:sldId id="286" r:id="rId56"/>
  </p:sldIdLst>
  <p:sldSz cx="9144000" cy="6858000" type="screen4x3"/>
  <p:notesSz cx="6858000" cy="9144000"/>
  <p:embeddedFontLst>
    <p:embeddedFont>
      <p:font typeface="Dax-Light" panose="020B0604020202020204"/>
      <p:regular r:id="rId58"/>
    </p:embeddedFont>
    <p:embeddedFont>
      <p:font typeface="Cambria" panose="02040503050406030204" pitchFamily="18" charset="0"/>
      <p:regular r:id="rId59"/>
      <p:bold r:id="rId60"/>
      <p:italic r:id="rId61"/>
      <p:boldItalic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DaxCondensed-Medium" panose="020B0604020202020204"/>
      <p:regular r:id="rId67"/>
    </p:embeddedFont>
    <p:embeddedFont>
      <p:font typeface="DaxCondensed" panose="020B0604020202020204"/>
      <p:regular r:id="rId68"/>
      <p:bold r:id="rId69"/>
    </p:embeddedFont>
    <p:embeddedFont>
      <p:font typeface="Candara" panose="020E0502030303020204" pitchFamily="34" charset="0"/>
      <p:regular r:id="rId70"/>
      <p:bold r:id="rId71"/>
      <p:italic r:id="rId72"/>
      <p:boldItalic r:id="rId73"/>
    </p:embeddedFont>
    <p:embeddedFont>
      <p:font typeface="ＭＳ Ｐゴシック" panose="020B0600070205080204" pitchFamily="34" charset="-128"/>
      <p:regular r:id="rId74"/>
    </p:embeddedFont>
    <p:embeddedFont>
      <p:font typeface="Dax-Bold" panose="020B0604020202020204"/>
      <p:regular r:id="rId75"/>
    </p:embeddedFont>
    <p:embeddedFont>
      <p:font typeface="Tahoma" panose="020B0604030504040204" pitchFamily="34" charset="0"/>
      <p:regular r:id="rId76"/>
      <p:bold r:id="rId77"/>
    </p:embeddedFont>
  </p:embeddedFontLst>
  <p:custDataLst>
    <p:tags r:id="rId78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757F5B"/>
    <a:srgbClr val="DDD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7683" autoAdjust="0"/>
  </p:normalViewPr>
  <p:slideViewPr>
    <p:cSldViewPr>
      <p:cViewPr>
        <p:scale>
          <a:sx n="81" d="100"/>
          <a:sy n="81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6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font" Target="fonts/font17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553519235911351"/>
          <c:y val="0.13127684695797259"/>
          <c:w val="0.83446479188150946"/>
          <c:h val="0.801099477620271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Plan1!$A$13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E6-42C4-B7CB-44DF6A06A735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E6-42C4-B7CB-44DF6A06A735}"/>
              </c:ext>
            </c:extLst>
          </c:dPt>
          <c:dPt>
            <c:idx val="2"/>
            <c:invertIfNegative val="0"/>
            <c:bubble3D val="0"/>
            <c:spPr>
              <a:solidFill>
                <a:srgbClr val="70AD47">
                  <a:lumMod val="5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E6-42C4-B7CB-44DF6A06A735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6E6-42C4-B7CB-44DF6A06A735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6E6-42C4-B7CB-44DF6A06A735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6E6-42C4-B7CB-44DF6A06A735}"/>
              </c:ext>
            </c:extLst>
          </c:dPt>
          <c:dPt>
            <c:idx val="6"/>
            <c:invertIfNegative val="0"/>
            <c:bubble3D val="0"/>
            <c:spPr>
              <a:solidFill>
                <a:srgbClr val="0080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6E6-42C4-B7CB-44DF6A06A7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2">
                        <a:lumMod val="50000"/>
                      </a:schemeClr>
                    </a:solidFill>
                    <a:latin typeface="+mj-lt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Plan1!$B$14:$B$20</c:f>
              <c:strCache>
                <c:ptCount val="7"/>
                <c:pt idx="0">
                  <c:v>SUGESTÃO</c:v>
                </c:pt>
                <c:pt idx="1">
                  <c:v>ELOGIO</c:v>
                </c:pt>
                <c:pt idx="2">
                  <c:v>DENÚNCIA</c:v>
                </c:pt>
                <c:pt idx="3">
                  <c:v>SOLICITAÇÃO</c:v>
                </c:pt>
                <c:pt idx="4">
                  <c:v>RECLAMAÇÃO</c:v>
                </c:pt>
                <c:pt idx="5">
                  <c:v>DIVERSOS</c:v>
                </c:pt>
                <c:pt idx="6">
                  <c:v>INFORMAÇÃO</c:v>
                </c:pt>
              </c:strCache>
            </c:strRef>
          </c:cat>
          <c:val>
            <c:numRef>
              <c:f>Plan1!$C$14:$C$20</c:f>
              <c:numCache>
                <c:formatCode>General</c:formatCode>
                <c:ptCount val="7"/>
                <c:pt idx="0">
                  <c:v>1</c:v>
                </c:pt>
                <c:pt idx="1">
                  <c:v>9</c:v>
                </c:pt>
                <c:pt idx="2">
                  <c:v>34</c:v>
                </c:pt>
                <c:pt idx="3">
                  <c:v>160</c:v>
                </c:pt>
                <c:pt idx="4">
                  <c:v>237</c:v>
                </c:pt>
                <c:pt idx="5">
                  <c:v>968</c:v>
                </c:pt>
                <c:pt idx="6">
                  <c:v>4828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6E6-42C4-B7CB-44DF6A06A7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0085760"/>
        <c:axId val="80124160"/>
      </c:barChart>
      <c:catAx>
        <c:axId val="800857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pPr>
            <a:endParaRPr lang="pt-BR"/>
          </a:p>
        </c:txPr>
        <c:crossAx val="80124160"/>
        <c:crosses val="autoZero"/>
        <c:auto val="1"/>
        <c:lblAlgn val="l"/>
        <c:lblOffset val="100"/>
        <c:noMultiLvlLbl val="0"/>
      </c:catAx>
      <c:valAx>
        <c:axId val="80124160"/>
        <c:scaling>
          <c:orientation val="minMax"/>
          <c:min val="-20"/>
        </c:scaling>
        <c:delete val="1"/>
        <c:axPos val="b"/>
        <c:numFmt formatCode="General" sourceLinked="1"/>
        <c:majorTickMark val="out"/>
        <c:minorTickMark val="none"/>
        <c:tickLblPos val="nextTo"/>
        <c:crossAx val="8008576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D78DF-4179-4578-A809-E59409CB05AB}" type="datetimeFigureOut">
              <a:rPr lang="pt-BR" smtClean="0"/>
              <a:pPr/>
              <a:t>12/01/2018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36257-5A55-476E-87C8-69D1C180F7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87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ANOTAÇÕES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_____________________________________________________________________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_____________________________________________________________________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_____________________________________________________________________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_____________________________________________________________________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_____________________________________________________________________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_____________________________________________________________________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_____________________________________________________________________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_____________________________________________________________________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_____________________________________________________________________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6FCD7A05-1373-440B-99C1-E5FE16E03FB9}" type="slidenum">
              <a:rPr lang="en-US" altLang="pt-BR" smtClean="0"/>
              <a:pPr/>
              <a:t>25</a:t>
            </a:fld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409320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ANOTAÇÕES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_____________________________________________________________________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_____________________________________________________________________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_____________________________________________________________________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_____________________________________________________________________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_____________________________________________________________________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_____________________________________________________________________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_____________________________________________________________________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_____________________________________________________________________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_____________________________________________________________________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6FCD7A05-1373-440B-99C1-E5FE16E03FB9}" type="slidenum">
              <a:rPr lang="en-US" altLang="pt-BR" smtClean="0"/>
              <a:pPr/>
              <a:t>27</a:t>
            </a:fld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256450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36257-5A55-476E-87C8-69D1C180F724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909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946D-D648-49DA-841B-F77C2121DE02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42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CDE7C-66C1-4C98-9D99-F6E9373C8F4A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35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CDE7C-66C1-4C98-9D99-F6E9373C8F4A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123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CDE7C-66C1-4C98-9D99-F6E9373C8F4A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85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CDE7C-66C1-4C98-9D99-F6E9373C8F4A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718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CDE7C-66C1-4C98-9D99-F6E9373C8F4A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42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pPr/>
              <a:t>12/01/2018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60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pPr/>
              <a:t>12/01/2018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00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pPr/>
              <a:t>12/01/2018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2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-CAU-BR-powerpoint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145588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6300" y="4114800"/>
            <a:ext cx="5308600" cy="22415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rgbClr val="92B3BC"/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21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47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pPr/>
              <a:t>12/01/2018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3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pPr/>
              <a:t>12/01/2018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66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pPr/>
              <a:t>12/01/2018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8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pPr/>
              <a:t>12/01/2018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8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pPr/>
              <a:t>12/01/2018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0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pPr/>
              <a:t>12/01/2018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11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pPr/>
              <a:t>12/01/2018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79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pPr/>
              <a:t>12/01/2018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7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9260E-40DF-4FE1-8848-1394F41BD983}" type="datetimeFigureOut">
              <a:rPr lang="pt-BR" smtClean="0"/>
              <a:pPr/>
              <a:t>12/01/2018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7E183-E72B-4C71-9D3F-37E546540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81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arina.nascimento@caubr.gov.br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571500"/>
            <a:ext cx="9168384" cy="11582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1318369"/>
            <a:ext cx="22098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3951816" y="1227352"/>
            <a:ext cx="236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25000"/>
                    <a:lumOff val="75000"/>
                  </a:schemeClr>
                </a:solidFill>
                <a:latin typeface="DaxCondensed-Medium" pitchFamily="2" charset="0"/>
              </a:rPr>
              <a:t>www.caubr.gov.br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2192" y="2095186"/>
            <a:ext cx="914400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/>
            </a:r>
            <a:br>
              <a:rPr lang="pt-BR" sz="2400" b="1" dirty="0">
                <a:solidFill>
                  <a:schemeClr val="bg1"/>
                </a:solidFill>
              </a:rPr>
            </a:br>
            <a:r>
              <a:rPr lang="pt-BR" sz="3600" b="1" dirty="0" smtClean="0">
                <a:solidFill>
                  <a:schemeClr val="bg1"/>
                </a:solidFill>
              </a:rPr>
              <a:t>Conselho de Arquitetura</a:t>
            </a:r>
            <a:br>
              <a:rPr lang="pt-BR" sz="3600" b="1" dirty="0" smtClean="0">
                <a:solidFill>
                  <a:schemeClr val="bg1"/>
                </a:solidFill>
              </a:rPr>
            </a:br>
            <a:r>
              <a:rPr lang="pt-BR" sz="3600" b="1" dirty="0" smtClean="0">
                <a:solidFill>
                  <a:schemeClr val="bg1"/>
                </a:solidFill>
              </a:rPr>
              <a:t>e Urbanismo do Brasil</a:t>
            </a:r>
            <a:br>
              <a:rPr lang="pt-BR" sz="3600" b="1" dirty="0" smtClean="0">
                <a:solidFill>
                  <a:schemeClr val="bg1"/>
                </a:solidFill>
              </a:rPr>
            </a:br>
            <a:r>
              <a:rPr lang="pt-BR" sz="3600" b="1" dirty="0">
                <a:solidFill>
                  <a:schemeClr val="bg1"/>
                </a:solidFill>
              </a:rPr>
              <a:t/>
            </a:r>
            <a:br>
              <a:rPr lang="pt-BR" sz="3600" b="1" dirty="0">
                <a:solidFill>
                  <a:schemeClr val="bg1"/>
                </a:solidFill>
              </a:rPr>
            </a:br>
            <a:r>
              <a:rPr lang="pt-BR" sz="3600" b="1" i="1" dirty="0" smtClean="0">
                <a:solidFill>
                  <a:schemeClr val="bg1"/>
                </a:solidFill>
              </a:rPr>
              <a:t>Apresentação da Gerência Executiva</a:t>
            </a:r>
            <a:r>
              <a:rPr lang="pt-BR" sz="2000" b="1" dirty="0" smtClean="0">
                <a:solidFill>
                  <a:schemeClr val="bg1"/>
                </a:solidFill>
              </a:rPr>
              <a:t/>
            </a:r>
            <a:br>
              <a:rPr lang="pt-BR" sz="2000" b="1" dirty="0" smtClean="0">
                <a:solidFill>
                  <a:schemeClr val="bg1"/>
                </a:solidFill>
              </a:rPr>
            </a:br>
            <a:endParaRPr lang="pt-BR" altLang="pt-BR" sz="2000" dirty="0" smtClean="0">
              <a:solidFill>
                <a:schemeClr val="bg1"/>
              </a:solidFill>
              <a:latin typeface="Dax-Light" pitchFamily="2" charset="0"/>
              <a:ea typeface="ＭＳ Ｐゴシック" panose="020B060007020508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2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2192" y="3016903"/>
            <a:ext cx="9144000" cy="8241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r>
              <a:rPr lang="pt-BR" sz="4000" b="1" dirty="0" smtClean="0"/>
              <a:t>Gerência do Centro de Serviços Compartilhados - CSC</a:t>
            </a:r>
            <a:endParaRPr lang="pt-BR" altLang="pt-BR" sz="2200" dirty="0" smtClean="0">
              <a:latin typeface="Dax-Light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57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/>
          <p:cNvSpPr/>
          <p:nvPr/>
        </p:nvSpPr>
        <p:spPr>
          <a:xfrm>
            <a:off x="1024467" y="4056423"/>
            <a:ext cx="417313" cy="4173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7"/>
          <p:cNvSpPr/>
          <p:nvPr/>
        </p:nvSpPr>
        <p:spPr>
          <a:xfrm>
            <a:off x="1024467" y="2176575"/>
            <a:ext cx="417313" cy="4173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10"/>
          <p:cNvSpPr/>
          <p:nvPr/>
        </p:nvSpPr>
        <p:spPr>
          <a:xfrm>
            <a:off x="1024467" y="5265824"/>
            <a:ext cx="417313" cy="4173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4"/>
          <p:cNvSpPr txBox="1">
            <a:spLocks/>
          </p:cNvSpPr>
          <p:nvPr/>
        </p:nvSpPr>
        <p:spPr>
          <a:xfrm>
            <a:off x="1049760" y="2184215"/>
            <a:ext cx="687504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CSC do CAU coordena: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Comunicação e Informação dos CAU (SICCAU)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 Integrada de Atendimento - 0800, 4007, </a:t>
            </a:r>
            <a:r>
              <a:rPr lang="pt-BR" sz="14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e-mail – (RIA)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Inteligência Geográfica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IGEO)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Gestão Integrada (SGI)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 da Informação (CORTI)</a:t>
            </a: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gestão e os custos do CSC são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compartilhados entre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CAU/BR e os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CAU/UF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meio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Colegiado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 do CSC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pt-BR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Fundo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garante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financiamento para que todos os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CAU/UF mantenham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estruturas mínimas para atender às necessidades dos arquitetos e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urbanistas e da sociedade</a:t>
            </a:r>
            <a:endParaRPr lang="pt-BR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0" y="1052736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Centro de Serviços</a:t>
            </a:r>
          </a:p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Compartilhados dos CAU - CSC</a:t>
            </a:r>
          </a:p>
        </p:txBody>
      </p:sp>
    </p:spTree>
    <p:extLst>
      <p:ext uri="{BB962C8B-B14F-4D97-AF65-F5344CB8AC3E}">
        <p14:creationId xmlns:p14="http://schemas.microsoft.com/office/powerpoint/2010/main" val="1710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2192" y="3016903"/>
            <a:ext cx="9144000" cy="8241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r>
              <a:rPr lang="pt-BR" sz="4000" b="1" dirty="0" smtClean="0"/>
              <a:t>CSC</a:t>
            </a:r>
            <a:br>
              <a:rPr lang="pt-BR" sz="4000" b="1" dirty="0" smtClean="0"/>
            </a:br>
            <a:r>
              <a:rPr lang="pt-BR" sz="4000" b="1" dirty="0" smtClean="0"/>
              <a:t>Coordenadoria do SICCAU</a:t>
            </a:r>
            <a:br>
              <a:rPr lang="pt-BR" sz="4000" b="1" dirty="0" smtClean="0"/>
            </a:br>
            <a:r>
              <a:rPr lang="pt-BR" sz="4000" b="1" dirty="0" smtClean="0"/>
              <a:t>CORTEC</a:t>
            </a:r>
            <a:endParaRPr lang="pt-BR" altLang="pt-BR" sz="2200" dirty="0" smtClean="0">
              <a:latin typeface="Dax-Light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0" y="8382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Coordenadoria do SICCAU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06482"/>
            <a:ext cx="4824536" cy="337793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437952" y="2465521"/>
            <a:ext cx="1512168" cy="2907695"/>
          </a:xfrm>
          <a:prstGeom prst="rect">
            <a:avLst/>
          </a:prstGeom>
          <a:noFill/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1484045" y="4044060"/>
            <a:ext cx="4991973" cy="16234"/>
          </a:xfrm>
          <a:prstGeom prst="straightConnector1">
            <a:avLst/>
          </a:prstGeom>
          <a:ln w="19050">
            <a:solidFill>
              <a:srgbClr val="FF66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2885" t="45064" r="78665"/>
          <a:stretch/>
        </p:blipFill>
        <p:spPr>
          <a:xfrm>
            <a:off x="6531248" y="2526452"/>
            <a:ext cx="1336342" cy="278591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04813" y="3412222"/>
            <a:ext cx="879232" cy="1863804"/>
          </a:xfrm>
          <a:prstGeom prst="rect">
            <a:avLst/>
          </a:prstGeom>
          <a:noFill/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0" y="8668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SICCAU – </a:t>
            </a:r>
            <a:r>
              <a:rPr lang="pt-BR" sz="3200" b="1" dirty="0">
                <a:solidFill>
                  <a:srgbClr val="008080"/>
                </a:solidFill>
                <a:latin typeface="Arial" panose="020B0604020202020204" pitchFamily="34" charset="0"/>
              </a:rPr>
              <a:t>A</a:t>
            </a:r>
            <a:r>
              <a:rPr lang="pt-BR" sz="32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mbiente Público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t="3722" b="12327"/>
          <a:stretch/>
        </p:blipFill>
        <p:spPr>
          <a:xfrm>
            <a:off x="179512" y="2204864"/>
            <a:ext cx="4688066" cy="302433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5" t="8428" r="35505" b="21701"/>
          <a:stretch/>
        </p:blipFill>
        <p:spPr>
          <a:xfrm>
            <a:off x="4788024" y="2204864"/>
            <a:ext cx="424518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0" y="8668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SICCAU – </a:t>
            </a:r>
            <a:r>
              <a:rPr lang="pt-BR" sz="3200" b="1" dirty="0">
                <a:solidFill>
                  <a:srgbClr val="008080"/>
                </a:solidFill>
                <a:latin typeface="Arial" panose="020B0604020202020204" pitchFamily="34" charset="0"/>
              </a:rPr>
              <a:t>A</a:t>
            </a:r>
            <a:r>
              <a:rPr lang="pt-BR" sz="32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mbiente do Profissional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8" t="17636" r="18216" b="31621"/>
          <a:stretch/>
        </p:blipFill>
        <p:spPr>
          <a:xfrm>
            <a:off x="395535" y="1556792"/>
            <a:ext cx="822852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0" y="8668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SICCAU – </a:t>
            </a:r>
            <a:r>
              <a:rPr lang="pt-BR" sz="3200" b="1" dirty="0">
                <a:solidFill>
                  <a:srgbClr val="008080"/>
                </a:solidFill>
                <a:latin typeface="Arial" panose="020B0604020202020204" pitchFamily="34" charset="0"/>
              </a:rPr>
              <a:t>A</a:t>
            </a:r>
            <a:r>
              <a:rPr lang="pt-BR" sz="32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mbiente da Empresa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8512" r="17890" b="6488"/>
          <a:stretch/>
        </p:blipFill>
        <p:spPr>
          <a:xfrm>
            <a:off x="66813" y="2132856"/>
            <a:ext cx="901037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0" y="8668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SICCAU – </a:t>
            </a:r>
            <a:r>
              <a:rPr lang="pt-BR" sz="3200" b="1" dirty="0">
                <a:solidFill>
                  <a:srgbClr val="008080"/>
                </a:solidFill>
                <a:latin typeface="Arial" panose="020B0604020202020204" pitchFamily="34" charset="0"/>
              </a:rPr>
              <a:t>A</a:t>
            </a:r>
            <a:r>
              <a:rPr lang="pt-BR" sz="32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mbiente Corporativo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1" t="14705" r="24404" b="9341"/>
          <a:stretch/>
        </p:blipFill>
        <p:spPr>
          <a:xfrm>
            <a:off x="323528" y="1484784"/>
            <a:ext cx="6768752" cy="52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5"/>
          <p:cNvSpPr/>
          <p:nvPr/>
        </p:nvSpPr>
        <p:spPr>
          <a:xfrm>
            <a:off x="800100" y="5410200"/>
            <a:ext cx="7543800" cy="99060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723900" y="5334000"/>
            <a:ext cx="7696200" cy="1157416"/>
            <a:chOff x="685800" y="5257800"/>
            <a:chExt cx="7696200" cy="1157416"/>
          </a:xfrm>
        </p:grpSpPr>
        <p:pic>
          <p:nvPicPr>
            <p:cNvPr id="5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8229600" y="5257800"/>
              <a:ext cx="152400" cy="1157416"/>
            </a:xfrm>
            <a:prstGeom prst="rect">
              <a:avLst/>
            </a:prstGeom>
          </p:spPr>
        </p:pic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5257800"/>
              <a:ext cx="152400" cy="1157416"/>
            </a:xfrm>
            <a:prstGeom prst="rect">
              <a:avLst/>
            </a:prstGeom>
          </p:spPr>
        </p:pic>
      </p:grpSp>
      <p:pic>
        <p:nvPicPr>
          <p:cNvPr id="7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14396"/>
            <a:ext cx="3688785" cy="332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ítulo 4"/>
          <p:cNvSpPr txBox="1">
            <a:spLocks/>
          </p:cNvSpPr>
          <p:nvPr/>
        </p:nvSpPr>
        <p:spPr>
          <a:xfrm>
            <a:off x="914400" y="5465234"/>
            <a:ext cx="7315200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Clientes, profissionais e servidores públicos podem calcular </a:t>
            </a:r>
            <a:r>
              <a:rPr lang="pt-BR" sz="18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orçamentos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completos com base em software desenvolvido pelo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honorario.caubr.gov.br</a:t>
            </a:r>
            <a:endParaRPr lang="pt-BR" sz="1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3"/>
          <p:cNvSpPr txBox="1">
            <a:spLocks/>
          </p:cNvSpPr>
          <p:nvPr/>
        </p:nvSpPr>
        <p:spPr>
          <a:xfrm>
            <a:off x="0" y="8668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 de Honorários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2383944" y="1550518"/>
            <a:ext cx="4276287" cy="3750690"/>
            <a:chOff x="2383944" y="1550518"/>
            <a:chExt cx="4276287" cy="3750690"/>
          </a:xfrm>
        </p:grpSpPr>
        <p:grpSp>
          <p:nvGrpSpPr>
            <p:cNvPr id="8" name="Group 11"/>
            <p:cNvGrpSpPr/>
            <p:nvPr/>
          </p:nvGrpSpPr>
          <p:grpSpPr>
            <a:xfrm rot="16200000">
              <a:off x="2646743" y="1287719"/>
              <a:ext cx="3750690" cy="4276287"/>
              <a:chOff x="1272117" y="1082852"/>
              <a:chExt cx="6421544" cy="4208815"/>
            </a:xfrm>
          </p:grpSpPr>
          <p:grpSp>
            <p:nvGrpSpPr>
              <p:cNvPr id="9" name="Group 7"/>
              <p:cNvGrpSpPr/>
              <p:nvPr/>
            </p:nvGrpSpPr>
            <p:grpSpPr>
              <a:xfrm>
                <a:off x="1272117" y="1082852"/>
                <a:ext cx="6421544" cy="4208815"/>
                <a:chOff x="-363023" y="65050"/>
                <a:chExt cx="6197385" cy="4152412"/>
              </a:xfrm>
            </p:grpSpPr>
            <p:sp>
              <p:nvSpPr>
                <p:cNvPr id="11" name="Rectangle 9"/>
                <p:cNvSpPr/>
                <p:nvPr/>
              </p:nvSpPr>
              <p:spPr>
                <a:xfrm>
                  <a:off x="3854423" y="3886200"/>
                  <a:ext cx="360040" cy="2286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2" name="Picture 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363023" y="65050"/>
                  <a:ext cx="6197385" cy="4152412"/>
                </a:xfrm>
                <a:prstGeom prst="rect">
                  <a:avLst/>
                </a:prstGeom>
              </p:spPr>
            </p:pic>
          </p:grpSp>
          <p:sp>
            <p:nvSpPr>
              <p:cNvPr id="10" name="Rectangle 10"/>
              <p:cNvSpPr/>
              <p:nvPr/>
            </p:nvSpPr>
            <p:spPr>
              <a:xfrm>
                <a:off x="4343400" y="4953000"/>
                <a:ext cx="360040" cy="2286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3631" y="1844823"/>
              <a:ext cx="3183277" cy="3170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33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2192" y="3016903"/>
            <a:ext cx="9144000" cy="8241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r>
              <a:rPr lang="pt-BR" sz="4000" b="1" dirty="0" smtClean="0"/>
              <a:t>CSC</a:t>
            </a:r>
            <a:br>
              <a:rPr lang="pt-BR" sz="4000" b="1" dirty="0" smtClean="0"/>
            </a:br>
            <a:r>
              <a:rPr lang="pt-BR" sz="4000" b="1" dirty="0" smtClean="0"/>
              <a:t>Coordenadoria de Tecnologia da Informação - CORTI</a:t>
            </a:r>
            <a:endParaRPr lang="pt-BR" altLang="pt-BR" sz="2200" dirty="0" smtClean="0">
              <a:latin typeface="Dax-Light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500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77" t="5360" r="20750" b="5099"/>
          <a:stretch/>
        </p:blipFill>
        <p:spPr>
          <a:xfrm>
            <a:off x="1043608" y="567629"/>
            <a:ext cx="6624736" cy="627606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923928" y="4694825"/>
            <a:ext cx="3816424" cy="2118551"/>
          </a:xfrm>
          <a:prstGeom prst="rect">
            <a:avLst/>
          </a:prstGeom>
          <a:noFill/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12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0" y="8382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Coordenadoria de T.I.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06482"/>
            <a:ext cx="4824536" cy="337793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437952" y="2465521"/>
            <a:ext cx="1512168" cy="2907695"/>
          </a:xfrm>
          <a:prstGeom prst="rect">
            <a:avLst/>
          </a:prstGeom>
          <a:noFill/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2388444" y="4044060"/>
            <a:ext cx="4087574" cy="16234"/>
          </a:xfrm>
          <a:prstGeom prst="straightConnector1">
            <a:avLst/>
          </a:prstGeom>
          <a:ln w="19050">
            <a:solidFill>
              <a:srgbClr val="FF66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1509212" y="3412222"/>
            <a:ext cx="879232" cy="1863804"/>
          </a:xfrm>
          <a:prstGeom prst="rect">
            <a:avLst/>
          </a:prstGeom>
          <a:noFill/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/>
          <a:srcRect l="21753" t="45489" r="59120"/>
          <a:stretch/>
        </p:blipFill>
        <p:spPr>
          <a:xfrm>
            <a:off x="6509634" y="2544702"/>
            <a:ext cx="1389806" cy="277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pt-BR" sz="32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disponibilizados pela T.I.</a:t>
            </a:r>
            <a:endParaRPr lang="pt-BR" sz="3200" dirty="0">
              <a:solidFill>
                <a:srgbClr val="008080"/>
              </a:solidFill>
            </a:endParaRPr>
          </a:p>
        </p:txBody>
      </p:sp>
      <p:sp>
        <p:nvSpPr>
          <p:cNvPr id="4" name="Rounded Rectangle 16"/>
          <p:cNvSpPr/>
          <p:nvPr/>
        </p:nvSpPr>
        <p:spPr>
          <a:xfrm>
            <a:off x="467544" y="2016911"/>
            <a:ext cx="3505200" cy="5334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Datacenter </a:t>
            </a:r>
            <a:r>
              <a:rPr lang="pt-BR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Virtual (Vert)</a:t>
            </a:r>
            <a:endParaRPr lang="pt-BR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2704852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SICCAU</a:t>
            </a:r>
            <a:endParaRPr lang="pt-B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Sites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do CAU/BR e dos CAU/UF</a:t>
            </a:r>
            <a:endParaRPr lang="pt-B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E-mail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IGEO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Newsletter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Tabela de Honorários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7544" y="4869160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2780928"/>
            <a:ext cx="3779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Servidor de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Arquivos Internos</a:t>
            </a:r>
            <a:endParaRPr lang="pt-B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GAD (Gerenciador Avançado de Demandas)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Spark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(Mensageiro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Instantâneo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Sophia Biblioteca (Catálogo e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ger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ê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ncia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de livros e arquivos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Homologação do SICCAU Profissional e Corporativo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Homologação Tabela de Honorários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Homologação da Dívida 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Homologação do Igeo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845224" y="2780928"/>
            <a:ext cx="3779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Homologação de Anuidade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Backup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Servidor de Impressão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Servidor de Vigilância das Câmeras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Intranet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Servidor do </a:t>
            </a:r>
            <a:r>
              <a:rPr lang="pt-BR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Redmine</a:t>
            </a:r>
            <a:endParaRPr lang="pt-BR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Servidor do Ponto Eletrônico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WiKi</a:t>
            </a:r>
            <a:endParaRPr lang="pt-BR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AntiVírus</a:t>
            </a:r>
            <a:endParaRPr lang="pt-B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disponibilizados pela T.I.</a:t>
            </a:r>
            <a:endParaRPr lang="pt-BR" sz="3200" dirty="0">
              <a:solidFill>
                <a:srgbClr val="008080"/>
              </a:solidFill>
            </a:endParaRPr>
          </a:p>
        </p:txBody>
      </p:sp>
      <p:sp>
        <p:nvSpPr>
          <p:cNvPr id="8" name="Rounded Rectangle 16"/>
          <p:cNvSpPr/>
          <p:nvPr/>
        </p:nvSpPr>
        <p:spPr>
          <a:xfrm>
            <a:off x="467544" y="2016911"/>
            <a:ext cx="3505200" cy="5334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Datacenter </a:t>
            </a:r>
            <a:r>
              <a:rPr lang="pt-BR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Físico CAU/BR</a:t>
            </a:r>
            <a:endParaRPr lang="pt-BR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2192" y="3016903"/>
            <a:ext cx="9144000" cy="8241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r>
              <a:rPr lang="pt-BR" sz="4000" b="1" dirty="0" smtClean="0"/>
              <a:t>CSC</a:t>
            </a:r>
            <a:br>
              <a:rPr lang="pt-BR" sz="4000" b="1" dirty="0" smtClean="0"/>
            </a:br>
            <a:r>
              <a:rPr lang="pt-BR" sz="4000" b="1" dirty="0" smtClean="0"/>
              <a:t>Coordenadoria de Geotecnologia - CORGEO</a:t>
            </a:r>
            <a:endParaRPr lang="pt-BR" altLang="pt-BR" sz="2200" dirty="0" smtClean="0">
              <a:latin typeface="Dax-Light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3323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0" y="8382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Coordenadoria de Geotecnologia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06482"/>
            <a:ext cx="4824536" cy="337793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437952" y="2465521"/>
            <a:ext cx="1512168" cy="2907695"/>
          </a:xfrm>
          <a:prstGeom prst="rect">
            <a:avLst/>
          </a:prstGeom>
          <a:noFill/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3314308" y="4044060"/>
            <a:ext cx="3161710" cy="8117"/>
          </a:xfrm>
          <a:prstGeom prst="straightConnector1">
            <a:avLst/>
          </a:prstGeom>
          <a:ln w="19050">
            <a:solidFill>
              <a:srgbClr val="FF66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2435076" y="3412222"/>
            <a:ext cx="879232" cy="1863804"/>
          </a:xfrm>
          <a:prstGeom prst="rect">
            <a:avLst/>
          </a:prstGeom>
          <a:noFill/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0706" t="45489" r="40341"/>
          <a:stretch/>
        </p:blipFill>
        <p:spPr>
          <a:xfrm>
            <a:off x="6492796" y="2494368"/>
            <a:ext cx="1425436" cy="287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762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700" b="1" dirty="0" smtClean="0">
                <a:solidFill>
                  <a:srgbClr val="215968"/>
                </a:solidFill>
                <a:latin typeface="Candara" panose="020E0502030303020204" pitchFamily="34" charset="0"/>
                <a:ea typeface="+mn-ea"/>
                <a:cs typeface="Arial" pitchFamily="34" charset="0"/>
              </a:rPr>
              <a:t>CORGEO</a:t>
            </a:r>
            <a:endParaRPr lang="en-US" sz="2700" b="1" dirty="0">
              <a:solidFill>
                <a:srgbClr val="215968"/>
              </a:solidFill>
              <a:latin typeface="Candara" panose="020E0502030303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1" y="1278409"/>
            <a:ext cx="65527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/>
              <a:t>A </a:t>
            </a:r>
            <a:r>
              <a:rPr lang="pt-BR" sz="1600" b="1" dirty="0" smtClean="0"/>
              <a:t>Coordenadoria</a:t>
            </a:r>
            <a:r>
              <a:rPr lang="pt-BR" sz="1600" dirty="0" smtClean="0"/>
              <a:t> de </a:t>
            </a:r>
            <a:r>
              <a:rPr lang="pt-BR" sz="1600" b="1" dirty="0" smtClean="0"/>
              <a:t>Geotecnologia</a:t>
            </a:r>
            <a:r>
              <a:rPr lang="pt-BR" sz="1600" dirty="0" smtClean="0"/>
              <a:t> foi criada no ano de </a:t>
            </a:r>
            <a:r>
              <a:rPr lang="pt-BR" sz="1600" b="1" dirty="0" smtClean="0"/>
              <a:t>2014</a:t>
            </a:r>
            <a:r>
              <a:rPr lang="pt-BR" sz="1600" dirty="0" smtClean="0"/>
              <a:t> juntamente com a instituição do Centro de Serviços Compartilhados </a:t>
            </a:r>
            <a:r>
              <a:rPr lang="pt-BR" sz="1600" b="1" dirty="0" smtClean="0"/>
              <a:t>CSC,</a:t>
            </a:r>
            <a:r>
              <a:rPr lang="pt-BR" sz="1600" dirty="0" smtClean="0"/>
              <a:t> no intuito de suportar as crescentes demandas dos CAU/UF e do próprio CAU/BR em relação aos </a:t>
            </a:r>
            <a:r>
              <a:rPr lang="pt-BR" sz="1600" b="1" dirty="0" smtClean="0"/>
              <a:t>estudos geográficos</a:t>
            </a:r>
            <a:r>
              <a:rPr lang="pt-BR" sz="1600" dirty="0" smtClean="0"/>
              <a:t> e </a:t>
            </a:r>
            <a:r>
              <a:rPr lang="pt-BR" sz="1600" b="1" dirty="0" smtClean="0"/>
              <a:t>aplicação</a:t>
            </a:r>
            <a:r>
              <a:rPr lang="pt-BR" sz="1600" dirty="0" smtClean="0"/>
              <a:t> de diversas </a:t>
            </a:r>
            <a:r>
              <a:rPr lang="pt-BR" sz="1600" b="1" dirty="0" smtClean="0"/>
              <a:t>geotecnologias</a:t>
            </a:r>
            <a:r>
              <a:rPr lang="pt-BR" sz="1600" dirty="0" smtClean="0"/>
              <a:t> focadas principalmente na </a:t>
            </a:r>
            <a:r>
              <a:rPr lang="pt-BR" sz="1600" b="1" dirty="0" smtClean="0"/>
              <a:t>fiscalização de </a:t>
            </a:r>
            <a:r>
              <a:rPr lang="pt-BR" sz="1600" b="1" dirty="0" err="1" smtClean="0"/>
              <a:t>RRT’s</a:t>
            </a:r>
            <a:r>
              <a:rPr lang="pt-BR" sz="1600" dirty="0" smtClean="0"/>
              <a:t>.  </a:t>
            </a:r>
          </a:p>
          <a:p>
            <a:pPr algn="just"/>
            <a:r>
              <a:rPr lang="pt-BR" sz="1600" dirty="0" smtClean="0"/>
              <a:t>Desde o ano de </a:t>
            </a:r>
            <a:r>
              <a:rPr lang="pt-BR" sz="1600" b="1" dirty="0" smtClean="0"/>
              <a:t>fundação do CAU/BR</a:t>
            </a:r>
            <a:r>
              <a:rPr lang="pt-BR" sz="1600" dirty="0" smtClean="0"/>
              <a:t>, estudos de cunho </a:t>
            </a:r>
            <a:r>
              <a:rPr lang="pt-BR" sz="1600" b="1" dirty="0" smtClean="0"/>
              <a:t>geográfico</a:t>
            </a:r>
            <a:r>
              <a:rPr lang="pt-BR" sz="1600" dirty="0" smtClean="0"/>
              <a:t> e </a:t>
            </a:r>
            <a:r>
              <a:rPr lang="pt-BR" sz="1600" b="1" dirty="0" smtClean="0"/>
              <a:t>espacial</a:t>
            </a:r>
            <a:r>
              <a:rPr lang="pt-BR" sz="1600" dirty="0" smtClean="0"/>
              <a:t> já eram demandados, principalmente com </a:t>
            </a:r>
            <a:r>
              <a:rPr lang="pt-BR" sz="1600" b="1" dirty="0" smtClean="0"/>
              <a:t>o objetivo </a:t>
            </a:r>
            <a:r>
              <a:rPr lang="pt-BR" sz="1600" dirty="0" smtClean="0"/>
              <a:t>de se apoiar os </a:t>
            </a:r>
            <a:r>
              <a:rPr lang="pt-BR" sz="1600" b="1" dirty="0" smtClean="0"/>
              <a:t>estudos de logística </a:t>
            </a:r>
            <a:r>
              <a:rPr lang="pt-BR" sz="1600" dirty="0" smtClean="0"/>
              <a:t>para se executar o </a:t>
            </a:r>
            <a:r>
              <a:rPr lang="pt-BR" sz="1600" b="1" dirty="0" smtClean="0"/>
              <a:t>processo</a:t>
            </a:r>
            <a:r>
              <a:rPr lang="pt-BR" sz="1600" dirty="0" smtClean="0"/>
              <a:t>  de </a:t>
            </a:r>
            <a:r>
              <a:rPr lang="pt-BR" sz="1600" b="1" dirty="0" smtClean="0"/>
              <a:t>distribuição</a:t>
            </a:r>
            <a:r>
              <a:rPr lang="pt-BR" sz="1600" dirty="0" smtClean="0"/>
              <a:t> das </a:t>
            </a:r>
            <a:r>
              <a:rPr lang="pt-BR" sz="1600" b="1" dirty="0" smtClean="0"/>
              <a:t>carteiras</a:t>
            </a:r>
            <a:r>
              <a:rPr lang="pt-BR" sz="1600" dirty="0" smtClean="0"/>
              <a:t> dos arquitetos. </a:t>
            </a:r>
            <a:endParaRPr lang="pt-BR" sz="1600" dirty="0"/>
          </a:p>
        </p:txBody>
      </p:sp>
      <p:pic>
        <p:nvPicPr>
          <p:cNvPr id="19460" name="Picture 4" descr="Resultado de imagem para ge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1013396"/>
            <a:ext cx="23042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009415" y="5157192"/>
            <a:ext cx="26642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Nosso Time</a:t>
            </a:r>
          </a:p>
          <a:p>
            <a:pPr algn="just"/>
            <a:r>
              <a:rPr lang="pt-BR" sz="1600" b="1" dirty="0" smtClean="0"/>
              <a:t>Coordenador: </a:t>
            </a:r>
            <a:r>
              <a:rPr lang="pt-BR" sz="1600" dirty="0" smtClean="0"/>
              <a:t>João Villar;</a:t>
            </a:r>
          </a:p>
          <a:p>
            <a:pPr algn="just"/>
            <a:r>
              <a:rPr lang="pt-BR" sz="1600" b="1" dirty="0" smtClean="0"/>
              <a:t>Analistas: </a:t>
            </a:r>
            <a:r>
              <a:rPr lang="pt-BR" sz="1600" dirty="0" smtClean="0"/>
              <a:t> Gabriel </a:t>
            </a:r>
            <a:r>
              <a:rPr lang="pt-BR" sz="1600" dirty="0" err="1" smtClean="0"/>
              <a:t>Bigio</a:t>
            </a:r>
            <a:r>
              <a:rPr lang="pt-BR" sz="1600" dirty="0" smtClean="0"/>
              <a:t>,</a:t>
            </a:r>
            <a:endParaRPr lang="pt-BR" sz="1600" dirty="0"/>
          </a:p>
          <a:p>
            <a:pPr algn="just"/>
            <a:r>
              <a:rPr lang="pt-BR" sz="1600" dirty="0" smtClean="0"/>
              <a:t>Renato </a:t>
            </a:r>
            <a:r>
              <a:rPr lang="pt-BR" sz="1600" dirty="0" err="1" smtClean="0"/>
              <a:t>Texeira</a:t>
            </a:r>
            <a:r>
              <a:rPr lang="pt-BR" sz="1600" dirty="0" smtClean="0"/>
              <a:t>, Renato </a:t>
            </a:r>
            <a:r>
              <a:rPr lang="pt-BR" sz="1600" dirty="0"/>
              <a:t>Viana</a:t>
            </a:r>
            <a:endParaRPr lang="pt-BR" sz="1600" dirty="0" smtClean="0"/>
          </a:p>
          <a:p>
            <a:pPr algn="just"/>
            <a:r>
              <a:rPr lang="pt-BR" sz="1600" b="1" dirty="0" smtClean="0"/>
              <a:t>Estagiário:</a:t>
            </a:r>
            <a:r>
              <a:rPr lang="pt-BR" sz="1600" dirty="0" smtClean="0"/>
              <a:t> Ítalo Ximenes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331640" y="3995772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215968"/>
                </a:solidFill>
                <a:latin typeface="Arial" pitchFamily="34" charset="0"/>
              </a:rPr>
              <a:t>O IGEO 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5700886" y="3494180"/>
            <a:ext cx="1565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215968"/>
                </a:solidFill>
                <a:latin typeface="Arial" pitchFamily="34" charset="0"/>
              </a:rPr>
              <a:t>ATIVIDADES</a:t>
            </a:r>
            <a:endParaRPr lang="pt-BR" dirty="0"/>
          </a:p>
        </p:txBody>
      </p:sp>
      <p:grpSp>
        <p:nvGrpSpPr>
          <p:cNvPr id="13" name="Grupo 12"/>
          <p:cNvGrpSpPr/>
          <p:nvPr/>
        </p:nvGrpSpPr>
        <p:grpSpPr>
          <a:xfrm>
            <a:off x="4283968" y="3873072"/>
            <a:ext cx="1547584" cy="564040"/>
            <a:chOff x="1905" y="693032"/>
            <a:chExt cx="1857374" cy="687895"/>
          </a:xfrm>
        </p:grpSpPr>
        <p:sp>
          <p:nvSpPr>
            <p:cNvPr id="20" name="Retângulo 19"/>
            <p:cNvSpPr/>
            <p:nvPr/>
          </p:nvSpPr>
          <p:spPr>
            <a:xfrm>
              <a:off x="1905" y="693032"/>
              <a:ext cx="1857374" cy="687895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tângulo 20"/>
            <p:cNvSpPr/>
            <p:nvPr/>
          </p:nvSpPr>
          <p:spPr>
            <a:xfrm>
              <a:off x="1905" y="693032"/>
              <a:ext cx="1857374" cy="687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smtClean="0"/>
                <a:t>Suporte à Operação</a:t>
              </a:r>
              <a:endParaRPr lang="pt-BR" sz="1400" b="1" kern="1200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904736" y="3873072"/>
            <a:ext cx="1547584" cy="564040"/>
            <a:chOff x="2119312" y="693032"/>
            <a:chExt cx="1857374" cy="687895"/>
          </a:xfrm>
        </p:grpSpPr>
        <p:sp>
          <p:nvSpPr>
            <p:cNvPr id="18" name="Retângulo 17"/>
            <p:cNvSpPr/>
            <p:nvPr/>
          </p:nvSpPr>
          <p:spPr>
            <a:xfrm>
              <a:off x="2119312" y="693032"/>
              <a:ext cx="1857374" cy="687895"/>
            </a:xfrm>
            <a:prstGeom prst="rect">
              <a:avLst/>
            </a:prstGeom>
          </p:spPr>
          <p:style>
            <a:lnRef idx="2">
              <a:schemeClr val="accent2">
                <a:hueOff val="2340759"/>
                <a:satOff val="-2919"/>
                <a:lumOff val="686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2119312" y="693032"/>
              <a:ext cx="1857374" cy="687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smtClean="0"/>
                <a:t>Suporte à Decisão</a:t>
              </a:r>
              <a:endParaRPr lang="pt-BR" sz="1400" b="1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7507600" y="3873072"/>
            <a:ext cx="1547584" cy="564040"/>
            <a:chOff x="4236719" y="693032"/>
            <a:chExt cx="1857374" cy="687895"/>
          </a:xfrm>
        </p:grpSpPr>
        <p:sp>
          <p:nvSpPr>
            <p:cNvPr id="16" name="Retângulo 15"/>
            <p:cNvSpPr/>
            <p:nvPr/>
          </p:nvSpPr>
          <p:spPr>
            <a:xfrm>
              <a:off x="4236719" y="693032"/>
              <a:ext cx="1857374" cy="687895"/>
            </a:xfrm>
            <a:prstGeom prst="rect">
              <a:avLst/>
            </a:prstGeom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4236719" y="693032"/>
              <a:ext cx="1857374" cy="687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smtClean="0"/>
                <a:t>Parcerias Estratégicas </a:t>
              </a:r>
              <a:endParaRPr lang="pt-BR" sz="1400" b="1" kern="1200" dirty="0"/>
            </a:p>
          </p:txBody>
        </p:sp>
      </p:grpSp>
      <p:sp>
        <p:nvSpPr>
          <p:cNvPr id="3" name="Retângulo 2"/>
          <p:cNvSpPr/>
          <p:nvPr/>
        </p:nvSpPr>
        <p:spPr>
          <a:xfrm>
            <a:off x="213420" y="4638035"/>
            <a:ext cx="3960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Ambiente que possui mais de </a:t>
            </a:r>
            <a:r>
              <a:rPr lang="pt-BR" b="1" dirty="0"/>
              <a:t>500 camadas </a:t>
            </a:r>
            <a:r>
              <a:rPr lang="pt-BR" dirty="0"/>
              <a:t>de dados publicados, em um ambiente corporativo e </a:t>
            </a:r>
            <a:r>
              <a:rPr lang="pt-BR" b="1" dirty="0"/>
              <a:t>integrado</a:t>
            </a:r>
            <a:r>
              <a:rPr lang="pt-BR" dirty="0"/>
              <a:t>, focado </a:t>
            </a:r>
            <a:r>
              <a:rPr lang="pt-BR" b="1" dirty="0"/>
              <a:t>na inteligência geográfica </a:t>
            </a:r>
            <a:r>
              <a:rPr lang="pt-BR" dirty="0"/>
              <a:t>e </a:t>
            </a:r>
            <a:r>
              <a:rPr lang="pt-BR" b="1" dirty="0"/>
              <a:t>suporte</a:t>
            </a:r>
            <a:r>
              <a:rPr lang="pt-BR" dirty="0"/>
              <a:t> às demandas de análises gerenciais do CAU e às operações de fiscalização.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99508"/>
            <a:ext cx="1080134" cy="105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Resultado de imagem para team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218009"/>
            <a:ext cx="1221391" cy="122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34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565503"/>
            <a:ext cx="7668852" cy="5112568"/>
          </a:xfrm>
          <a:prstGeom prst="rect">
            <a:avLst/>
          </a:prstGeom>
        </p:spPr>
      </p:pic>
      <p:sp>
        <p:nvSpPr>
          <p:cNvPr id="33" name="Retângulo 32"/>
          <p:cNvSpPr/>
          <p:nvPr/>
        </p:nvSpPr>
        <p:spPr>
          <a:xfrm>
            <a:off x="1979712" y="908720"/>
            <a:ext cx="5152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MODELO TECNOLÓGICO</a:t>
            </a:r>
          </a:p>
        </p:txBody>
      </p:sp>
    </p:spTree>
    <p:extLst>
      <p:ext uri="{BB962C8B-B14F-4D97-AF65-F5344CB8AC3E}">
        <p14:creationId xmlns:p14="http://schemas.microsoft.com/office/powerpoint/2010/main" val="427153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m para esri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5" b="19976"/>
          <a:stretch/>
        </p:blipFill>
        <p:spPr bwMode="auto">
          <a:xfrm>
            <a:off x="5475312" y="1835532"/>
            <a:ext cx="1905000" cy="10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438259" y="2771636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/>
              <a:t>Benchmark</a:t>
            </a:r>
            <a:r>
              <a:rPr lang="pt-BR" dirty="0" smtClean="0"/>
              <a:t>  </a:t>
            </a:r>
            <a:r>
              <a:rPr lang="pt-BR" dirty="0"/>
              <a:t>&gt; </a:t>
            </a:r>
            <a:r>
              <a:rPr lang="pt-BR" b="1" dirty="0"/>
              <a:t>60%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08050"/>
            <a:ext cx="9144000" cy="5762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700" b="1" dirty="0" smtClean="0">
                <a:solidFill>
                  <a:srgbClr val="215968"/>
                </a:solidFill>
                <a:latin typeface="Arial" pitchFamily="34" charset="0"/>
                <a:ea typeface="+mn-ea"/>
                <a:cs typeface="Arial" pitchFamily="34" charset="0"/>
              </a:rPr>
              <a:t>PLATAFORMA IGEO NO CAU/BR</a:t>
            </a:r>
            <a:endParaRPr lang="en-US" sz="2700" b="1" dirty="0">
              <a:solidFill>
                <a:srgbClr val="21596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323528" y="1556792"/>
            <a:ext cx="8424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pt-BR" sz="1800" dirty="0" smtClean="0"/>
              <a:t> A </a:t>
            </a:r>
            <a:r>
              <a:rPr lang="pt-BR" sz="1800" b="1" dirty="0" smtClean="0"/>
              <a:t>Inteligência </a:t>
            </a:r>
            <a:r>
              <a:rPr lang="pt-BR" sz="1800" b="1" dirty="0"/>
              <a:t>Geográfica </a:t>
            </a:r>
            <a:r>
              <a:rPr lang="pt-BR" sz="1800" dirty="0"/>
              <a:t>utilizada no CAU é sustentada pela Plataforma </a:t>
            </a:r>
            <a:r>
              <a:rPr lang="pt-BR" sz="1800" b="1" dirty="0" err="1"/>
              <a:t>ArcGIS</a:t>
            </a:r>
            <a:r>
              <a:rPr lang="pt-BR" sz="1800" dirty="0"/>
              <a:t> da </a:t>
            </a:r>
            <a:r>
              <a:rPr lang="pt-BR" sz="1800" b="1" i="1" dirty="0" smtClean="0"/>
              <a:t>ESRI. </a:t>
            </a:r>
            <a:endParaRPr lang="pt-BR" sz="1800" b="1" i="1" dirty="0"/>
          </a:p>
        </p:txBody>
      </p:sp>
      <p:sp>
        <p:nvSpPr>
          <p:cNvPr id="2" name="Retângulo 1"/>
          <p:cNvSpPr/>
          <p:nvPr/>
        </p:nvSpPr>
        <p:spPr>
          <a:xfrm>
            <a:off x="369735" y="2110133"/>
            <a:ext cx="4418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</a:t>
            </a:r>
            <a:r>
              <a:rPr lang="pt-BR" b="1" dirty="0" smtClean="0"/>
              <a:t>ESRI </a:t>
            </a:r>
            <a:r>
              <a:rPr lang="pt-BR" dirty="0" smtClean="0"/>
              <a:t> (</a:t>
            </a:r>
            <a:r>
              <a:rPr lang="pt-BR" i="1" dirty="0" smtClean="0"/>
              <a:t>Environmental </a:t>
            </a:r>
            <a:r>
              <a:rPr lang="pt-BR" i="1" dirty="0"/>
              <a:t>Systems </a:t>
            </a:r>
            <a:r>
              <a:rPr lang="pt-BR" i="1" dirty="0" err="1"/>
              <a:t>Research</a:t>
            </a:r>
            <a:r>
              <a:rPr lang="pt-BR" i="1" dirty="0"/>
              <a:t> </a:t>
            </a:r>
            <a:r>
              <a:rPr lang="pt-BR" i="1" dirty="0" err="1" smtClean="0"/>
              <a:t>Institute</a:t>
            </a:r>
            <a:r>
              <a:rPr lang="pt-BR" i="1" dirty="0" smtClean="0"/>
              <a:t>)  é</a:t>
            </a:r>
            <a:r>
              <a:rPr lang="pt-BR" dirty="0" smtClean="0"/>
              <a:t> </a:t>
            </a:r>
            <a:r>
              <a:rPr lang="pt-BR" b="1" dirty="0" smtClean="0"/>
              <a:t>líder </a:t>
            </a:r>
            <a:r>
              <a:rPr lang="pt-BR" dirty="0"/>
              <a:t>mundial em </a:t>
            </a:r>
            <a:r>
              <a:rPr lang="pt-BR" b="1" dirty="0"/>
              <a:t>soluções</a:t>
            </a:r>
            <a:r>
              <a:rPr lang="pt-BR" dirty="0"/>
              <a:t> </a:t>
            </a:r>
            <a:r>
              <a:rPr lang="pt-BR" dirty="0" smtClean="0"/>
              <a:t>de </a:t>
            </a:r>
            <a:r>
              <a:rPr lang="pt-BR" b="1" dirty="0" smtClean="0"/>
              <a:t>Geo</a:t>
            </a:r>
            <a:r>
              <a:rPr lang="pt-BR" dirty="0" smtClean="0"/>
              <a:t>processamento e Análise Geográfica.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95536" y="320031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mais de </a:t>
            </a:r>
            <a:r>
              <a:rPr lang="pt-BR" b="1" dirty="0" smtClean="0"/>
              <a:t>4</a:t>
            </a:r>
            <a:r>
              <a:rPr lang="pt-BR" dirty="0" smtClean="0"/>
              <a:t> </a:t>
            </a:r>
            <a:r>
              <a:rPr lang="pt-BR" b="1" dirty="0" smtClean="0"/>
              <a:t>anos</a:t>
            </a:r>
            <a:r>
              <a:rPr lang="pt-BR" dirty="0" smtClean="0"/>
              <a:t> o </a:t>
            </a:r>
            <a:r>
              <a:rPr lang="pt-BR" b="1" dirty="0" smtClean="0"/>
              <a:t>IGEO</a:t>
            </a:r>
            <a:r>
              <a:rPr lang="pt-BR" dirty="0" smtClean="0"/>
              <a:t> vem </a:t>
            </a:r>
            <a:r>
              <a:rPr lang="pt-BR" b="1" dirty="0"/>
              <a:t>crescendo</a:t>
            </a:r>
            <a:r>
              <a:rPr lang="pt-BR" dirty="0"/>
              <a:t> e </a:t>
            </a:r>
            <a:r>
              <a:rPr lang="pt-BR" b="1" dirty="0"/>
              <a:t>ganhando maturidade </a:t>
            </a:r>
            <a:r>
              <a:rPr lang="pt-BR" dirty="0"/>
              <a:t>principalmente no </a:t>
            </a:r>
            <a:r>
              <a:rPr lang="pt-BR" b="1" dirty="0"/>
              <a:t>suporte</a:t>
            </a:r>
            <a:r>
              <a:rPr lang="pt-BR" dirty="0"/>
              <a:t> ao planejamento e operações de </a:t>
            </a:r>
            <a:r>
              <a:rPr lang="pt-BR" b="1" dirty="0"/>
              <a:t>fiscalização. </a:t>
            </a:r>
            <a:r>
              <a:rPr lang="pt-BR" b="1" dirty="0" smtClean="0"/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536" y="3958457"/>
            <a:ext cx="34258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Principais </a:t>
            </a:r>
            <a:r>
              <a:rPr lang="pt-BR" b="1" dirty="0" smtClean="0"/>
              <a:t>Funções</a:t>
            </a:r>
            <a:r>
              <a:rPr lang="pt-BR" dirty="0" smtClean="0"/>
              <a:t> Desenvolvidas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Cruzamentos Espaciais;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Geoprocessamento Avançado.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644008" y="5264040"/>
            <a:ext cx="4248472" cy="147732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Aplicado</a:t>
            </a:r>
            <a:r>
              <a:rPr lang="pt-BR" dirty="0" smtClean="0"/>
              <a:t> </a:t>
            </a:r>
            <a:r>
              <a:rPr lang="pt-BR" dirty="0"/>
              <a:t>no apontamento de </a:t>
            </a:r>
            <a:r>
              <a:rPr lang="pt-BR" b="1" dirty="0"/>
              <a:t>indícios</a:t>
            </a:r>
            <a:r>
              <a:rPr lang="pt-BR" dirty="0"/>
              <a:t> </a:t>
            </a:r>
            <a:r>
              <a:rPr lang="pt-BR" dirty="0" smtClean="0"/>
              <a:t>à </a:t>
            </a:r>
            <a:r>
              <a:rPr lang="pt-BR" b="1" dirty="0"/>
              <a:t>fiscalização</a:t>
            </a:r>
            <a:r>
              <a:rPr lang="pt-BR" dirty="0"/>
              <a:t>, </a:t>
            </a:r>
            <a:r>
              <a:rPr lang="pt-BR" b="1" dirty="0"/>
              <a:t>otimizando recursos</a:t>
            </a:r>
            <a:r>
              <a:rPr lang="pt-BR" dirty="0"/>
              <a:t> e </a:t>
            </a:r>
            <a:r>
              <a:rPr lang="pt-BR" dirty="0" smtClean="0"/>
              <a:t>garantindo uma </a:t>
            </a:r>
            <a:r>
              <a:rPr lang="pt-BR" b="1" dirty="0"/>
              <a:t>assertividade</a:t>
            </a:r>
            <a:r>
              <a:rPr lang="pt-BR" dirty="0"/>
              <a:t> muito </a:t>
            </a:r>
            <a:r>
              <a:rPr lang="pt-BR" b="1" dirty="0"/>
              <a:t>maior</a:t>
            </a:r>
            <a:r>
              <a:rPr lang="pt-BR" dirty="0"/>
              <a:t> em relação aos métodos anteriormente utilizados. </a:t>
            </a:r>
          </a:p>
        </p:txBody>
      </p:sp>
      <p:pic>
        <p:nvPicPr>
          <p:cNvPr id="17412" name="Picture 4" descr="Resultado de imagem para spatial analy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948960"/>
            <a:ext cx="3240360" cy="187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Resultado de imagem para inspectio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955" y="3973570"/>
            <a:ext cx="1295549" cy="125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8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aixaDeTexto 6"/>
          <p:cNvSpPr txBox="1">
            <a:spLocks noChangeArrowheads="1"/>
          </p:cNvSpPr>
          <p:nvPr/>
        </p:nvSpPr>
        <p:spPr bwMode="auto">
          <a:xfrm>
            <a:off x="3079750" y="2636912"/>
            <a:ext cx="1902676" cy="37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Eixos inteligentes </a:t>
            </a:r>
          </a:p>
        </p:txBody>
      </p:sp>
      <p:sp>
        <p:nvSpPr>
          <p:cNvPr id="53251" name="CaixaDeTexto 9"/>
          <p:cNvSpPr txBox="1">
            <a:spLocks noChangeArrowheads="1"/>
          </p:cNvSpPr>
          <p:nvPr/>
        </p:nvSpPr>
        <p:spPr bwMode="auto">
          <a:xfrm>
            <a:off x="3044825" y="2162175"/>
            <a:ext cx="6508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err="1"/>
              <a:t>RRTs</a:t>
            </a:r>
            <a:endParaRPr lang="pt-BR" altLang="pt-BR" sz="1800" b="1" dirty="0"/>
          </a:p>
        </p:txBody>
      </p:sp>
      <p:sp>
        <p:nvSpPr>
          <p:cNvPr id="53252" name="CaixaDeTexto 10"/>
          <p:cNvSpPr txBox="1">
            <a:spLocks noChangeArrowheads="1"/>
          </p:cNvSpPr>
          <p:nvPr/>
        </p:nvSpPr>
        <p:spPr bwMode="auto">
          <a:xfrm>
            <a:off x="3044825" y="3212976"/>
            <a:ext cx="14382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ARQUITETOS</a:t>
            </a:r>
          </a:p>
        </p:txBody>
      </p:sp>
      <p:sp>
        <p:nvSpPr>
          <p:cNvPr id="53253" name="CaixaDeTexto 11"/>
          <p:cNvSpPr txBox="1">
            <a:spLocks noChangeArrowheads="1"/>
          </p:cNvSpPr>
          <p:nvPr/>
        </p:nvSpPr>
        <p:spPr bwMode="auto">
          <a:xfrm>
            <a:off x="3044825" y="4213523"/>
            <a:ext cx="19224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RELATÓRIOS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DE FISCALIZAÇÃO </a:t>
            </a:r>
          </a:p>
        </p:txBody>
      </p:sp>
      <p:cxnSp>
        <p:nvCxnSpPr>
          <p:cNvPr id="9" name="Conector de seta reta 8"/>
          <p:cNvCxnSpPr/>
          <p:nvPr/>
        </p:nvCxnSpPr>
        <p:spPr>
          <a:xfrm>
            <a:off x="3131840" y="3140968"/>
            <a:ext cx="2028825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3131840" y="2570163"/>
            <a:ext cx="2028825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3131840" y="4221088"/>
            <a:ext cx="2028825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3130550" y="4941168"/>
            <a:ext cx="2028825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3131840" y="3717032"/>
            <a:ext cx="2028825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0" name="CaixaDeTexto 1"/>
          <p:cNvSpPr txBox="1">
            <a:spLocks noChangeArrowheads="1"/>
          </p:cNvSpPr>
          <p:nvPr/>
        </p:nvSpPr>
        <p:spPr bwMode="auto">
          <a:xfrm>
            <a:off x="3079750" y="3779193"/>
            <a:ext cx="1277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EMPRESAS</a:t>
            </a: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3130550" y="5445224"/>
            <a:ext cx="2028825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2" name="CaixaDeTexto 10"/>
          <p:cNvSpPr txBox="1">
            <a:spLocks noChangeArrowheads="1"/>
          </p:cNvSpPr>
          <p:nvPr/>
        </p:nvSpPr>
        <p:spPr bwMode="auto">
          <a:xfrm>
            <a:off x="3079750" y="5013176"/>
            <a:ext cx="15986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OUTROS (APP)</a:t>
            </a:r>
          </a:p>
        </p:txBody>
      </p:sp>
      <p:pic>
        <p:nvPicPr>
          <p:cNvPr id="532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20161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13708" y="1153295"/>
            <a:ext cx="16716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/>
              <a:t>CAMADAS TEMATICAS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781050" y="4767535"/>
            <a:ext cx="822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/>
              <a:t>IGEO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15988" y="3319463"/>
            <a:ext cx="13747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/>
              <a:t>SICCAU</a:t>
            </a:r>
          </a:p>
        </p:txBody>
      </p:sp>
      <p:sp>
        <p:nvSpPr>
          <p:cNvPr id="5" name="Elipse 4"/>
          <p:cNvSpPr/>
          <p:nvPr/>
        </p:nvSpPr>
        <p:spPr>
          <a:xfrm>
            <a:off x="2595563" y="923925"/>
            <a:ext cx="1858962" cy="1257300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344488" y="4351338"/>
            <a:ext cx="1670050" cy="1258887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Seta para baixo 5"/>
          <p:cNvSpPr/>
          <p:nvPr/>
        </p:nvSpPr>
        <p:spPr>
          <a:xfrm rot="16200000">
            <a:off x="2328069" y="4526756"/>
            <a:ext cx="592138" cy="98742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Seta para baixo 23"/>
          <p:cNvSpPr/>
          <p:nvPr/>
        </p:nvSpPr>
        <p:spPr>
          <a:xfrm>
            <a:off x="4483919" y="1454150"/>
            <a:ext cx="592137" cy="98901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Seta para baixo 24"/>
          <p:cNvSpPr/>
          <p:nvPr/>
        </p:nvSpPr>
        <p:spPr>
          <a:xfrm rot="10800000">
            <a:off x="1179513" y="2351088"/>
            <a:ext cx="592137" cy="989012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63513" y="6303963"/>
            <a:ext cx="32289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/>
              <a:t>DESCENTRALIZAÇÃO</a:t>
            </a:r>
          </a:p>
        </p:txBody>
      </p:sp>
      <p:sp>
        <p:nvSpPr>
          <p:cNvPr id="27" name="Seta para baixo 26"/>
          <p:cNvSpPr/>
          <p:nvPr/>
        </p:nvSpPr>
        <p:spPr>
          <a:xfrm>
            <a:off x="900113" y="5670550"/>
            <a:ext cx="560387" cy="70802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65845"/>
            <a:ext cx="24860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78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2192" y="3016903"/>
            <a:ext cx="9144000" cy="8241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r>
              <a:rPr lang="pt-BR" sz="4000" b="1" dirty="0" smtClean="0"/>
              <a:t>CSC</a:t>
            </a:r>
            <a:br>
              <a:rPr lang="pt-BR" sz="4000" b="1" dirty="0" smtClean="0"/>
            </a:br>
            <a:r>
              <a:rPr lang="pt-BR" sz="4000" b="1" dirty="0" smtClean="0"/>
              <a:t>Rede Integrada de   </a:t>
            </a:r>
            <a:br>
              <a:rPr lang="pt-BR" sz="4000" b="1" dirty="0" smtClean="0"/>
            </a:br>
            <a:r>
              <a:rPr lang="pt-BR" sz="4000" b="1" dirty="0" smtClean="0"/>
              <a:t>Atendimento - RIA</a:t>
            </a:r>
            <a:endParaRPr lang="pt-BR" altLang="pt-BR" sz="2200" dirty="0" smtClean="0">
              <a:latin typeface="Dax-Light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52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2192" y="3016903"/>
            <a:ext cx="9144000" cy="8241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r>
              <a:rPr lang="pt-BR" sz="4000" b="1" dirty="0" smtClean="0"/>
              <a:t>Controladoria</a:t>
            </a:r>
            <a:endParaRPr lang="pt-BR" altLang="pt-BR" sz="2200" dirty="0" smtClean="0">
              <a:latin typeface="Dax-Light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789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91" y="1917625"/>
            <a:ext cx="3364617" cy="2355760"/>
          </a:xfrm>
          <a:prstGeom prst="rect">
            <a:avLst/>
          </a:prstGeom>
        </p:spPr>
      </p:pic>
      <p:sp>
        <p:nvSpPr>
          <p:cNvPr id="17" name="Oval 12"/>
          <p:cNvSpPr/>
          <p:nvPr/>
        </p:nvSpPr>
        <p:spPr>
          <a:xfrm>
            <a:off x="971600" y="5358481"/>
            <a:ext cx="417313" cy="41731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21" name="Oval 12"/>
          <p:cNvSpPr/>
          <p:nvPr/>
        </p:nvSpPr>
        <p:spPr>
          <a:xfrm>
            <a:off x="971600" y="5949280"/>
            <a:ext cx="417313" cy="41731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6" name="Oval 12"/>
          <p:cNvSpPr/>
          <p:nvPr/>
        </p:nvSpPr>
        <p:spPr>
          <a:xfrm>
            <a:off x="971600" y="4797152"/>
            <a:ext cx="417313" cy="41731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9" name="Título 3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762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  <a:latin typeface="Dax-Bold"/>
                <a:cs typeface="Dax-Bold"/>
              </a:rPr>
              <a:t>Rede Integrada de Atendimento - RIA</a:t>
            </a:r>
            <a:endParaRPr lang="pt-BR" sz="3200" b="1" dirty="0">
              <a:solidFill>
                <a:schemeClr val="bg1">
                  <a:lumMod val="65000"/>
                </a:schemeClr>
              </a:solidFill>
              <a:latin typeface="Dax-Bold"/>
              <a:cs typeface="Dax-Bold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031710" y="4861791"/>
            <a:ext cx="7727629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200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 RIA é uma das Coordenadorias do </a:t>
            </a:r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CSC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;</a:t>
            </a:r>
          </a:p>
          <a:p>
            <a:pPr marL="457200" indent="-457200">
              <a:spcBef>
                <a:spcPct val="200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Está em funcionamento desde </a:t>
            </a:r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Novembro de 2015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;</a:t>
            </a:r>
          </a:p>
          <a:p>
            <a:pPr marL="457200" indent="-457200">
              <a:spcBef>
                <a:spcPct val="200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Atua de forma integrada com a </a:t>
            </a:r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Ouvidoria Geral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do CAU/BR;</a:t>
            </a:r>
            <a:endParaRPr lang="pt-BR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119763"/>
            <a:ext cx="1352550" cy="27051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843809" y="2934900"/>
            <a:ext cx="648071" cy="1347648"/>
          </a:xfrm>
          <a:prstGeom prst="rect">
            <a:avLst/>
          </a:prstGeom>
          <a:noFill/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6437952" y="1961465"/>
            <a:ext cx="1512168" cy="2907695"/>
          </a:xfrm>
          <a:prstGeom prst="rect">
            <a:avLst/>
          </a:prstGeom>
          <a:noFill/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3529946" y="3407195"/>
            <a:ext cx="2946072" cy="16234"/>
          </a:xfrm>
          <a:prstGeom prst="straightConnector1">
            <a:avLst/>
          </a:prstGeom>
          <a:ln w="19050">
            <a:solidFill>
              <a:srgbClr val="FF66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90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2"/>
          <p:cNvSpPr/>
          <p:nvPr/>
        </p:nvSpPr>
        <p:spPr>
          <a:xfrm>
            <a:off x="1115616" y="2478832"/>
            <a:ext cx="417313" cy="41731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8" name="Oval 12"/>
          <p:cNvSpPr/>
          <p:nvPr/>
        </p:nvSpPr>
        <p:spPr>
          <a:xfrm>
            <a:off x="1115616" y="2941009"/>
            <a:ext cx="417313" cy="41731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0" name="Oval 12"/>
          <p:cNvSpPr/>
          <p:nvPr/>
        </p:nvSpPr>
        <p:spPr>
          <a:xfrm>
            <a:off x="1115616" y="3828537"/>
            <a:ext cx="417313" cy="41731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6" name="Rounded Rectangle 12"/>
          <p:cNvSpPr/>
          <p:nvPr/>
        </p:nvSpPr>
        <p:spPr>
          <a:xfrm>
            <a:off x="1115616" y="1700808"/>
            <a:ext cx="3096344" cy="533400"/>
          </a:xfrm>
          <a:prstGeom prst="roundRect">
            <a:avLst>
              <a:gd name="adj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dk1"/>
              </a:solidFill>
            </a:endParaRPr>
          </a:p>
        </p:txBody>
      </p:sp>
      <p:sp>
        <p:nvSpPr>
          <p:cNvPr id="15" name="Oval 12"/>
          <p:cNvSpPr/>
          <p:nvPr/>
        </p:nvSpPr>
        <p:spPr>
          <a:xfrm>
            <a:off x="1115616" y="6108031"/>
            <a:ext cx="417313" cy="41731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1" name="Oval 12"/>
          <p:cNvSpPr/>
          <p:nvPr/>
        </p:nvSpPr>
        <p:spPr>
          <a:xfrm>
            <a:off x="1115616" y="4290714"/>
            <a:ext cx="417313" cy="41731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2" name="Oval 12"/>
          <p:cNvSpPr/>
          <p:nvPr/>
        </p:nvSpPr>
        <p:spPr>
          <a:xfrm>
            <a:off x="1115616" y="4752891"/>
            <a:ext cx="417313" cy="41731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3" name="Oval 12"/>
          <p:cNvSpPr/>
          <p:nvPr/>
        </p:nvSpPr>
        <p:spPr>
          <a:xfrm>
            <a:off x="1115616" y="5227176"/>
            <a:ext cx="417313" cy="41731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9" name="Título 3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762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  <a:latin typeface="Dax-Bold"/>
                <a:cs typeface="Dax-Bold"/>
              </a:rPr>
              <a:t>Rede Integrada de Atendimento - RIA</a:t>
            </a:r>
            <a:endParaRPr lang="pt-BR" sz="3200" b="1" dirty="0">
              <a:solidFill>
                <a:schemeClr val="bg1">
                  <a:lumMod val="65000"/>
                </a:schemeClr>
              </a:solidFill>
              <a:latin typeface="Dax-Bold"/>
              <a:cs typeface="Dax-Bold"/>
            </a:endParaRPr>
          </a:p>
        </p:txBody>
      </p:sp>
      <p:sp>
        <p:nvSpPr>
          <p:cNvPr id="5" name="Subtítulo 4"/>
          <p:cNvSpPr txBox="1">
            <a:spLocks/>
          </p:cNvSpPr>
          <p:nvPr/>
        </p:nvSpPr>
        <p:spPr>
          <a:xfrm>
            <a:off x="1115616" y="1777008"/>
            <a:ext cx="3096344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1800"/>
              </a:spcAft>
            </a:pPr>
            <a:r>
              <a:rPr lang="pt-BR" sz="1800" dirty="0" smtClean="0">
                <a:solidFill>
                  <a:schemeClr val="accent6"/>
                </a:solidFill>
                <a:latin typeface="Dax-Bold"/>
                <a:ea typeface="+mj-ea"/>
                <a:cs typeface="Dax-Bold"/>
              </a:rPr>
              <a:t>Atividades</a:t>
            </a:r>
            <a:endParaRPr lang="pt-BR" sz="1800" dirty="0">
              <a:solidFill>
                <a:schemeClr val="accent6"/>
              </a:solidFill>
              <a:latin typeface="Dax-Bold"/>
              <a:ea typeface="+mj-ea"/>
              <a:cs typeface="Dax-Bold"/>
            </a:endParaRPr>
          </a:p>
        </p:txBody>
      </p:sp>
      <p:sp>
        <p:nvSpPr>
          <p:cNvPr id="6" name="Subtítulo 4"/>
          <p:cNvSpPr txBox="1">
            <a:spLocks/>
          </p:cNvSpPr>
          <p:nvPr/>
        </p:nvSpPr>
        <p:spPr>
          <a:xfrm>
            <a:off x="683568" y="2423088"/>
            <a:ext cx="8460432" cy="3814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Elaboração e envio de </a:t>
            </a: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conteúdos informativos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aos CAU/UF;</a:t>
            </a:r>
          </a:p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Elaboração de </a:t>
            </a: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Manuais e Tutoriais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de uso do SICCAU e outros sistemas/procedimentos;</a:t>
            </a:r>
          </a:p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Atendimento em 3º nível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para a Central de Atendimento;</a:t>
            </a:r>
          </a:p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Gestão dos contratos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da Central de Atendimento, Telefonia e CRM;</a:t>
            </a:r>
          </a:p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Envio de </a:t>
            </a: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relatórios mensais de atendimento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aos CAU/UF;</a:t>
            </a:r>
          </a:p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Elaboração de </a:t>
            </a: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estudos e relatórios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com base nas </a:t>
            </a: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informações estratégicas de atendimento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;</a:t>
            </a:r>
            <a:endParaRPr lang="pt-BR" sz="18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Monitoramento e atualização da </a:t>
            </a: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Carta de Serviços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do CAU/BR.</a:t>
            </a:r>
          </a:p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873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2"/>
          <p:cNvSpPr/>
          <p:nvPr/>
        </p:nvSpPr>
        <p:spPr>
          <a:xfrm>
            <a:off x="1115616" y="3085962"/>
            <a:ext cx="417313" cy="41731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7" name="Oval 12"/>
          <p:cNvSpPr/>
          <p:nvPr/>
        </p:nvSpPr>
        <p:spPr>
          <a:xfrm>
            <a:off x="1115616" y="3548139"/>
            <a:ext cx="417313" cy="41731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8" name="Oval 12"/>
          <p:cNvSpPr/>
          <p:nvPr/>
        </p:nvSpPr>
        <p:spPr>
          <a:xfrm>
            <a:off x="1115616" y="4006164"/>
            <a:ext cx="417313" cy="41731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9" name="Oval 12"/>
          <p:cNvSpPr/>
          <p:nvPr/>
        </p:nvSpPr>
        <p:spPr>
          <a:xfrm>
            <a:off x="1115616" y="4464189"/>
            <a:ext cx="417313" cy="41731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20" name="Oval 12"/>
          <p:cNvSpPr/>
          <p:nvPr/>
        </p:nvSpPr>
        <p:spPr>
          <a:xfrm>
            <a:off x="1115616" y="4954706"/>
            <a:ext cx="417313" cy="41731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4" name="Oval 12"/>
          <p:cNvSpPr/>
          <p:nvPr/>
        </p:nvSpPr>
        <p:spPr>
          <a:xfrm>
            <a:off x="1115616" y="2598440"/>
            <a:ext cx="417313" cy="41731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9" name="Título 3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762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  <a:latin typeface="Dax-Bold"/>
                <a:cs typeface="Dax-Bold"/>
              </a:rPr>
              <a:t>Rede Integrada de Atendimento - RIA</a:t>
            </a:r>
            <a:endParaRPr lang="pt-BR" sz="3200" b="1" dirty="0">
              <a:solidFill>
                <a:schemeClr val="bg1">
                  <a:lumMod val="65000"/>
                </a:schemeClr>
              </a:solidFill>
              <a:latin typeface="Dax-Bold"/>
              <a:cs typeface="Dax-Bold"/>
            </a:endParaRPr>
          </a:p>
        </p:txBody>
      </p:sp>
      <p:sp>
        <p:nvSpPr>
          <p:cNvPr id="4" name="Rounded Rectangle 12"/>
          <p:cNvSpPr/>
          <p:nvPr/>
        </p:nvSpPr>
        <p:spPr>
          <a:xfrm>
            <a:off x="1115616" y="1700808"/>
            <a:ext cx="3096344" cy="533400"/>
          </a:xfrm>
          <a:prstGeom prst="roundRect">
            <a:avLst>
              <a:gd name="adj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dk1"/>
              </a:solidFill>
            </a:endParaRPr>
          </a:p>
        </p:txBody>
      </p:sp>
      <p:sp>
        <p:nvSpPr>
          <p:cNvPr id="5" name="Subtítulo 4"/>
          <p:cNvSpPr txBox="1">
            <a:spLocks/>
          </p:cNvSpPr>
          <p:nvPr/>
        </p:nvSpPr>
        <p:spPr>
          <a:xfrm>
            <a:off x="1115616" y="1777008"/>
            <a:ext cx="3096344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1800"/>
              </a:spcAft>
            </a:pPr>
            <a:r>
              <a:rPr lang="pt-BR" sz="1800" dirty="0" smtClean="0">
                <a:solidFill>
                  <a:schemeClr val="accent6"/>
                </a:solidFill>
                <a:latin typeface="Dax-Bold"/>
                <a:ea typeface="+mj-ea"/>
                <a:cs typeface="Dax-Bold"/>
              </a:rPr>
              <a:t>Central de Atendimento</a:t>
            </a:r>
            <a:endParaRPr lang="pt-BR" sz="1800" dirty="0">
              <a:solidFill>
                <a:schemeClr val="accent6"/>
              </a:solidFill>
              <a:latin typeface="Dax-Bold"/>
              <a:ea typeface="+mj-ea"/>
              <a:cs typeface="Dax-Bold"/>
            </a:endParaRPr>
          </a:p>
        </p:txBody>
      </p:sp>
      <p:sp>
        <p:nvSpPr>
          <p:cNvPr id="6" name="Subtítulo 4"/>
          <p:cNvSpPr txBox="1">
            <a:spLocks/>
          </p:cNvSpPr>
          <p:nvPr/>
        </p:nvSpPr>
        <p:spPr>
          <a:xfrm>
            <a:off x="683568" y="2567104"/>
            <a:ext cx="8460432" cy="287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Em funcionamento desde </a:t>
            </a: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2012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;</a:t>
            </a:r>
          </a:p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Atendimento via </a:t>
            </a: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telefone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(0800 e 4007), </a:t>
            </a: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chat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e </a:t>
            </a: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e-mail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;</a:t>
            </a:r>
          </a:p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Equipe de </a:t>
            </a: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12 atendentes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, sendo 9 de 1º nível e 3 de 2º nível;</a:t>
            </a:r>
          </a:p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Conta com </a:t>
            </a: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Supervisão Técnica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(AU) e </a:t>
            </a: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Supervisão da Qualidade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;</a:t>
            </a:r>
          </a:p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Realiza em média </a:t>
            </a: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5 mil atendimentos por mês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;</a:t>
            </a:r>
          </a:p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Registro de todos os atendimentos em </a:t>
            </a: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CRM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  <a:endParaRPr lang="pt-BR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234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180549"/>
              </p:ext>
            </p:extLst>
          </p:nvPr>
        </p:nvGraphicFramePr>
        <p:xfrm>
          <a:off x="289398" y="2461538"/>
          <a:ext cx="8646536" cy="363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CaixaDeTexto 1"/>
          <p:cNvSpPr txBox="1">
            <a:spLocks noChangeArrowheads="1"/>
          </p:cNvSpPr>
          <p:nvPr/>
        </p:nvSpPr>
        <p:spPr bwMode="auto">
          <a:xfrm>
            <a:off x="467544" y="2411596"/>
            <a:ext cx="5545108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Motivo de contato com o atendimento do CAU Brasil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89398" y="6481338"/>
            <a:ext cx="7835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*A diferença entre o número de chamadas e quantidades de registro, refere-se aos diversos assuntos abordados em uma única chamada.</a:t>
            </a:r>
            <a:endParaRPr lang="pt-BR" sz="900" b="1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169222" y="3438516"/>
            <a:ext cx="71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(16%)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964122" y="4682747"/>
            <a:ext cx="726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(1%)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896152" y="5108308"/>
            <a:ext cx="674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(0,1%)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875941" y="5519831"/>
            <a:ext cx="77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(0,02%)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7901671" y="3022429"/>
            <a:ext cx="746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(77%)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290656" y="6034096"/>
            <a:ext cx="856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Clr>
                <a:srgbClr val="68B40C"/>
              </a:buClr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Foram 6.237 registros realizados, correspondentes à 5.499 contatos atendidos*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2278674" y="3851458"/>
            <a:ext cx="644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(4%)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2201651" y="4269145"/>
            <a:ext cx="644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(3%)</a:t>
            </a:r>
          </a:p>
        </p:txBody>
      </p:sp>
      <p:sp>
        <p:nvSpPr>
          <p:cNvPr id="20" name="Título 3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762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  <a:latin typeface="Dax-Bold"/>
                <a:cs typeface="Dax-Bold"/>
              </a:rPr>
              <a:t>Rede Integrada de Atendimento - RIA</a:t>
            </a:r>
            <a:endParaRPr lang="pt-BR" sz="3200" b="1" dirty="0">
              <a:solidFill>
                <a:schemeClr val="bg1">
                  <a:lumMod val="65000"/>
                </a:schemeClr>
              </a:solidFill>
              <a:latin typeface="Dax-Bold"/>
              <a:cs typeface="Dax-Bold"/>
            </a:endParaRPr>
          </a:p>
        </p:txBody>
      </p:sp>
      <p:sp>
        <p:nvSpPr>
          <p:cNvPr id="28" name="Rounded Rectangle 12"/>
          <p:cNvSpPr/>
          <p:nvPr/>
        </p:nvSpPr>
        <p:spPr>
          <a:xfrm>
            <a:off x="1115616" y="1700808"/>
            <a:ext cx="3096344" cy="533400"/>
          </a:xfrm>
          <a:prstGeom prst="roundRect">
            <a:avLst>
              <a:gd name="adj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accent6"/>
                </a:solidFill>
                <a:latin typeface="Dax-Bold"/>
                <a:cs typeface="Dax-Bold"/>
              </a:rPr>
              <a:t>Registros CRM – Dez/17</a:t>
            </a:r>
            <a:endParaRPr lang="pt-BR" dirty="0">
              <a:solidFill>
                <a:schemeClr val="accent6"/>
              </a:solidFill>
              <a:latin typeface="Dax-Bold"/>
              <a:cs typeface="Dax-Bold"/>
            </a:endParaRPr>
          </a:p>
        </p:txBody>
      </p:sp>
    </p:spTree>
    <p:extLst>
      <p:ext uri="{BB962C8B-B14F-4D97-AF65-F5344CB8AC3E}">
        <p14:creationId xmlns:p14="http://schemas.microsoft.com/office/powerpoint/2010/main" val="10994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2192" y="3016903"/>
            <a:ext cx="9144000" cy="8241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r>
              <a:rPr lang="pt-BR" sz="4000" b="1" dirty="0" smtClean="0"/>
              <a:t>CSC</a:t>
            </a:r>
            <a:br>
              <a:rPr lang="pt-BR" sz="4000" b="1" dirty="0" smtClean="0"/>
            </a:br>
            <a:r>
              <a:rPr lang="pt-BR" sz="4000" b="1" dirty="0" smtClean="0"/>
              <a:t>Coordenadoria do Sistema de Gestão Integrada - SGI</a:t>
            </a:r>
            <a:endParaRPr lang="pt-BR" altLang="pt-BR" sz="2200" dirty="0" smtClean="0">
              <a:latin typeface="Dax-Light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55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06482"/>
            <a:ext cx="4824536" cy="337793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437952" y="2465521"/>
            <a:ext cx="1512168" cy="2907695"/>
          </a:xfrm>
          <a:prstGeom prst="rect">
            <a:avLst/>
          </a:prstGeom>
          <a:noFill/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>
            <a:off x="5220072" y="4044060"/>
            <a:ext cx="1255946" cy="0"/>
          </a:xfrm>
          <a:prstGeom prst="straightConnector1">
            <a:avLst/>
          </a:prstGeom>
          <a:ln w="19050">
            <a:solidFill>
              <a:srgbClr val="FF66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4283968" y="3412222"/>
            <a:ext cx="936104" cy="1863804"/>
          </a:xfrm>
          <a:prstGeom prst="rect">
            <a:avLst/>
          </a:prstGeom>
          <a:noFill/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8382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  <a:latin typeface="Dax-Bold"/>
                <a:cs typeface="Dax-Bold"/>
              </a:rPr>
              <a:t>Coordenadoria do SGI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/>
          <a:srcRect l="79105" t="44766" r="1492"/>
          <a:stretch/>
        </p:blipFill>
        <p:spPr>
          <a:xfrm>
            <a:off x="6496833" y="2501414"/>
            <a:ext cx="1440860" cy="28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3"/>
          <p:cNvSpPr txBox="1">
            <a:spLocks/>
          </p:cNvSpPr>
          <p:nvPr/>
        </p:nvSpPr>
        <p:spPr>
          <a:xfrm>
            <a:off x="0" y="8382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  <a:latin typeface="Dax-Bold"/>
                <a:cs typeface="Dax-Bold"/>
              </a:rPr>
              <a:t>Sistema de Gestão Integrada</a:t>
            </a:r>
          </a:p>
        </p:txBody>
      </p:sp>
      <p:sp>
        <p:nvSpPr>
          <p:cNvPr id="4" name="Elipse 3"/>
          <p:cNvSpPr/>
          <p:nvPr/>
        </p:nvSpPr>
        <p:spPr>
          <a:xfrm>
            <a:off x="6103470" y="1915399"/>
            <a:ext cx="2841552" cy="2740376"/>
          </a:xfrm>
          <a:prstGeom prst="ellipse">
            <a:avLst/>
          </a:prstGeom>
          <a:noFill/>
          <a:ln w="57150">
            <a:solidFill>
              <a:srgbClr val="5288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4" descr="http://www.itnx.com.br/Media/Default/Page/bpm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25822"/>
            <a:ext cx="3269340" cy="346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sultado de imagem para ecm gestão de conteúdo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21" y="3671116"/>
            <a:ext cx="2638204" cy="263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6513444" y="2275439"/>
            <a:ext cx="1930336" cy="1855365"/>
            <a:chOff x="6864921" y="2600255"/>
            <a:chExt cx="976955" cy="118954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113" y="2600255"/>
              <a:ext cx="930763" cy="896794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6864921" y="3572741"/>
              <a:ext cx="959856" cy="21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dirty="0">
                  <a:solidFill>
                    <a:srgbClr val="71A7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Gestão Estratégica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8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3"/>
          <p:cNvSpPr txBox="1">
            <a:spLocks/>
          </p:cNvSpPr>
          <p:nvPr/>
        </p:nvSpPr>
        <p:spPr>
          <a:xfrm>
            <a:off x="0" y="8382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  <a:latin typeface="Dax-Bold"/>
                <a:cs typeface="Dax-Bold"/>
              </a:rPr>
              <a:t>Principais Atividades</a:t>
            </a:r>
          </a:p>
        </p:txBody>
      </p:sp>
      <p:sp>
        <p:nvSpPr>
          <p:cNvPr id="19" name="Subtítulo 4"/>
          <p:cNvSpPr txBox="1">
            <a:spLocks/>
          </p:cNvSpPr>
          <p:nvPr/>
        </p:nvSpPr>
        <p:spPr>
          <a:xfrm>
            <a:off x="161764" y="1700808"/>
            <a:ext cx="8586700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Implantar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o Sistema de Gestão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Integrada</a:t>
            </a:r>
          </a:p>
          <a:p>
            <a:pPr marL="914400" lvl="1" indent="-45720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Fiscalizar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os Contratos relacionados ao Sistema de Gestão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Integrada</a:t>
            </a:r>
          </a:p>
          <a:p>
            <a:pPr marL="914400" lvl="1" indent="-45720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Apoiar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a sustentação, manutenção, customização e evolução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do SGI</a:t>
            </a:r>
          </a:p>
          <a:p>
            <a:pPr marL="914400" lvl="1" indent="-45720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Gerenciar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e acompanhar o desenvolvimento, a normatização e a capacitação do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SGI</a:t>
            </a:r>
          </a:p>
          <a:p>
            <a:pPr marL="914400" lvl="1" indent="-45720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Zelar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pela aplicação das Metodologias de Gestão oriundas do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MRG CAU e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que estejam vinculadas ao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SGI</a:t>
            </a:r>
          </a:p>
          <a:p>
            <a:pPr marL="914400" lvl="1" indent="-45720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Prestar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suporte às unidades organizacionais usuárias da plataforma.</a:t>
            </a:r>
          </a:p>
          <a:p>
            <a:pPr marL="914400" lvl="1" indent="-45720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3"/>
          <p:cNvSpPr txBox="1">
            <a:spLocks/>
          </p:cNvSpPr>
          <p:nvPr/>
        </p:nvSpPr>
        <p:spPr>
          <a:xfrm>
            <a:off x="0" y="8382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  <a:latin typeface="Dax-Bold"/>
                <a:cs typeface="Dax-Bold"/>
              </a:rPr>
              <a:t>Normativos</a:t>
            </a:r>
          </a:p>
        </p:txBody>
      </p:sp>
      <p:sp>
        <p:nvSpPr>
          <p:cNvPr id="4" name="Subtítulo 4"/>
          <p:cNvSpPr txBox="1">
            <a:spLocks/>
          </p:cNvSpPr>
          <p:nvPr/>
        </p:nvSpPr>
        <p:spPr>
          <a:xfrm>
            <a:off x="35496" y="2035014"/>
            <a:ext cx="8712968" cy="3482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just" fontAlgn="base">
              <a:lnSpc>
                <a:spcPct val="150000"/>
              </a:lnSpc>
              <a:spcAft>
                <a:spcPts val="25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Lei nº 12.378/2010 – Lei de criação do CAU</a:t>
            </a:r>
            <a:endParaRPr lang="pt-BR" sz="2000" dirty="0">
              <a:solidFill>
                <a:schemeClr val="bg2">
                  <a:lumMod val="50000"/>
                </a:schemeClr>
              </a:solidFill>
            </a:endParaRPr>
          </a:p>
          <a:p>
            <a:pPr marL="914400" lvl="1" indent="-457200" algn="just" fontAlgn="base">
              <a:lnSpc>
                <a:spcPct val="150000"/>
              </a:lnSpc>
              <a:spcAft>
                <a:spcPts val="25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Decreto nº 8.539/2015 -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Dispõe sobre o uso do meio eletrônico para a realização do processo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administrativo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no âmbito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da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administração pública federal</a:t>
            </a:r>
          </a:p>
          <a:p>
            <a:pPr marL="914400" lvl="1" indent="-457200" algn="l" fontAlgn="base">
              <a:lnSpc>
                <a:spcPct val="150000"/>
              </a:lnSpc>
              <a:spcAft>
                <a:spcPts val="25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Resolução CAU/BR nº 139/2017 – Regimento Geral do CAU</a:t>
            </a:r>
          </a:p>
          <a:p>
            <a:pPr marL="914400" lvl="1" indent="-457200" algn="l" fontAlgn="base">
              <a:lnSpc>
                <a:spcPct val="150000"/>
              </a:lnSpc>
              <a:spcAft>
                <a:spcPts val="25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Resolução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CAU/BR nº 126/2016 – Regulamentação do CSC</a:t>
            </a:r>
          </a:p>
          <a:p>
            <a:pPr marL="914400" lvl="1" indent="-457200" algn="l" fontAlgn="base">
              <a:lnSpc>
                <a:spcPct val="150000"/>
              </a:lnSpc>
              <a:spcAft>
                <a:spcPts val="25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DPOBR nº 0070-09/2017 – Criação da Coordenadoria do SGI</a:t>
            </a:r>
          </a:p>
          <a:p>
            <a:pPr lvl="1" algn="l" fontAlgn="base">
              <a:lnSpc>
                <a:spcPct val="150000"/>
              </a:lnSpc>
            </a:pPr>
            <a:endParaRPr lang="pt-BR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4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3"/>
          <p:cNvSpPr txBox="1">
            <a:spLocks/>
          </p:cNvSpPr>
          <p:nvPr/>
        </p:nvSpPr>
        <p:spPr>
          <a:xfrm>
            <a:off x="0" y="8382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  <a:latin typeface="Dax-Bold"/>
                <a:cs typeface="Dax-Bold"/>
              </a:rPr>
              <a:t>Considerações Finais</a:t>
            </a:r>
          </a:p>
        </p:txBody>
      </p:sp>
      <p:sp>
        <p:nvSpPr>
          <p:cNvPr id="19" name="Subtítulo 4"/>
          <p:cNvSpPr txBox="1">
            <a:spLocks/>
          </p:cNvSpPr>
          <p:nvPr/>
        </p:nvSpPr>
        <p:spPr>
          <a:xfrm>
            <a:off x="179512" y="1772816"/>
            <a:ext cx="8496944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just" fontAlgn="base">
              <a:lnSpc>
                <a:spcPct val="150000"/>
              </a:lnSpc>
              <a:spcAft>
                <a:spcPts val="25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O Sistema de Gestão Integrada faz parte dos serviços por adesão previstos no Centro de Serviços Compartilhados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914400" lvl="1" indent="-457200" algn="just" fontAlgn="base">
              <a:lnSpc>
                <a:spcPct val="150000"/>
              </a:lnSpc>
              <a:spcAft>
                <a:spcPts val="25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Atualmente aderiram a esses serviços o CAU/BR, o CAU/RS e o CAU/SP.</a:t>
            </a:r>
          </a:p>
          <a:p>
            <a:pPr marL="914400" lvl="1" indent="-457200" algn="just" fontAlgn="base">
              <a:lnSpc>
                <a:spcPct val="150000"/>
              </a:lnSpc>
              <a:spcAft>
                <a:spcPts val="25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As despesas referentes à unidade organizacional e aos serviços prestados por ela são custeados pelos três entes, na forma estabelecida na Resolução CAU/BR nº 126/2016.</a:t>
            </a:r>
          </a:p>
          <a:p>
            <a:pPr marL="914400" lvl="1" indent="-457200" algn="just" fontAlgn="base">
              <a:lnSpc>
                <a:spcPct val="150000"/>
              </a:lnSpc>
              <a:spcAft>
                <a:spcPts val="25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O projeto vêm sendo estruturado desde o ano de 2015, e com a finalização da licitação para aquisição do sistema em dezembro de 2017, começou sua implantação em </a:t>
            </a:r>
            <a:r>
              <a:rPr lang="pt-BR" sz="2000" dirty="0" err="1" smtClean="0">
                <a:solidFill>
                  <a:schemeClr val="bg2">
                    <a:lumMod val="50000"/>
                  </a:schemeClr>
                </a:solidFill>
              </a:rPr>
              <a:t>jan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/2018.</a:t>
            </a:r>
            <a:endParaRPr lang="pt-BR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pt-BR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just"/>
            <a:endParaRPr lang="pt-BR" sz="18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just"/>
            <a:endParaRPr lang="pt-BR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just"/>
            <a:endParaRPr lang="pt-BR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8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3"/>
          <p:cNvSpPr txBox="1">
            <a:spLocks/>
          </p:cNvSpPr>
          <p:nvPr/>
        </p:nvSpPr>
        <p:spPr>
          <a:xfrm>
            <a:off x="0" y="8382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  <a:latin typeface="Dax-Bold"/>
                <a:cs typeface="Dax-Bold"/>
              </a:rPr>
              <a:t>Estrutura Funcional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08920"/>
            <a:ext cx="5045273" cy="281749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123728" y="2636912"/>
            <a:ext cx="1656184" cy="688820"/>
          </a:xfrm>
          <a:prstGeom prst="rect">
            <a:avLst/>
          </a:prstGeom>
          <a:noFill/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>
            <a:off x="3779912" y="2981322"/>
            <a:ext cx="2520280" cy="0"/>
          </a:xfrm>
          <a:prstGeom prst="straightConnector1">
            <a:avLst/>
          </a:prstGeom>
          <a:ln w="19050">
            <a:solidFill>
              <a:srgbClr val="FF66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486210"/>
            <a:ext cx="2520280" cy="96485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6294438" y="2459963"/>
            <a:ext cx="2537542" cy="1010913"/>
          </a:xfrm>
          <a:prstGeom prst="rect">
            <a:avLst/>
          </a:prstGeom>
          <a:noFill/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2192" y="3016903"/>
            <a:ext cx="9144000" cy="8241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r>
              <a:rPr lang="pt-BR" sz="4000" b="1" dirty="0" smtClean="0"/>
              <a:t>Gerência Administrativa</a:t>
            </a:r>
            <a:br>
              <a:rPr lang="pt-BR" sz="4000" b="1" dirty="0" smtClean="0"/>
            </a:br>
            <a:r>
              <a:rPr lang="pt-BR" sz="4000" b="1" dirty="0" smtClean="0"/>
              <a:t>GERAD</a:t>
            </a:r>
            <a:endParaRPr lang="pt-BR" altLang="pt-BR" sz="2200" dirty="0" smtClean="0">
              <a:latin typeface="Dax-Light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13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63688" y="21328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>
              <a:solidFill>
                <a:srgbClr val="006A7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997988" y="2731572"/>
            <a:ext cx="1246420" cy="43451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rgbClr val="000000"/>
                </a:solidFill>
              </a:rPr>
              <a:t>3</a:t>
            </a:r>
            <a:r>
              <a:rPr lang="pt-BR" sz="1100" dirty="0" smtClean="0">
                <a:solidFill>
                  <a:srgbClr val="000000"/>
                </a:solidFill>
              </a:rPr>
              <a:t> </a:t>
            </a:r>
            <a:r>
              <a:rPr lang="pt-BR" sz="1100" dirty="0" smtClean="0">
                <a:solidFill>
                  <a:srgbClr val="000000"/>
                </a:solidFill>
              </a:rPr>
              <a:t>assistentes</a:t>
            </a:r>
            <a:endParaRPr lang="pt-BR" sz="1100" dirty="0">
              <a:solidFill>
                <a:srgbClr val="00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987538" y="3397740"/>
            <a:ext cx="1241240" cy="381726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rgbClr val="000000"/>
                </a:solidFill>
              </a:rPr>
              <a:t>1 analista</a:t>
            </a:r>
          </a:p>
          <a:p>
            <a:pPr algn="ctr"/>
            <a:r>
              <a:rPr lang="pt-BR" sz="1100" dirty="0">
                <a:solidFill>
                  <a:srgbClr val="000000"/>
                </a:solidFill>
              </a:rPr>
              <a:t>2 assistentes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004642" y="3987851"/>
            <a:ext cx="1194350" cy="38506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rgbClr val="000000"/>
                </a:solidFill>
              </a:rPr>
              <a:t>1 analista</a:t>
            </a:r>
          </a:p>
          <a:p>
            <a:pPr algn="ctr"/>
            <a:r>
              <a:rPr lang="pt-BR" sz="1100" dirty="0">
                <a:solidFill>
                  <a:srgbClr val="000000"/>
                </a:solidFill>
              </a:rPr>
              <a:t>2 assistentes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018798" y="4558652"/>
            <a:ext cx="1164564" cy="47612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rgbClr val="000000"/>
                </a:solidFill>
              </a:rPr>
              <a:t>1 analista</a:t>
            </a:r>
          </a:p>
          <a:p>
            <a:pPr algn="ctr"/>
            <a:r>
              <a:rPr lang="pt-BR" sz="1100" dirty="0">
                <a:solidFill>
                  <a:srgbClr val="000000"/>
                </a:solidFill>
              </a:rPr>
              <a:t>1 assistente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008005" y="5228320"/>
            <a:ext cx="1167542" cy="373296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rgbClr val="000000"/>
                </a:solidFill>
              </a:rPr>
              <a:t>1 analista</a:t>
            </a:r>
          </a:p>
          <a:p>
            <a:pPr algn="ctr"/>
            <a:r>
              <a:rPr lang="pt-BR" sz="1100" dirty="0">
                <a:solidFill>
                  <a:srgbClr val="000000"/>
                </a:solidFill>
              </a:rPr>
              <a:t>2 assistentes</a:t>
            </a:r>
            <a:endParaRPr lang="pt-BR" sz="1100" dirty="0">
              <a:solidFill>
                <a:srgbClr val="000000"/>
              </a:solidFill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>
            <a:off x="6327801" y="2956204"/>
            <a:ext cx="670187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6316762" y="3579890"/>
            <a:ext cx="670187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6309337" y="4172570"/>
            <a:ext cx="670187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6327800" y="4796712"/>
            <a:ext cx="670187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6309336" y="5414087"/>
            <a:ext cx="670187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1943708" y="1412776"/>
            <a:ext cx="5220580" cy="4435946"/>
            <a:chOff x="1943708" y="1412776"/>
            <a:chExt cx="5220580" cy="4435946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7784" y="1484784"/>
              <a:ext cx="4129318" cy="4363938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5796136" y="1412776"/>
              <a:ext cx="1368152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1943708" y="2612674"/>
              <a:ext cx="1368152" cy="3120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661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Gerente Administrativo: Ricardo Frateschi</a:t>
            </a:r>
          </a:p>
          <a:p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endParaRPr lang="pt-BR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07505" y="2420885"/>
          <a:ext cx="8928990" cy="2664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798"/>
                <a:gridCol w="1785798"/>
                <a:gridCol w="1785798"/>
                <a:gridCol w="1785798"/>
                <a:gridCol w="1785798"/>
              </a:tblGrid>
              <a:tr h="6060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Eventos e Passagens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Gestão de Pessoas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Compras e Contratos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Protocolo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Serviços Gerais</a:t>
                      </a:r>
                    </a:p>
                  </a:txBody>
                  <a:tcPr marL="9525" marR="9525" marT="9525" marB="0" anchor="ctr"/>
                </a:tc>
              </a:tr>
              <a:tr h="686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Renata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Pires</a:t>
                      </a:r>
                    </a:p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(Analista)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Bruna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Feitosa</a:t>
                      </a:r>
                    </a:p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(Analista)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Realizando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convocação</a:t>
                      </a:r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(Analista)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Martins</a:t>
                      </a:r>
                    </a:p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(Analista)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Marcos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Camilo</a:t>
                      </a:r>
                    </a:p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(Assistente)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86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Felícia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Rocha</a:t>
                      </a:r>
                    </a:p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(Assistente)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Elane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Coelho</a:t>
                      </a:r>
                    </a:p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(Assistente)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Leila Carreiro</a:t>
                      </a:r>
                    </a:p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(Assistente)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Realizando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convocação</a:t>
                      </a:r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(Assistente)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Alessandro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Alves</a:t>
                      </a:r>
                    </a:p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(Assistente)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86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Nayane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Oliveira</a:t>
                      </a:r>
                    </a:p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(Assistente)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 Beatriz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Menezes</a:t>
                      </a:r>
                    </a:p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(Assistente)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Matheus Moreno</a:t>
                      </a:r>
                    </a:p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(Assistente)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Rodrigo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Alves</a:t>
                      </a:r>
                    </a:p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(Assistente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65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3"/>
          <p:cNvSpPr/>
          <p:nvPr/>
        </p:nvSpPr>
        <p:spPr>
          <a:xfrm>
            <a:off x="410271" y="4758072"/>
            <a:ext cx="417313" cy="41731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6A71"/>
              </a:solidFill>
            </a:endParaRPr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0" y="1111602"/>
            <a:ext cx="9144000" cy="495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Principais Atividades</a:t>
            </a:r>
          </a:p>
          <a:p>
            <a:endParaRPr lang="pt-BR" sz="3200" b="1" dirty="0" smtClean="0">
              <a:solidFill>
                <a:prstClr val="white">
                  <a:lumMod val="65000"/>
                </a:prstClr>
              </a:solidFill>
              <a:latin typeface="Dax-Bold"/>
              <a:cs typeface="Dax-Bold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5535" y="1733987"/>
            <a:ext cx="417313" cy="41731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6A7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0271" y="2579889"/>
            <a:ext cx="417313" cy="41731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6A7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0453" y="3912170"/>
            <a:ext cx="417313" cy="41731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6A7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2169" y="5603974"/>
            <a:ext cx="417313" cy="41731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6A7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467543" y="1792648"/>
            <a:ext cx="8300973" cy="456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200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Eventos e Viagens</a:t>
            </a:r>
            <a:r>
              <a:rPr lang="pt-BR" dirty="0" smtClean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Organização das plenárias e demais eventos realizados pelo CAU/BR, com emissão de passagens e solicitação de pagamento de diárias.</a:t>
            </a:r>
            <a:endParaRPr lang="pt-BR" dirty="0">
              <a:solidFill>
                <a:srgbClr val="BFBFBF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ct val="200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Gestão de Pessoas</a:t>
            </a:r>
            <a:r>
              <a:rPr lang="pt-BR" dirty="0" smtClean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Execução das rotinas de RH (folha de pagamento, admissão/demissão, controle de freqüência, gestão de benefícios </a:t>
            </a:r>
            <a:r>
              <a:rPr lang="pt-BR" dirty="0" err="1" smtClean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pt-BR" dirty="0" smtClean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e atuação em assuntos estratégicos, como PCCR, Avaliação de Desempenho e Plano de Treinamento dos colaboradores.</a:t>
            </a:r>
            <a:endParaRPr lang="pt-BR" dirty="0">
              <a:solidFill>
                <a:srgbClr val="BFBFBF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ct val="200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Compras e Licitações</a:t>
            </a:r>
            <a:r>
              <a:rPr lang="pt-BR" dirty="0" smtClean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Aquisição de bens e serviços para o CAU/BR, bem como gestão de contratos.</a:t>
            </a:r>
          </a:p>
          <a:p>
            <a:pPr marL="457200" indent="-457200" algn="just">
              <a:spcBef>
                <a:spcPct val="200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Protocolo</a:t>
            </a:r>
            <a:r>
              <a:rPr lang="pt-BR" dirty="0" smtClean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Envio e recebimento de todos os documentos, expedição das carteiras profissionais aos arquitetos e gestão do arquivo geral do CAU/BR.</a:t>
            </a:r>
          </a:p>
          <a:p>
            <a:pPr marL="457200" indent="-457200" algn="just">
              <a:spcBef>
                <a:spcPct val="200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Serviços Gerais</a:t>
            </a:r>
            <a:r>
              <a:rPr lang="pt-BR" dirty="0" smtClean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Fornecimento de recursos logísticos ao CAU/BR (almoxarifado, patrimônio, transporte, telefonia, limpeza e conservação </a:t>
            </a:r>
            <a:r>
              <a:rPr lang="pt-BR" dirty="0" err="1" smtClean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pt-BR" dirty="0" smtClean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450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2204864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Art</a:t>
            </a:r>
            <a:r>
              <a:rPr lang="pt-B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3°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A escolha dos transportadores e dos horários levará em consideração: </a:t>
            </a:r>
          </a:p>
          <a:p>
            <a:pPr algn="just"/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I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o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atendimento das atividades que tenham demandado o deslocamento a serviço; </a:t>
            </a:r>
          </a:p>
          <a:p>
            <a:pPr algn="just"/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II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os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menores custos para o CAU/BR ou para o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CAU/UF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pPr algn="just"/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III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a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conveniência do convocado quanto ao local de origem e retorno dentro do território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nacional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pPr algn="just"/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IV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evitar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desgaste físico excessivo à pessoa designada. </a:t>
            </a:r>
            <a:endParaRPr lang="pt-BR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Parágrafo </a:t>
            </a:r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único.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Compreende-se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como fator de desgaste físico excessivo: </a:t>
            </a:r>
          </a:p>
          <a:p>
            <a:pPr algn="just"/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I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os horários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de partida antes das 9h00 (nove horas) e de chegada após as 23h00 (vinte e três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horas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), considerados os horários locais, salvo quando não houver disponibilidade de transportes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em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outros horários; </a:t>
            </a:r>
          </a:p>
          <a:p>
            <a:pPr algn="just"/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II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os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períodos de escalas e conexões que, quando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somados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, excedam de três horas. </a:t>
            </a:r>
            <a:endParaRPr lang="pt-BR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Art. 4°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Em substituição ao fornecimento de passagens aéreas, rodoviárias, ferroviárias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ou </a:t>
            </a:r>
            <a:r>
              <a:rPr lang="pt-BR" sz="1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aquaviárias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previstas no art. 2° antecedente, e quando houver solicitação nesse sentido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formalizada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pela pessoa designada para o deslocamento a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serviço,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poderá ser concedida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indenização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por deslocamento em veículo próprio ou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alugado [...]</a:t>
            </a:r>
          </a:p>
          <a:p>
            <a:endParaRPr lang="pt-BR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Obs.: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Caso o viajante solicite indenização por deslocamento em veículo próprio ou alugado, havendo voos com valores menores que o determinado para a indenização a ser paga, lhe será depositado a título de indenização, somente o valor somatório dos voos, conforme prevê o inciso II do art. 3º.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1064059"/>
            <a:ext cx="525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t-BR" sz="2000" b="1" dirty="0" smtClean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Resoluções </a:t>
            </a:r>
            <a:r>
              <a:rPr lang="pt-BR" sz="2000" b="1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nº 47 de 2013 e nº 113 de 2016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8457" y="168225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•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Sobre viagens:</a:t>
            </a: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2060848"/>
            <a:ext cx="849694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Art. 6°</a:t>
            </a:r>
            <a:r>
              <a:rPr lang="pt-BR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As diárias destinam-se a atender às despesas de hospedagem e alimentação, sendo devida uma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iária para cada dia de afastamento em que haja pernoite fora da sede do domicílio da pessoa a serviço.</a:t>
            </a:r>
          </a:p>
          <a:p>
            <a:pPr algn="just"/>
            <a:endParaRPr lang="pt-BR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1) valor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limite para indenização por quilômetro rodado em veículo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próprio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ou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alugado: </a:t>
            </a:r>
            <a:r>
              <a:rPr lang="pt-BR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$ </a:t>
            </a:r>
            <a:r>
              <a:rPr lang="pt-BR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1,39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(um real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e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trinta e nove centavos);</a:t>
            </a:r>
            <a:endParaRPr lang="pt-B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2) valor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limite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 diária para deslocamento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no território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nacional: </a:t>
            </a:r>
            <a:r>
              <a:rPr lang="pt-BR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$ </a:t>
            </a:r>
            <a:r>
              <a:rPr lang="pt-BR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810,00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(oitocentos e dez reais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);</a:t>
            </a:r>
          </a:p>
          <a:p>
            <a:pPr algn="just"/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3) valor do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uxílio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eslocamento: </a:t>
            </a:r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R$ 810,00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(oitocentos e dez reais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  <a:endParaRPr lang="pt-B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pt-BR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Art. 8°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 plenário do CAU/BR e os plenários dos CAU/UF fixarão os valores das diárias a serem praticados nas respectivas administrações, respeitados os seguintes limites: </a:t>
            </a:r>
          </a:p>
          <a:p>
            <a:pPr algn="just"/>
            <a:endParaRPr lang="pt-BR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 - deslocamentos no território nacional: </a:t>
            </a:r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R$ 810,00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(oitocentos e dez reais);</a:t>
            </a:r>
            <a:endParaRPr lang="pt-BR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pt-BR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II - deslocamentos ao exterior ou do exterior:</a:t>
            </a:r>
          </a:p>
          <a:p>
            <a:pPr algn="just"/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a) nas Américas do Sul e Central: </a:t>
            </a:r>
            <a:r>
              <a:rPr lang="pt-BR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até US$ 400,00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(quatrocentos dólares dos Estados Unidos da América); </a:t>
            </a:r>
          </a:p>
          <a:p>
            <a:pPr algn="just"/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b) na América do Norte: </a:t>
            </a:r>
            <a:r>
              <a:rPr lang="pt-BR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até US$ 650,00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(seiscentos e cinquenta dólares dos Estados Unidos da América); </a:t>
            </a:r>
          </a:p>
          <a:p>
            <a:pPr algn="just"/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c) demais países: </a:t>
            </a:r>
            <a:r>
              <a:rPr lang="pt-BR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até US$ 750,00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(setecentos e cinquenta dólares dos Estados Unidos da América).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105273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t-BR" sz="2000" b="1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Resoluções nº 47 de 2013 e nº 113 de 2016 </a:t>
            </a:r>
          </a:p>
        </p:txBody>
      </p:sp>
    </p:spTree>
    <p:extLst>
      <p:ext uri="{BB962C8B-B14F-4D97-AF65-F5344CB8AC3E}">
        <p14:creationId xmlns:p14="http://schemas.microsoft.com/office/powerpoint/2010/main" val="39325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2348880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Art. 14.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As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pessoas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a serviço do CAU/BR e dos CAU/UF, quando se deslocarem a serviço,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ficam obrigadas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à prestação de contas. </a:t>
            </a:r>
            <a:endParaRPr lang="pt-BR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pt-B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Art. 15.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As prestações de contas observarão o seguinte: </a:t>
            </a:r>
          </a:p>
          <a:p>
            <a:pPr algn="just"/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I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quando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os deslocamentos a serviço se referirem à participação em reuniões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plenárias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, de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comissões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, grupos de trabalho e colegiados formalmente constituídos: </a:t>
            </a:r>
          </a:p>
          <a:p>
            <a:pPr algn="just"/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) juntada do comprovante de embarque ou de uso dos transportes aéreo, rodoviário,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ferroviário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ou aquaviário; </a:t>
            </a:r>
          </a:p>
          <a:p>
            <a:pPr algn="just"/>
            <a:endParaRPr lang="pt-BR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Art. 16.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As prestações de contas dos deslocamentos a serviço deverão ser apresentadas até </a:t>
            </a:r>
            <a:r>
              <a:rPr lang="pt-BR" sz="14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dez dias úteis após a conclusão da viagem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endParaRPr lang="pt-BR" sz="1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Parágrafo único.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pessoa em débito com qualquer prestação de contas de viagem não poderá ser designada para novas missões, adotando-se ainda as seguintes providências:</a:t>
            </a:r>
          </a:p>
          <a:p>
            <a:pPr algn="just"/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 - em se tratando de conselheiros do CAU/BR ou dos CAU/UF, serão convocados, enquanto persistir a omissão, os respectivos suplentes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pt-BR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1955" y="1114721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t-BR" sz="2000" b="1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Resolução nº 47 de 2013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91955" y="177281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•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Sobre Prestação de contas:</a:t>
            </a: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7468" y="1124744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t-BR" sz="2000" b="1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Procedimentos e sugestões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7468" y="1844824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Remarcações de bilhete por motivos particulares: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CAU/BR não se responsabilizará por qualquer procedimento a ser realizado em decorrência de alterações particulares. As remarcações serão de total responsabilidade do viajante, que deverá realizá-la diretamente no balcão da companhia aérea, arcando com as eventuais multas e diferenças de tarifas que a remarcação possa acarretar.</a:t>
            </a:r>
          </a:p>
          <a:p>
            <a:endParaRPr lang="pt-BR" sz="1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Perda de voo: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Caso o viajante perca o voo, o mesmo deverá procurar solução no balcão da companhia no aeroporto. A responsabilidade por eventuais custos com taxas ou diferenças de tarifas recairá sobre o viajante. Situações atípicas deverão ser tratadas diretamente com a Gerência Geral do CAU/BR.</a:t>
            </a:r>
          </a:p>
          <a:p>
            <a:endParaRPr lang="pt-BR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Assentos com tarifas diferenciadas: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CAU/BR não arcará com custos para marcação de assento especial diferenciado. Neste caso, o viajante deverá marcar o seu assento e custear a taxa cobrada.</a:t>
            </a:r>
          </a:p>
          <a:p>
            <a:endParaRPr lang="pt-BR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Bagagem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É indispensável a indicação da necessidade de despacho de bagagem. Não havendo nenhuma menção, a passagem será emitida sem previsão de bagagem e poderá ser adquirida pelo passageiro, se necessário.</a:t>
            </a:r>
          </a:p>
          <a:p>
            <a:endParaRPr lang="pt-BR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t-BR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lano de voo: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resposta ao plano de voo encaminhado pelo setor de viagens deverá ser enviada no menor prazo possível, com vistas a evitar o aumento do valor das passagens e eventual indisponibilidade de voo.  </a:t>
            </a:r>
            <a:endParaRPr lang="pt-BR" sz="14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Prestação </a:t>
            </a:r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contas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prestação de contas ocorrerá por meio do envio do cartão de embarque de todos os trechos em formato PDF ou imagem para o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 </a:t>
            </a:r>
            <a:r>
              <a:rPr lang="pt-BR" sz="14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viagens@caubr.gov.br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3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2192" y="3016903"/>
            <a:ext cx="9144000" cy="8241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r>
              <a:rPr lang="pt-BR" sz="4000" b="1" dirty="0" smtClean="0"/>
              <a:t>Gerência Financeira</a:t>
            </a:r>
            <a:br>
              <a:rPr lang="pt-BR" sz="4000" b="1" dirty="0" smtClean="0"/>
            </a:br>
            <a:r>
              <a:rPr lang="pt-BR" sz="4000" b="1" dirty="0" smtClean="0"/>
              <a:t>GERFIN</a:t>
            </a:r>
            <a:endParaRPr lang="pt-BR" altLang="pt-BR" sz="2200" dirty="0" smtClean="0">
              <a:latin typeface="Dax-Light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3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63688" y="21328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>
              <a:solidFill>
                <a:srgbClr val="006A71"/>
              </a:solidFill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>
            <a:off x="6183785" y="3356762"/>
            <a:ext cx="670187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6172746" y="3980448"/>
            <a:ext cx="670187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6165321" y="4573128"/>
            <a:ext cx="670187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0" name="Grupo 19"/>
          <p:cNvGrpSpPr/>
          <p:nvPr/>
        </p:nvGrpSpPr>
        <p:grpSpPr>
          <a:xfrm>
            <a:off x="2051720" y="1988841"/>
            <a:ext cx="4414939" cy="3045931"/>
            <a:chOff x="2051720" y="1988841"/>
            <a:chExt cx="4414939" cy="304593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77341" y="1988841"/>
              <a:ext cx="3789318" cy="2880318"/>
            </a:xfrm>
            <a:prstGeom prst="rect">
              <a:avLst/>
            </a:prstGeom>
          </p:spPr>
        </p:pic>
        <p:sp>
          <p:nvSpPr>
            <p:cNvPr id="19" name="Retângulo 18"/>
            <p:cNvSpPr/>
            <p:nvPr/>
          </p:nvSpPr>
          <p:spPr>
            <a:xfrm>
              <a:off x="2051720" y="3068960"/>
              <a:ext cx="1440160" cy="1965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1" name="Retângulo 40"/>
          <p:cNvSpPr/>
          <p:nvPr/>
        </p:nvSpPr>
        <p:spPr>
          <a:xfrm>
            <a:off x="6958670" y="3164228"/>
            <a:ext cx="1194350" cy="38506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rgbClr val="000000"/>
                </a:solidFill>
              </a:rPr>
              <a:t>1</a:t>
            </a:r>
            <a:r>
              <a:rPr lang="pt-BR" sz="1100" dirty="0" smtClean="0">
                <a:solidFill>
                  <a:srgbClr val="000000"/>
                </a:solidFill>
              </a:rPr>
              <a:t> </a:t>
            </a:r>
            <a:r>
              <a:rPr lang="pt-BR" sz="1100" dirty="0">
                <a:solidFill>
                  <a:srgbClr val="000000"/>
                </a:solidFill>
              </a:rPr>
              <a:t>analista</a:t>
            </a:r>
          </a:p>
          <a:p>
            <a:pPr algn="ctr"/>
            <a:r>
              <a:rPr lang="pt-BR" sz="1100" dirty="0" smtClean="0">
                <a:solidFill>
                  <a:srgbClr val="000000"/>
                </a:solidFill>
              </a:rPr>
              <a:t>2 </a:t>
            </a:r>
            <a:r>
              <a:rPr lang="pt-BR" sz="1100" dirty="0">
                <a:solidFill>
                  <a:srgbClr val="000000"/>
                </a:solidFill>
              </a:rPr>
              <a:t>assistentes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6972826" y="3735029"/>
            <a:ext cx="1164564" cy="47612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rgbClr val="000000"/>
                </a:solidFill>
              </a:rPr>
              <a:t>1 analista</a:t>
            </a:r>
          </a:p>
          <a:p>
            <a:pPr algn="ctr"/>
            <a:r>
              <a:rPr lang="pt-BR" sz="1100" dirty="0">
                <a:solidFill>
                  <a:srgbClr val="000000"/>
                </a:solidFill>
              </a:rPr>
              <a:t>1 </a:t>
            </a:r>
            <a:r>
              <a:rPr lang="pt-BR" sz="1100" dirty="0" smtClean="0">
                <a:solidFill>
                  <a:srgbClr val="000000"/>
                </a:solidFill>
              </a:rPr>
              <a:t>assistente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6962033" y="4404697"/>
            <a:ext cx="1167542" cy="373296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rgbClr val="000000"/>
                </a:solidFill>
              </a:rPr>
              <a:t>2</a:t>
            </a:r>
            <a:r>
              <a:rPr lang="pt-BR" sz="1100" dirty="0" smtClean="0">
                <a:solidFill>
                  <a:srgbClr val="000000"/>
                </a:solidFill>
              </a:rPr>
              <a:t> </a:t>
            </a:r>
            <a:r>
              <a:rPr lang="pt-BR" sz="1100" dirty="0">
                <a:solidFill>
                  <a:srgbClr val="000000"/>
                </a:solidFill>
              </a:rPr>
              <a:t>assistentes</a:t>
            </a:r>
          </a:p>
        </p:txBody>
      </p:sp>
    </p:spTree>
    <p:extLst>
      <p:ext uri="{BB962C8B-B14F-4D97-AF65-F5344CB8AC3E}">
        <p14:creationId xmlns:p14="http://schemas.microsoft.com/office/powerpoint/2010/main" val="71256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3"/>
          <p:cNvSpPr txBox="1">
            <a:spLocks/>
          </p:cNvSpPr>
          <p:nvPr/>
        </p:nvSpPr>
        <p:spPr>
          <a:xfrm>
            <a:off x="0" y="8382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  <a:latin typeface="Dax-Bold"/>
                <a:cs typeface="Dax-Bold"/>
              </a:rPr>
              <a:t>Composição</a:t>
            </a:r>
          </a:p>
        </p:txBody>
      </p:sp>
      <p:sp>
        <p:nvSpPr>
          <p:cNvPr id="19" name="Subtítulo 4"/>
          <p:cNvSpPr txBox="1">
            <a:spLocks/>
          </p:cNvSpPr>
          <p:nvPr/>
        </p:nvSpPr>
        <p:spPr>
          <a:xfrm>
            <a:off x="1475656" y="2306052"/>
            <a:ext cx="7018784" cy="2402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01 Analista de Controladoria</a:t>
            </a:r>
          </a:p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Nome: Marina Dutra do Nascimento</a:t>
            </a:r>
          </a:p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E-mail: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marina.nascimento@caubr.gov.br</a:t>
            </a:r>
            <a:endParaRPr lang="pt-BR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Telefone: (61) 3204-9522</a:t>
            </a:r>
          </a:p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8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07113" y="921650"/>
            <a:ext cx="4599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Gerência de Orçamento e Finanças</a:t>
            </a:r>
            <a:endParaRPr lang="pt-BR" sz="24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-252536" y="1412776"/>
            <a:ext cx="4104456" cy="4320480"/>
            <a:chOff x="-36512" y="1772816"/>
            <a:chExt cx="3611056" cy="388843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76971" t="36091" r="2504" b="36533"/>
            <a:stretch/>
          </p:blipFill>
          <p:spPr>
            <a:xfrm>
              <a:off x="107504" y="1772816"/>
              <a:ext cx="3467040" cy="2601104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-36512" y="2708920"/>
              <a:ext cx="936104" cy="295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-252536" y="2420888"/>
            <a:ext cx="4104456" cy="3280364"/>
            <a:chOff x="-36512" y="2708920"/>
            <a:chExt cx="3611056" cy="2952328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neDrawing/>
                      </a14:imgEffect>
                    </a14:imgLayer>
                  </a14:imgProps>
                </a:ext>
              </a:extLst>
            </a:blip>
            <a:srcRect l="76971" t="52252" r="2504" b="36533"/>
            <a:stretch/>
          </p:blipFill>
          <p:spPr>
            <a:xfrm>
              <a:off x="107504" y="3308279"/>
              <a:ext cx="3467040" cy="1065639"/>
            </a:xfrm>
            <a:prstGeom prst="rect">
              <a:avLst/>
            </a:prstGeom>
          </p:spPr>
        </p:pic>
        <p:sp>
          <p:nvSpPr>
            <p:cNvPr id="10" name="Retângulo 9"/>
            <p:cNvSpPr/>
            <p:nvPr/>
          </p:nvSpPr>
          <p:spPr>
            <a:xfrm>
              <a:off x="-36512" y="2708920"/>
              <a:ext cx="936104" cy="295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1259632" y="2564904"/>
            <a:ext cx="3024336" cy="461665"/>
          </a:xfrm>
          <a:prstGeom prst="rect">
            <a:avLst/>
          </a:prstGeom>
          <a:solidFill>
            <a:srgbClr val="A2C6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Gestão Orçamentária</a:t>
            </a:r>
            <a:endParaRPr lang="pt-BR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427984" y="16479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800" b="1" dirty="0" smtClean="0"/>
              <a:t>1</a:t>
            </a:r>
            <a:endParaRPr lang="pt-BR" sz="28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860032" y="1719972"/>
            <a:ext cx="2403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000" dirty="0" smtClean="0"/>
              <a:t>Gestão Orçamentária</a:t>
            </a:r>
            <a:endParaRPr lang="pt-BR" sz="2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427984" y="2505090"/>
            <a:ext cx="367408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just"/>
            <a:r>
              <a:rPr lang="pt-BR" sz="2800" b="1" dirty="0"/>
              <a:t>2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860032" y="2577098"/>
            <a:ext cx="417646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Acompanhamento de todos os “</a:t>
            </a:r>
            <a:r>
              <a:rPr lang="pt-BR" sz="2000" dirty="0" err="1" smtClean="0"/>
              <a:t>GADs</a:t>
            </a:r>
            <a:r>
              <a:rPr lang="pt-BR" sz="2000" dirty="0" smtClean="0"/>
              <a:t> Especiais” referentes ao financeiro</a:t>
            </a:r>
            <a:endParaRPr lang="pt-BR" sz="2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427984" y="351320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800" b="1" dirty="0" smtClean="0"/>
              <a:t>3</a:t>
            </a:r>
            <a:endParaRPr lang="pt-BR" sz="28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860032" y="358521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Acompanhamento das solicitações de ressarcimento de todos os CAU/UF</a:t>
            </a:r>
            <a:endParaRPr lang="pt-BR" sz="2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427984" y="45091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800" b="1" dirty="0"/>
              <a:t>4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860032" y="4581128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Acompanhamento e apoio aos CAU/UF nas demandas relativas aos Sistema Administrativo e Financeiro</a:t>
            </a:r>
            <a:endParaRPr lang="pt-BR" sz="2000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350" y="5586327"/>
            <a:ext cx="344301" cy="362953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033" y="5579625"/>
            <a:ext cx="344301" cy="362953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8015" y="5582538"/>
            <a:ext cx="344301" cy="362953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07504" y="5903746"/>
            <a:ext cx="18985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Colaboradores</a:t>
            </a:r>
          </a:p>
          <a:p>
            <a:r>
              <a:rPr lang="pt-BR" sz="1400" dirty="0" smtClean="0"/>
              <a:t>Zaqueu Cunha (PAS)</a:t>
            </a:r>
          </a:p>
          <a:p>
            <a:r>
              <a:rPr lang="pt-BR" sz="1400" dirty="0" smtClean="0"/>
              <a:t>Rodrigo Revoredo (PST)</a:t>
            </a:r>
          </a:p>
          <a:p>
            <a:r>
              <a:rPr lang="pt-BR" sz="1400" dirty="0" smtClean="0"/>
              <a:t>Kleubo Ferreira (PST)</a:t>
            </a:r>
            <a:endParaRPr lang="pt-BR" sz="14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076056" y="1988840"/>
            <a:ext cx="1993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(235</a:t>
            </a:r>
            <a:r>
              <a:rPr lang="pt-BR" sz="1200" dirty="0" smtClean="0"/>
              <a:t> transposições em 2017)</a:t>
            </a:r>
            <a:endParaRPr lang="pt-BR" sz="12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724128" y="4149080"/>
            <a:ext cx="2160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(1309</a:t>
            </a:r>
            <a:r>
              <a:rPr lang="pt-BR" sz="1200" dirty="0" smtClean="0"/>
              <a:t> ressarcimentos em 2017)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7057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4" grpId="0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836712"/>
            <a:ext cx="4599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Gerência de Orçamento e Finanças</a:t>
            </a:r>
            <a:endParaRPr lang="pt-BR" sz="2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76971" t="36091" r="2504" b="36533"/>
          <a:stretch/>
        </p:blipFill>
        <p:spPr>
          <a:xfrm>
            <a:off x="-88842" y="1412776"/>
            <a:ext cx="3940762" cy="289011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252536" y="2452892"/>
            <a:ext cx="1064009" cy="3280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</a:extLst>
          </a:blip>
          <a:srcRect l="76971" t="46489" r="2504" b="36533"/>
          <a:stretch/>
        </p:blipFill>
        <p:spPr>
          <a:xfrm>
            <a:off x="-88842" y="2560320"/>
            <a:ext cx="3940762" cy="171056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252536" y="2420888"/>
            <a:ext cx="1064009" cy="3280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547664" y="3162479"/>
            <a:ext cx="2181751" cy="461665"/>
          </a:xfrm>
          <a:prstGeom prst="rect">
            <a:avLst/>
          </a:prstGeom>
          <a:solidFill>
            <a:srgbClr val="A2C6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Contabilidade</a:t>
            </a:r>
            <a:endParaRPr lang="pt-BR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427984" y="13599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800" b="1" dirty="0" smtClean="0"/>
              <a:t>1</a:t>
            </a:r>
            <a:endParaRPr lang="pt-BR" sz="28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943165" y="980728"/>
            <a:ext cx="4082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Gestão das Receitas de arrecadação: conciliação e acompanhamento nacional do processamento de arquivos retornos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427984" y="2217058"/>
            <a:ext cx="367408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just"/>
            <a:r>
              <a:rPr lang="pt-BR" sz="2800" b="1" dirty="0"/>
              <a:t>2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932040" y="2289066"/>
            <a:ext cx="417646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Acompanhamento do fechamento contábil trimestral de todo o Brasil</a:t>
            </a:r>
            <a:endParaRPr lang="pt-BR" sz="2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427984" y="41932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800" b="1" dirty="0"/>
              <a:t>4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860032" y="425302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Auxílio a nas Prestações de Contas e Contabilização das ações do CAU</a:t>
            </a:r>
            <a:endParaRPr lang="pt-BR" sz="2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475656" y="486916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CSC – Serviços essenciais</a:t>
            </a:r>
            <a:endParaRPr lang="pt-BR" sz="2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156176" y="569318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CSC – Serviços por adesão</a:t>
            </a:r>
            <a:endParaRPr lang="pt-BR" sz="2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967536" y="634125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CSC – Serviços de cadastro e cobrança</a:t>
            </a:r>
            <a:endParaRPr lang="pt-BR" sz="20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2627784" y="554917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CSC – Fundo de Reserva</a:t>
            </a:r>
            <a:endParaRPr lang="pt-BR" sz="20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236296" y="522920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Fundo de Apoio</a:t>
            </a:r>
            <a:endParaRPr lang="pt-BR" sz="2000" dirty="0"/>
          </a:p>
        </p:txBody>
      </p:sp>
      <p:cxnSp>
        <p:nvCxnSpPr>
          <p:cNvPr id="25" name="Conector reto 24"/>
          <p:cNvCxnSpPr/>
          <p:nvPr/>
        </p:nvCxnSpPr>
        <p:spPr>
          <a:xfrm flipH="1">
            <a:off x="4355976" y="4941168"/>
            <a:ext cx="576064" cy="2160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H="1">
            <a:off x="5148064" y="5045114"/>
            <a:ext cx="360040" cy="4320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5868144" y="5045114"/>
            <a:ext cx="216024" cy="12961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6444208" y="5045114"/>
            <a:ext cx="432048" cy="6480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6876256" y="5045114"/>
            <a:ext cx="360040" cy="2720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107504" y="5805264"/>
            <a:ext cx="23760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Colaboradores:</a:t>
            </a:r>
          </a:p>
          <a:p>
            <a:r>
              <a:rPr lang="pt-BR" sz="1400" dirty="0" smtClean="0"/>
              <a:t>Guilherme Amaral (Contador)</a:t>
            </a:r>
          </a:p>
          <a:p>
            <a:r>
              <a:rPr lang="pt-BR" sz="1400" dirty="0" smtClean="0"/>
              <a:t>Alciran Junior (PST)</a:t>
            </a:r>
          </a:p>
          <a:p>
            <a:r>
              <a:rPr lang="pt-BR" sz="1400" dirty="0" err="1" smtClean="0"/>
              <a:t>Gulherme</a:t>
            </a:r>
            <a:r>
              <a:rPr lang="pt-BR" sz="1400" dirty="0" smtClean="0"/>
              <a:t> Oliveira (Estagiário)</a:t>
            </a:r>
            <a:endParaRPr lang="pt-BR" sz="1400" dirty="0"/>
          </a:p>
        </p:txBody>
      </p:sp>
      <p:pic>
        <p:nvPicPr>
          <p:cNvPr id="55" name="Imagem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967" y="5482045"/>
            <a:ext cx="344301" cy="362953"/>
          </a:xfrm>
          <a:prstGeom prst="rect">
            <a:avLst/>
          </a:prstGeom>
        </p:spPr>
      </p:pic>
      <p:pic>
        <p:nvPicPr>
          <p:cNvPr id="56" name="Imagem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892" y="5475343"/>
            <a:ext cx="344301" cy="362953"/>
          </a:xfrm>
          <a:prstGeom prst="rect">
            <a:avLst/>
          </a:prstGeom>
        </p:spPr>
      </p:pic>
      <p:pic>
        <p:nvPicPr>
          <p:cNvPr id="57" name="Imagem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632" y="5485356"/>
            <a:ext cx="344301" cy="362953"/>
          </a:xfrm>
          <a:prstGeom prst="rect">
            <a:avLst/>
          </a:prstGeom>
        </p:spPr>
      </p:pic>
      <p:sp>
        <p:nvSpPr>
          <p:cNvPr id="58" name="CaixaDeTexto 57"/>
          <p:cNvSpPr txBox="1"/>
          <p:nvPr/>
        </p:nvSpPr>
        <p:spPr>
          <a:xfrm>
            <a:off x="4932040" y="2875623"/>
            <a:ext cx="2670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(119</a:t>
            </a:r>
            <a:r>
              <a:rPr lang="pt-BR" sz="1200" dirty="0" smtClean="0"/>
              <a:t> manifestações contábeis em 2017)</a:t>
            </a:r>
            <a:endParaRPr lang="pt-BR" sz="1200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4881548" y="3225170"/>
            <a:ext cx="4082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Conferência da Prestação de Contas dos CAU/UF do Fundo de Apoio </a:t>
            </a:r>
            <a:endParaRPr lang="pt-BR" sz="2000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4427984" y="329537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800" b="1" dirty="0" smtClean="0"/>
              <a:t>3</a:t>
            </a:r>
            <a:endParaRPr lang="pt-BR" sz="2800" b="1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5220072" y="3789040"/>
            <a:ext cx="2463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(134</a:t>
            </a:r>
            <a:r>
              <a:rPr lang="pt-BR" sz="1200" dirty="0" smtClean="0"/>
              <a:t> prestações realizadas em 2017)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0682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58" grpId="0"/>
      <p:bldP spid="61" grpId="0"/>
      <p:bldP spid="62" grpId="0"/>
      <p:bldP spid="6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07113" y="921650"/>
            <a:ext cx="4599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Gerência de Orçamento e Finanças</a:t>
            </a:r>
            <a:endParaRPr lang="pt-BR" sz="2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76971" t="36091" r="2504" b="36533"/>
          <a:stretch/>
        </p:blipFill>
        <p:spPr>
          <a:xfrm>
            <a:off x="-88842" y="1412776"/>
            <a:ext cx="3940762" cy="289011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252536" y="2452892"/>
            <a:ext cx="1064009" cy="3280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</a:extLst>
          </a:blip>
          <a:srcRect l="76971" t="46489" r="2504" b="36533"/>
          <a:stretch/>
        </p:blipFill>
        <p:spPr>
          <a:xfrm>
            <a:off x="-88842" y="2560320"/>
            <a:ext cx="3940762" cy="171056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252536" y="2420888"/>
            <a:ext cx="1064009" cy="3280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619672" y="3702976"/>
            <a:ext cx="2181751" cy="461665"/>
          </a:xfrm>
          <a:prstGeom prst="rect">
            <a:avLst/>
          </a:prstGeom>
          <a:solidFill>
            <a:srgbClr val="A2C6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Tesouraria</a:t>
            </a:r>
            <a:endParaRPr lang="pt-BR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427984" y="16479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800" b="1" dirty="0" smtClean="0"/>
              <a:t>1</a:t>
            </a:r>
            <a:endParaRPr lang="pt-BR" sz="28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881548" y="1700808"/>
            <a:ext cx="4082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Gestão de Tesouraria: Pagamentos e retenção de impostos</a:t>
            </a:r>
            <a:endParaRPr lang="pt-BR" sz="2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427984" y="2505090"/>
            <a:ext cx="367408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just"/>
            <a:r>
              <a:rPr lang="pt-BR" sz="2800" b="1" dirty="0"/>
              <a:t>2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860032" y="2577098"/>
            <a:ext cx="417646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Gestão de Pagamentos de Cobranças (boletos diretos)</a:t>
            </a:r>
            <a:endParaRPr lang="pt-BR" sz="2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427984" y="351320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800" b="1" dirty="0" smtClean="0"/>
              <a:t>3</a:t>
            </a:r>
            <a:endParaRPr lang="pt-BR" sz="28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860032" y="3501008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Relacionamento com as instituições financeiras (investimento, cobrança.. </a:t>
            </a:r>
            <a:r>
              <a:rPr lang="pt-BR" sz="2000" dirty="0" err="1" smtClean="0"/>
              <a:t>Etc</a:t>
            </a:r>
            <a:r>
              <a:rPr lang="pt-BR" sz="2000" dirty="0" smtClean="0"/>
              <a:t>)</a:t>
            </a:r>
            <a:endParaRPr lang="pt-BR" sz="2000" dirty="0"/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229200"/>
            <a:ext cx="952500" cy="952500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5364088" y="6309320"/>
            <a:ext cx="360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10 contas-correntes de controle</a:t>
            </a:r>
            <a:endParaRPr lang="pt-BR" b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107504" y="6074712"/>
            <a:ext cx="15876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Colaboradoras:</a:t>
            </a:r>
          </a:p>
          <a:p>
            <a:r>
              <a:rPr lang="pt-BR" sz="1400" dirty="0" smtClean="0"/>
              <a:t>Letícia Vieira (PST)</a:t>
            </a:r>
          </a:p>
          <a:p>
            <a:r>
              <a:rPr lang="pt-BR" sz="1400" dirty="0" smtClean="0"/>
              <a:t>Bruna Lucena (PST)</a:t>
            </a: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967" y="5751493"/>
            <a:ext cx="344301" cy="362953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892" y="5744791"/>
            <a:ext cx="344301" cy="362953"/>
          </a:xfrm>
          <a:prstGeom prst="rect">
            <a:avLst/>
          </a:prstGeom>
        </p:spPr>
      </p:pic>
      <p:sp>
        <p:nvSpPr>
          <p:cNvPr id="39" name="CaixaDeTexto 38"/>
          <p:cNvSpPr txBox="1"/>
          <p:nvPr/>
        </p:nvSpPr>
        <p:spPr>
          <a:xfrm>
            <a:off x="7308304" y="2060848"/>
            <a:ext cx="1951753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3804</a:t>
            </a:r>
            <a:r>
              <a:rPr lang="pt-BR" sz="1200" dirty="0" smtClean="0"/>
              <a:t> Pagamentos</a:t>
            </a:r>
          </a:p>
          <a:p>
            <a:r>
              <a:rPr lang="pt-BR" sz="1200" b="1" dirty="0" smtClean="0"/>
              <a:t>1967</a:t>
            </a:r>
            <a:r>
              <a:rPr lang="pt-BR" sz="1200" dirty="0" smtClean="0"/>
              <a:t> retenções de impostos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12930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  <p:bldP spid="15" grpId="0"/>
      <p:bldP spid="16" grpId="0"/>
      <p:bldP spid="17" grpId="0"/>
      <p:bldP spid="34" grpId="0"/>
      <p:bldP spid="35" grpId="0"/>
      <p:bldP spid="3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07113" y="921650"/>
            <a:ext cx="4599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Gerência de Orçamento e Finanças</a:t>
            </a:r>
            <a:endParaRPr lang="pt-BR" sz="2400" b="1" dirty="0"/>
          </a:p>
        </p:txBody>
      </p:sp>
      <p:grpSp>
        <p:nvGrpSpPr>
          <p:cNvPr id="6" name="Grupo 5"/>
          <p:cNvGrpSpPr/>
          <p:nvPr/>
        </p:nvGrpSpPr>
        <p:grpSpPr>
          <a:xfrm>
            <a:off x="-108520" y="1484784"/>
            <a:ext cx="4104456" cy="4320480"/>
            <a:chOff x="-36512" y="1772816"/>
            <a:chExt cx="3611056" cy="3888432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/>
            <a:srcRect l="76971" t="36091" r="2504" b="36533"/>
            <a:stretch/>
          </p:blipFill>
          <p:spPr>
            <a:xfrm>
              <a:off x="107504" y="1772816"/>
              <a:ext cx="3467040" cy="2601104"/>
            </a:xfrm>
            <a:prstGeom prst="rect">
              <a:avLst/>
            </a:prstGeom>
          </p:spPr>
        </p:pic>
        <p:sp>
          <p:nvSpPr>
            <p:cNvPr id="9" name="Retângulo 8"/>
            <p:cNvSpPr/>
            <p:nvPr/>
          </p:nvSpPr>
          <p:spPr>
            <a:xfrm>
              <a:off x="-36512" y="2708920"/>
              <a:ext cx="936104" cy="295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4" name="Conector em curva 3"/>
          <p:cNvCxnSpPr/>
          <p:nvPr/>
        </p:nvCxnSpPr>
        <p:spPr>
          <a:xfrm flipV="1">
            <a:off x="3203848" y="1916832"/>
            <a:ext cx="936104" cy="56336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427984" y="3212976"/>
            <a:ext cx="321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Apoio nos temas correlatos: </a:t>
            </a:r>
            <a:endParaRPr lang="pt-BR" sz="20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436096" y="380950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CPFI </a:t>
            </a:r>
            <a:r>
              <a:rPr lang="pt-BR" sz="2000" dirty="0" smtClean="0"/>
              <a:t>– Comissão de Planejamento e Finanças </a:t>
            </a:r>
            <a:endParaRPr lang="pt-BR" sz="2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012160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436095" y="4817620"/>
            <a:ext cx="3190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CG-CSC</a:t>
            </a:r>
            <a:r>
              <a:rPr lang="pt-BR" sz="2000" dirty="0" smtClean="0"/>
              <a:t> – Colegiado de Governança do Centro de Serviços Compartilhados</a:t>
            </a:r>
            <a:endParaRPr lang="pt-BR" sz="2000" dirty="0"/>
          </a:p>
        </p:txBody>
      </p:sp>
      <p:cxnSp>
        <p:nvCxnSpPr>
          <p:cNvPr id="21" name="Conector em curva 20"/>
          <p:cNvCxnSpPr/>
          <p:nvPr/>
        </p:nvCxnSpPr>
        <p:spPr>
          <a:xfrm>
            <a:off x="2915816" y="4509120"/>
            <a:ext cx="1368152" cy="576064"/>
          </a:xfrm>
          <a:prstGeom prst="curvedConnector3">
            <a:avLst>
              <a:gd name="adj1" fmla="val -164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4355976" y="1700808"/>
            <a:ext cx="1666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Apoio Direto: </a:t>
            </a:r>
            <a:endParaRPr lang="pt-BR" sz="20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364088" y="227687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CGFA </a:t>
            </a:r>
            <a:r>
              <a:rPr lang="pt-BR" sz="2000" dirty="0" smtClean="0"/>
              <a:t>– Colegiado de Governança do Fundo de Apoio</a:t>
            </a:r>
            <a:endParaRPr lang="pt-BR" sz="2000" dirty="0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2" t="11788" r="27195"/>
          <a:stretch/>
        </p:blipFill>
        <p:spPr>
          <a:xfrm>
            <a:off x="4571999" y="3809508"/>
            <a:ext cx="727365" cy="812655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41" y="4920801"/>
            <a:ext cx="792088" cy="792088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76872"/>
            <a:ext cx="865210" cy="648072"/>
          </a:xfrm>
          <a:prstGeom prst="rect">
            <a:avLst/>
          </a:prstGeom>
        </p:spPr>
      </p:pic>
      <p:cxnSp>
        <p:nvCxnSpPr>
          <p:cNvPr id="35" name="Conector em curva 34"/>
          <p:cNvCxnSpPr/>
          <p:nvPr/>
        </p:nvCxnSpPr>
        <p:spPr>
          <a:xfrm rot="16200000" flipH="1">
            <a:off x="683568" y="5013176"/>
            <a:ext cx="2016224" cy="720080"/>
          </a:xfrm>
          <a:prstGeom prst="curvedConnector3">
            <a:avLst>
              <a:gd name="adj1" fmla="val 9638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2123728" y="5661248"/>
            <a:ext cx="2172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Apoio ao CAU/UF: </a:t>
            </a:r>
            <a:endParaRPr lang="pt-BR" sz="2000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3419872" y="602128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4 Encontros de Contadores e Gestores Financeiros do CAU</a:t>
            </a:r>
            <a:endParaRPr lang="pt-BR" sz="2000" dirty="0"/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6" r="16086"/>
          <a:stretch/>
        </p:blipFill>
        <p:spPr>
          <a:xfrm>
            <a:off x="2339752" y="6021141"/>
            <a:ext cx="904010" cy="79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2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3" grpId="0"/>
      <p:bldP spid="24" grpId="0"/>
      <p:bldP spid="40" grpId="0"/>
      <p:bldP spid="4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450056" cy="45005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27584" y="1012086"/>
            <a:ext cx="1734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Importante!</a:t>
            </a:r>
            <a:endParaRPr lang="pt-BR" sz="24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107504" y="1484784"/>
            <a:ext cx="40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1</a:t>
            </a:r>
            <a:endParaRPr lang="pt-BR" sz="2800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561068" y="1537628"/>
            <a:ext cx="8259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Sempre confirme tempestivamente o seu plano de </a:t>
            </a:r>
            <a:r>
              <a:rPr lang="pt-BR" sz="2000" dirty="0" err="1" smtClean="0"/>
              <a:t>vôo</a:t>
            </a:r>
            <a:r>
              <a:rPr lang="pt-BR" sz="2000" dirty="0" smtClean="0"/>
              <a:t> com o setor de viagens para que seja possível o pagamento das diárias 1 (um) dia antes do deslocamento. Os pagamentos são realizados somente 2 (duas) vezes por semana) </a:t>
            </a:r>
            <a:endParaRPr lang="pt-BR" sz="20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107504" y="2977788"/>
            <a:ext cx="40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2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61068" y="3030632"/>
            <a:ext cx="8259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Em caso de necessidade de devolução de valores, a Gerfin emitirá um boleto para ressarcimento à vista</a:t>
            </a:r>
            <a:endParaRPr lang="pt-BR" sz="20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118629" y="3841884"/>
            <a:ext cx="40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3</a:t>
            </a:r>
            <a:endParaRPr lang="pt-BR" sz="28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72193" y="3894728"/>
            <a:ext cx="82594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Principais resoluções que se envolvem com a Gerência de Orçamento e finanças: </a:t>
            </a:r>
          </a:p>
          <a:p>
            <a:pPr marL="457200" indent="-457200" algn="just">
              <a:buAutoNum type="alphaLcParenR"/>
            </a:pPr>
            <a:r>
              <a:rPr lang="pt-BR" sz="2000" dirty="0" smtClean="0"/>
              <a:t>Resolução 142/17 (Processo administrativo de cobrança)</a:t>
            </a:r>
          </a:p>
          <a:p>
            <a:pPr marL="457200" indent="-457200" algn="just">
              <a:buAutoNum type="alphaLcParenR"/>
            </a:pPr>
            <a:r>
              <a:rPr lang="pt-BR" sz="2000" dirty="0" smtClean="0"/>
              <a:t>Resolução 126/16 (CSC)</a:t>
            </a:r>
          </a:p>
          <a:p>
            <a:pPr marL="457200" indent="-457200" algn="just">
              <a:buAutoNum type="alphaLcParenR"/>
            </a:pPr>
            <a:r>
              <a:rPr lang="pt-BR" sz="2000" dirty="0" smtClean="0"/>
              <a:t>Resolução 119/16 (Fundo de Apoio)</a:t>
            </a:r>
          </a:p>
          <a:p>
            <a:pPr marL="457200" indent="-457200" algn="just">
              <a:buAutoNum type="alphaLcParenR"/>
            </a:pPr>
            <a:r>
              <a:rPr lang="pt-BR" sz="2000" dirty="0" smtClean="0"/>
              <a:t>Resolução 101/15 (Prestação de contas</a:t>
            </a:r>
          </a:p>
          <a:p>
            <a:pPr marL="457200" indent="-457200" algn="just">
              <a:buAutoNum type="alphaLcParenR"/>
            </a:pPr>
            <a:r>
              <a:rPr lang="pt-BR" sz="2000" dirty="0" smtClean="0"/>
              <a:t>Resolução 47/13 (Diárias e Deslocamentos)</a:t>
            </a:r>
            <a:endParaRPr lang="pt-BR" sz="20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611560" y="630932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Qualquer dúvida, a equipe encontra-se à disposição! </a:t>
            </a:r>
            <a:endParaRPr lang="pt-BR" sz="2000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74" y="4437113"/>
            <a:ext cx="147539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2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0" grpId="0"/>
      <p:bldP spid="32" grpId="0"/>
      <p:bldP spid="3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2971800"/>
            <a:ext cx="91440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900" b="1" dirty="0" smtClean="0">
              <a:solidFill>
                <a:schemeClr val="accent1">
                  <a:lumMod val="25000"/>
                  <a:lumOff val="75000"/>
                </a:schemeClr>
              </a:solidFill>
              <a:latin typeface="DaxCondensed-Medium" pitchFamily="2" charset="0"/>
            </a:endParaRPr>
          </a:p>
          <a:p>
            <a:r>
              <a:rPr lang="pt-BR" sz="2900" b="1" dirty="0" smtClean="0">
                <a:solidFill>
                  <a:schemeClr val="accent1">
                    <a:lumMod val="25000"/>
                    <a:lumOff val="75000"/>
                  </a:schemeClr>
                </a:solidFill>
                <a:latin typeface="DaxCondensed-Medium" pitchFamily="2" charset="0"/>
              </a:rPr>
              <a:t>www.caubr.gov.br</a:t>
            </a:r>
          </a:p>
          <a:p>
            <a:r>
              <a:rPr lang="pt-BR" sz="29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axCondensed-Medium" pitchFamily="2" charset="0"/>
              </a:rPr>
              <a:t>transparencia</a:t>
            </a:r>
            <a:r>
              <a:rPr lang="pt-BR" sz="29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axCondensed-Medium" pitchFamily="2" charset="0"/>
              </a:rPr>
              <a:t>.</a:t>
            </a:r>
            <a:r>
              <a:rPr lang="pt-BR" sz="29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axCondensed-Medium" pitchFamily="2" charset="0"/>
              </a:rPr>
              <a:t>caubr</a:t>
            </a:r>
            <a:r>
              <a:rPr lang="pt-BR" sz="29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axCondensed-Medium" pitchFamily="2" charset="0"/>
              </a:rPr>
              <a:t>.</a:t>
            </a:r>
            <a:r>
              <a:rPr lang="pt-BR" sz="29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axCondensed-Medium" pitchFamily="2" charset="0"/>
              </a:rPr>
              <a:t>gov.br</a:t>
            </a:r>
            <a:endParaRPr lang="pt-BR" sz="29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DaxCondensed-Medium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2" y="741680"/>
            <a:ext cx="9168384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3"/>
          <p:cNvSpPr txBox="1">
            <a:spLocks/>
          </p:cNvSpPr>
          <p:nvPr/>
        </p:nvSpPr>
        <p:spPr>
          <a:xfrm>
            <a:off x="0" y="8382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  <a:latin typeface="Dax-Bold"/>
                <a:cs typeface="Dax-Bold"/>
              </a:rPr>
              <a:t>Principais Atividades</a:t>
            </a:r>
          </a:p>
        </p:txBody>
      </p:sp>
      <p:sp>
        <p:nvSpPr>
          <p:cNvPr id="19" name="Subtítulo 4"/>
          <p:cNvSpPr txBox="1">
            <a:spLocks/>
          </p:cNvSpPr>
          <p:nvPr/>
        </p:nvSpPr>
        <p:spPr>
          <a:xfrm>
            <a:off x="161764" y="1700808"/>
            <a:ext cx="8820472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Avalia a eficiência dos controles internos estabelecidos;</a:t>
            </a:r>
          </a:p>
          <a:p>
            <a:pPr marL="914400" lvl="1" indent="-45720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Verifica a efetividade e aderência dos processos às leis e aos normativos;</a:t>
            </a:r>
          </a:p>
          <a:p>
            <a:pPr marL="914400" lvl="1" indent="-45720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Verifica e informa a Direção quanto ao grau de execução dos objetivos e metas da organização;</a:t>
            </a:r>
          </a:p>
          <a:p>
            <a:pPr marL="914400" lvl="1" indent="-45720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Avalia se os Controles Internos são suficientes a reduzir o risco de ocorrência de distorções materialmente relevantes;</a:t>
            </a:r>
          </a:p>
          <a:p>
            <a:pPr marL="914400" lvl="1" indent="-45720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Acompanha e avalia a implementação das recomendações conducentes a melhoria dos processos de controle interno, visando a mitigação de risco;</a:t>
            </a:r>
          </a:p>
          <a:p>
            <a:pPr marL="914400" lvl="1" indent="-45720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Monitora a execução e encaminhamentos dos Relatórios de Gestão ao TCU;</a:t>
            </a:r>
          </a:p>
          <a:p>
            <a:pPr marL="914400" lvl="1" indent="-45720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Presta assessoramento à Gerência Geral quanto à avaliação, diagnóstico e construção de controles internos;</a:t>
            </a:r>
          </a:p>
          <a:p>
            <a:pPr marL="914400" lvl="1" indent="-45720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Desenvolve ações de suporte à elaboração dos normativos e manuais de procedimentos, com foco no âmbito do controle interno.</a:t>
            </a:r>
          </a:p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914400" lvl="1" indent="-45720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3"/>
          <p:cNvSpPr txBox="1">
            <a:spLocks/>
          </p:cNvSpPr>
          <p:nvPr/>
        </p:nvSpPr>
        <p:spPr>
          <a:xfrm>
            <a:off x="0" y="8382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  <a:latin typeface="Dax-Bold"/>
                <a:cs typeface="Dax-Bold"/>
              </a:rPr>
              <a:t>Normativos</a:t>
            </a:r>
          </a:p>
        </p:txBody>
      </p:sp>
      <p:sp>
        <p:nvSpPr>
          <p:cNvPr id="19" name="Subtítulo 4"/>
          <p:cNvSpPr txBox="1">
            <a:spLocks/>
          </p:cNvSpPr>
          <p:nvPr/>
        </p:nvSpPr>
        <p:spPr>
          <a:xfrm>
            <a:off x="782706" y="2145260"/>
            <a:ext cx="7578588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As atividades estão descritas nos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itens 2.4.22 a 2.4.45, do inciso II – Descrição e Especificação dos Cargos, do Plano de Cargo, Carreira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e Remuneração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– PCCR, aprovado mediante a Portaria Normativa CAU/BR nº 47, de 08/08/2016, alterada pela Portaria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Normativa CAU/BR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nº 50, de 26/10/2016.</a:t>
            </a:r>
          </a:p>
        </p:txBody>
      </p:sp>
    </p:spTree>
    <p:extLst>
      <p:ext uri="{BB962C8B-B14F-4D97-AF65-F5344CB8AC3E}">
        <p14:creationId xmlns:p14="http://schemas.microsoft.com/office/powerpoint/2010/main" val="27800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3"/>
          <p:cNvSpPr txBox="1">
            <a:spLocks/>
          </p:cNvSpPr>
          <p:nvPr/>
        </p:nvSpPr>
        <p:spPr>
          <a:xfrm>
            <a:off x="0" y="8382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schemeClr val="bg1">
                    <a:lumMod val="65000"/>
                  </a:schemeClr>
                </a:solidFill>
                <a:latin typeface="Dax-Bold"/>
                <a:cs typeface="Dax-Bold"/>
              </a:rPr>
              <a:t>Considerações Finais</a:t>
            </a:r>
          </a:p>
        </p:txBody>
      </p:sp>
      <p:sp>
        <p:nvSpPr>
          <p:cNvPr id="19" name="Subtítulo 4"/>
          <p:cNvSpPr txBox="1">
            <a:spLocks/>
          </p:cNvSpPr>
          <p:nvPr/>
        </p:nvSpPr>
        <p:spPr>
          <a:xfrm>
            <a:off x="467544" y="1988840"/>
            <a:ext cx="8064896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Destaca-se o conteúdo encaminhado por meio do 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Ofício-Circular </a:t>
            </a:r>
            <a:r>
              <a:rPr lang="pt-BR" sz="2000" b="1" dirty="0" smtClean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° </a:t>
            </a:r>
            <a:r>
              <a:rPr lang="pt-BR" sz="2000" b="1" dirty="0" smtClean="0">
                <a:solidFill>
                  <a:schemeClr val="bg2">
                    <a:lumMod val="50000"/>
                  </a:schemeClr>
                </a:solidFill>
              </a:rPr>
              <a:t>068/2017 – CAU/BR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 que informa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o cronograma e aspectos pertinentes à elaboração da Prestação de Contas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relativas ao exercício de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2017 e correspondente envio do Relatório de Gestão ao TCU, por meio dos sistemas GestãoTCU.NET (Implanta) e e-Contas (TCU), conforme determinações legais e normativas, em especial a Resolução Normativa CAU/BR nº 101/2015 e a Decisão Normativa TCU nº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161/2017.</a:t>
            </a:r>
          </a:p>
          <a:p>
            <a:pPr algn="just">
              <a:lnSpc>
                <a:spcPct val="200000"/>
              </a:lnSpc>
            </a:pPr>
            <a:endParaRPr lang="pt-BR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200000"/>
              </a:lnSpc>
            </a:pPr>
            <a:endParaRPr lang="pt-BR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5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043607" y="1268760"/>
          <a:ext cx="7416825" cy="487018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63649"/>
                <a:gridCol w="1049392"/>
                <a:gridCol w="4801161"/>
                <a:gridCol w="1102623"/>
              </a:tblGrid>
              <a:tr h="353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Prazo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Ação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Responsável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11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pt-BR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Até 02/02/2018</a:t>
                      </a:r>
                      <a:endParaRPr lang="pt-BR" sz="1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Encerramento Contábil do Exercício de 2017 e envio ao CAU/BR sem as aprovações de comissão e plenária.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CAU/UF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</a:tr>
              <a:tr h="415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pt-BR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Até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23/02/2018</a:t>
                      </a:r>
                      <a:endParaRPr lang="pt-BR" sz="1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Transmissão da Prestação de Contas ao CAU/BR (sem os relatórios da auditoria externa e deliberações da Comissão e do Plenário do CAU/UF).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pt-BR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CAU/UF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</a:tr>
              <a:tr h="311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pt-BR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15/01 a 19/03/2018</a:t>
                      </a:r>
                      <a:endParaRPr lang="pt-BR" sz="1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Auditoria in loco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BDO Auditores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</a:tr>
              <a:tr h="311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pt-BR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Até 02/04/2018</a:t>
                      </a:r>
                      <a:endParaRPr lang="pt-BR" sz="1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Análise da Prestação de Contas do CAU/UF pelas equipes técnicas do CAU/BR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CAU/BR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</a:tr>
              <a:tr h="88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pt-BR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Até</a:t>
                      </a:r>
                      <a:endParaRPr lang="pt-BR" sz="1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06/04/2018</a:t>
                      </a:r>
                      <a:endParaRPr lang="pt-BR" sz="1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Transmissão da prestação de contas versão final (sem possibilidade de ajustes), com inserção do(a):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a) “Relatório do Auditor Independente sobre as Demonstrações Contábeis” (parecer);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b) Deliberação da Comissão de Finanças do CAU/UF sobre as contas;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c) Deliberação do Plenário do CAU/UF sobre as contas.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pt-BR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CAU/UF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</a:tr>
              <a:tr h="519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pt-B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pt-BR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pt-BR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Até</a:t>
                      </a:r>
                      <a:endParaRPr lang="pt-BR" sz="1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06/04/2018</a:t>
                      </a:r>
                      <a:endParaRPr lang="pt-BR" sz="1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Encaminhamento por e-mail ao CAU/BR, das deliberações da Comissão de Finanças e do Plenário do CAU/UF, </a:t>
                      </a:r>
                      <a:r>
                        <a:rPr lang="pt-BR" sz="100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em Word e sem assinaturas</a:t>
                      </a: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, para juntada das deliberações do CAU/BR em documento único.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 </a:t>
                      </a:r>
                      <a:r>
                        <a:rPr lang="pt-BR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CAU/UF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</a:tr>
              <a:tr h="207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pt-BR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13/04/2018</a:t>
                      </a:r>
                      <a:endParaRPr lang="pt-BR" sz="1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Deliberação sobre a Prestação de Contas do CAU/UF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CPFi-CAU/BR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</a:tr>
              <a:tr h="207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pt-BR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27/04/2018</a:t>
                      </a:r>
                      <a:endParaRPr lang="pt-BR" sz="1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Homologação da Prestação de Contas do CAU/UF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Plenário CAU/BR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</a:tr>
              <a:tr h="311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pt-BR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Até 04/05/2018</a:t>
                      </a:r>
                      <a:endParaRPr lang="pt-BR" sz="1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Encaminhamento por e-mail ao CAU/UF do documento compilado conforme item 6 acima.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CAU/BR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</a:tr>
              <a:tr h="519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pt-B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pt-BR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Até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11/05/2018</a:t>
                      </a:r>
                      <a:endParaRPr lang="pt-BR" sz="1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Geração dos tópicos (seções) do Relatório de Gestão em PDF no sistema GestãoTCU.NET e inserção no sistema e-Contas do TCU, incluindo os documentos previstos na aba “Relatórios, Pareceres e Declarações”.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pt-BR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CAU/UF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</a:tr>
              <a:tr h="415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pt-B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pt-BR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pt-BR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15/05/2018</a:t>
                      </a:r>
                      <a:endParaRPr lang="pt-BR" sz="1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Conclusão do Relatório de Gestão TCU no sistema e-Contas e encaminhamento por e-mail ao CAU/BR, de print da tela inicial do sistema contendo o “Status de conclusão apresentador”.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pt-BR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CAU/UF</a:t>
                      </a:r>
                      <a:endParaRPr lang="pt-BR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x-Bold" panose="020B0604020202020204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33894" marR="3389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66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8c0499b6-dcce-489c-be05-dcbbd8e9ee27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</p:tagLst>
</file>

<file path=ppt/theme/theme1.xml><?xml version="1.0" encoding="utf-8"?>
<a:theme xmlns:a="http://schemas.openxmlformats.org/drawingml/2006/main" name="Tema do Office">
  <a:themeElements>
    <a:clrScheme name="Personalizada 2">
      <a:dk1>
        <a:srgbClr val="006A71"/>
      </a:dk1>
      <a:lt1>
        <a:sysClr val="window" lastClr="FFFFFF"/>
      </a:lt1>
      <a:dk2>
        <a:srgbClr val="1F497D"/>
      </a:dk2>
      <a:lt2>
        <a:srgbClr val="BFBFBF"/>
      </a:lt2>
      <a:accent1>
        <a:srgbClr val="183C47"/>
      </a:accent1>
      <a:accent2>
        <a:srgbClr val="93B7BB"/>
      </a:accent2>
      <a:accent3>
        <a:srgbClr val="D8E9E8"/>
      </a:accent3>
      <a:accent4>
        <a:srgbClr val="183C47"/>
      </a:accent4>
      <a:accent5>
        <a:srgbClr val="93B7BB"/>
      </a:accent5>
      <a:accent6>
        <a:srgbClr val="006A71"/>
      </a:accent6>
      <a:hlink>
        <a:srgbClr val="93B7BB"/>
      </a:hlink>
      <a:folHlink>
        <a:srgbClr val="006A71"/>
      </a:folHlink>
    </a:clrScheme>
    <a:fontScheme name="CAU">
      <a:majorFont>
        <a:latin typeface="Dax"/>
        <a:ea typeface=""/>
        <a:cs typeface=""/>
      </a:majorFont>
      <a:minorFont>
        <a:latin typeface="DaxCondensed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a 2">
    <a:dk1>
      <a:srgbClr val="006A71"/>
    </a:dk1>
    <a:lt1>
      <a:sysClr val="window" lastClr="FFFFFF"/>
    </a:lt1>
    <a:dk2>
      <a:srgbClr val="1F497D"/>
    </a:dk2>
    <a:lt2>
      <a:srgbClr val="BFBFBF"/>
    </a:lt2>
    <a:accent1>
      <a:srgbClr val="183C47"/>
    </a:accent1>
    <a:accent2>
      <a:srgbClr val="93B7BB"/>
    </a:accent2>
    <a:accent3>
      <a:srgbClr val="D8E9E8"/>
    </a:accent3>
    <a:accent4>
      <a:srgbClr val="183C47"/>
    </a:accent4>
    <a:accent5>
      <a:srgbClr val="93B7BB"/>
    </a:accent5>
    <a:accent6>
      <a:srgbClr val="006A71"/>
    </a:accent6>
    <a:hlink>
      <a:srgbClr val="93B7BB"/>
    </a:hlink>
    <a:folHlink>
      <a:srgbClr val="006A71"/>
    </a:folHlink>
  </a:clrScheme>
</a:themeOverride>
</file>

<file path=ppt/theme/themeOverride2.xml><?xml version="1.0" encoding="utf-8"?>
<a:themeOverride xmlns:a="http://schemas.openxmlformats.org/drawingml/2006/main">
  <a:clrScheme name="Personalizada 2">
    <a:dk1>
      <a:srgbClr val="006A71"/>
    </a:dk1>
    <a:lt1>
      <a:sysClr val="window" lastClr="FFFFFF"/>
    </a:lt1>
    <a:dk2>
      <a:srgbClr val="1F497D"/>
    </a:dk2>
    <a:lt2>
      <a:srgbClr val="BFBFBF"/>
    </a:lt2>
    <a:accent1>
      <a:srgbClr val="183C47"/>
    </a:accent1>
    <a:accent2>
      <a:srgbClr val="93B7BB"/>
    </a:accent2>
    <a:accent3>
      <a:srgbClr val="D8E9E8"/>
    </a:accent3>
    <a:accent4>
      <a:srgbClr val="183C47"/>
    </a:accent4>
    <a:accent5>
      <a:srgbClr val="93B7BB"/>
    </a:accent5>
    <a:accent6>
      <a:srgbClr val="006A71"/>
    </a:accent6>
    <a:hlink>
      <a:srgbClr val="93B7BB"/>
    </a:hlink>
    <a:folHlink>
      <a:srgbClr val="006A71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</TotalTime>
  <Words>3250</Words>
  <Application>Microsoft Office PowerPoint</Application>
  <PresentationFormat>Apresentação na tela (4:3)</PresentationFormat>
  <Paragraphs>462</Paragraphs>
  <Slides>55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8" baseType="lpstr">
      <vt:lpstr>Arial</vt:lpstr>
      <vt:lpstr>Dax-Light</vt:lpstr>
      <vt:lpstr>Cambria</vt:lpstr>
      <vt:lpstr>Wingdings</vt:lpstr>
      <vt:lpstr>Calibri</vt:lpstr>
      <vt:lpstr>Dax</vt:lpstr>
      <vt:lpstr>DaxCondensed-Medium</vt:lpstr>
      <vt:lpstr>DaxCondensed</vt:lpstr>
      <vt:lpstr>Candara</vt:lpstr>
      <vt:lpstr>ＭＳ Ｐゴシック</vt:lpstr>
      <vt:lpstr>Dax-Bold</vt:lpstr>
      <vt:lpstr>Tahoma</vt:lpstr>
      <vt:lpstr>Tema do Office</vt:lpstr>
      <vt:lpstr> Conselho de Arquitetura e Urbanismo do Brasil  Apresentação da Gerência Executiva </vt:lpstr>
      <vt:lpstr>Apresentação do PowerPoint</vt:lpstr>
      <vt:lpstr>Controladoria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Gerência do Centro de Serviços Compartilhados - CSC</vt:lpstr>
      <vt:lpstr>Apresentação do PowerPoint</vt:lpstr>
      <vt:lpstr>CSC Coordenadoria do SICCAU CORTEC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CSC Coordenadoria de Tecnologia da Informação - CORTI</vt:lpstr>
      <vt:lpstr>Apresentação do PowerPoint</vt:lpstr>
      <vt:lpstr>Serviços disponibilizados pela T.I.</vt:lpstr>
      <vt:lpstr>Apresentação do PowerPoint</vt:lpstr>
      <vt:lpstr>CSC Coordenadoria de Geotecnologia - CORGEO</vt:lpstr>
      <vt:lpstr>Apresentação do PowerPoint</vt:lpstr>
      <vt:lpstr>CORGEO</vt:lpstr>
      <vt:lpstr>Apresentação do PowerPoint</vt:lpstr>
      <vt:lpstr>PLATAFORMA IGEO NO CAU/BR</vt:lpstr>
      <vt:lpstr>Apresentação do PowerPoint</vt:lpstr>
      <vt:lpstr>CSC Rede Integrada de    Atendimento - RIA</vt:lpstr>
      <vt:lpstr>Rede Integrada de Atendimento - RIA</vt:lpstr>
      <vt:lpstr>Rede Integrada de Atendimento - RIA</vt:lpstr>
      <vt:lpstr>Rede Integrada de Atendimento - RIA</vt:lpstr>
      <vt:lpstr>Rede Integrada de Atendimento - RIA</vt:lpstr>
      <vt:lpstr>CSC Coordenadoria do Sistema de Gestão Integrada - SGI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Gerência Administrativa GERAD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Gerência Financeira GERFIN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Encontro das Assessorias de Comunicação do CAU</dc:title>
  <dc:creator>Emerson Fraga</dc:creator>
  <cp:lastModifiedBy>Plenária CAU/BR</cp:lastModifiedBy>
  <cp:revision>242</cp:revision>
  <dcterms:created xsi:type="dcterms:W3CDTF">2016-04-07T14:55:08Z</dcterms:created>
  <dcterms:modified xsi:type="dcterms:W3CDTF">2018-01-12T16:22:46Z</dcterms:modified>
</cp:coreProperties>
</file>