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61" r:id="rId2"/>
    <p:sldId id="268" r:id="rId3"/>
    <p:sldId id="270" r:id="rId4"/>
    <p:sldId id="262" r:id="rId5"/>
    <p:sldId id="264" r:id="rId6"/>
    <p:sldId id="271" r:id="rId7"/>
    <p:sldId id="273" r:id="rId8"/>
    <p:sldId id="279" r:id="rId9"/>
    <p:sldId id="265" r:id="rId10"/>
    <p:sldId id="276" r:id="rId11"/>
    <p:sldId id="280" r:id="rId12"/>
    <p:sldId id="278" r:id="rId13"/>
    <p:sldId id="283" r:id="rId14"/>
    <p:sldId id="282" r:id="rId15"/>
    <p:sldId id="275" r:id="rId16"/>
    <p:sldId id="287" r:id="rId17"/>
    <p:sldId id="288" r:id="rId18"/>
    <p:sldId id="289" r:id="rId19"/>
    <p:sldId id="267" r:id="rId20"/>
    <p:sldId id="286" r:id="rId21"/>
    <p:sldId id="274" r:id="rId22"/>
    <p:sldId id="285" r:id="rId23"/>
    <p:sldId id="290" r:id="rId24"/>
  </p:sldIdLst>
  <p:sldSz cx="9144000" cy="6858000" type="screen4x3"/>
  <p:notesSz cx="6797675" cy="9928225"/>
  <p:custDataLst>
    <p:tags r:id="rId26"/>
  </p:custDataLst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8AA5D-BA0A-406C-8226-69CE76B9D2D6}" type="datetimeFigureOut">
              <a:rPr lang="pt-BR" smtClean="0"/>
              <a:t>11/01/2018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E5CCB-1082-4848-9065-82CFA20F6C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88364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978B-F542-4BDE-A79E-4957E59177DD}" type="datetimeFigureOut">
              <a:rPr lang="pt-BR" smtClean="0"/>
              <a:t>11/01/2018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46051-0B01-44FE-8515-64DCE3F29F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1982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978B-F542-4BDE-A79E-4957E59177DD}" type="datetimeFigureOut">
              <a:rPr lang="pt-BR" smtClean="0"/>
              <a:t>11/01/2018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46051-0B01-44FE-8515-64DCE3F29F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339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978B-F542-4BDE-A79E-4957E59177DD}" type="datetimeFigureOut">
              <a:rPr lang="pt-BR" smtClean="0"/>
              <a:t>11/01/2018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46051-0B01-44FE-8515-64DCE3F29F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5468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978B-F542-4BDE-A79E-4957E59177DD}" type="datetimeFigureOut">
              <a:rPr lang="pt-BR" smtClean="0"/>
              <a:t>11/01/2018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46051-0B01-44FE-8515-64DCE3F29F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4225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978B-F542-4BDE-A79E-4957E59177DD}" type="datetimeFigureOut">
              <a:rPr lang="pt-BR" smtClean="0"/>
              <a:t>11/01/2018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46051-0B01-44FE-8515-64DCE3F29F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424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978B-F542-4BDE-A79E-4957E59177DD}" type="datetimeFigureOut">
              <a:rPr lang="pt-BR" smtClean="0"/>
              <a:t>11/01/2018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46051-0B01-44FE-8515-64DCE3F29F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740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978B-F542-4BDE-A79E-4957E59177DD}" type="datetimeFigureOut">
              <a:rPr lang="pt-BR" smtClean="0"/>
              <a:t>11/01/2018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46051-0B01-44FE-8515-64DCE3F29F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5523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978B-F542-4BDE-A79E-4957E59177DD}" type="datetimeFigureOut">
              <a:rPr lang="pt-BR" smtClean="0"/>
              <a:t>11/01/2018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46051-0B01-44FE-8515-64DCE3F29F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0727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978B-F542-4BDE-A79E-4957E59177DD}" type="datetimeFigureOut">
              <a:rPr lang="pt-BR" smtClean="0"/>
              <a:t>11/01/2018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46051-0B01-44FE-8515-64DCE3F29F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7618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978B-F542-4BDE-A79E-4957E59177DD}" type="datetimeFigureOut">
              <a:rPr lang="pt-BR" smtClean="0"/>
              <a:t>11/01/2018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46051-0B01-44FE-8515-64DCE3F29F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391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978B-F542-4BDE-A79E-4957E59177DD}" type="datetimeFigureOut">
              <a:rPr lang="pt-BR" smtClean="0"/>
              <a:t>11/01/2018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46051-0B01-44FE-8515-64DCE3F29F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6548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2978B-F542-4BDE-A79E-4957E59177DD}" type="datetimeFigureOut">
              <a:rPr lang="pt-BR" smtClean="0"/>
              <a:t>11/01/2018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46051-0B01-44FE-8515-64DCE3F29F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9333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-CAU-BR-powerpoint-0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8589" y="0"/>
            <a:ext cx="9471036" cy="6994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4437112"/>
            <a:ext cx="8784976" cy="1362075"/>
          </a:xfrm>
        </p:spPr>
        <p:txBody>
          <a:bodyPr>
            <a:normAutofit/>
          </a:bodyPr>
          <a:lstStyle/>
          <a:p>
            <a:pPr algn="ctr"/>
            <a:r>
              <a:rPr lang="pt-BR" sz="4800" dirty="0" smtClean="0">
                <a:solidFill>
                  <a:schemeClr val="bg1"/>
                </a:solidFill>
              </a:rPr>
              <a:t>SECRETARIA GERAL DA MESA</a:t>
            </a:r>
            <a:endParaRPr lang="pt-BR" sz="4800" b="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12275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9475" y="3706"/>
            <a:ext cx="1914525" cy="70485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467544" y="708556"/>
            <a:ext cx="8208912" cy="4006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85" marR="17780" algn="just">
              <a:spcBef>
                <a:spcPts val="1390"/>
              </a:spcBef>
              <a:spcAft>
                <a:spcPts val="0"/>
              </a:spcAft>
            </a:pPr>
            <a:r>
              <a:rPr lang="pt-BR" sz="2800" b="1" dirty="0" smtClean="0">
                <a:ea typeface="Times New Roman" panose="02020603050405020304" pitchFamily="18" charset="0"/>
              </a:rPr>
              <a:t>Comissão </a:t>
            </a:r>
            <a:r>
              <a:rPr lang="pt-BR" sz="2800" b="1" dirty="0">
                <a:ea typeface="Times New Roman" panose="02020603050405020304" pitchFamily="18" charset="0"/>
              </a:rPr>
              <a:t>de Ética e Disciplina do </a:t>
            </a:r>
            <a:r>
              <a:rPr lang="pt-BR" sz="2800" b="1" dirty="0" smtClean="0">
                <a:ea typeface="Times New Roman" panose="02020603050405020304" pitchFamily="18" charset="0"/>
              </a:rPr>
              <a:t>CAU/BR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/>
              <a:t>Código </a:t>
            </a:r>
            <a:r>
              <a:rPr lang="pt-BR" sz="2800" dirty="0"/>
              <a:t>de Ética e </a:t>
            </a:r>
            <a:r>
              <a:rPr lang="pt-BR" sz="2800" dirty="0" smtClean="0"/>
              <a:t>Disciplina;</a:t>
            </a:r>
            <a:endParaRPr lang="pt-BR" sz="2800" dirty="0"/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/>
              <a:t>Processos de ético-disciplinares em grau de recurso;</a:t>
            </a:r>
            <a:endParaRPr lang="pt-BR" sz="2800" dirty="0"/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/>
              <a:t>Conciliação, mediação e reabilitação </a:t>
            </a:r>
            <a:r>
              <a:rPr lang="pt-BR" sz="2800" dirty="0"/>
              <a:t>de </a:t>
            </a:r>
            <a:r>
              <a:rPr lang="pt-BR" sz="2800" dirty="0" smtClean="0"/>
              <a:t>profissional em grau de recurso;</a:t>
            </a:r>
          </a:p>
          <a:p>
            <a:pPr marL="464185" marR="17780" indent="-457200" algn="just">
              <a:spcBef>
                <a:spcPts val="1390"/>
              </a:spcBef>
              <a:buFont typeface="Arial" panose="020B0604020202020204" pitchFamily="34" charset="0"/>
              <a:buChar char="•"/>
            </a:pPr>
            <a:r>
              <a:rPr lang="pt-BR" sz="2800" dirty="0" smtClean="0">
                <a:ea typeface="Times New Roman" panose="02020603050405020304" pitchFamily="18" charset="0"/>
              </a:rPr>
              <a:t>Normatização relacionada à ética e disciplina.</a:t>
            </a:r>
            <a:endParaRPr lang="pt-BR" sz="2800" dirty="0">
              <a:ea typeface="Times New Roman" panose="02020603050405020304" pitchFamily="18" charset="0"/>
            </a:endParaRPr>
          </a:p>
          <a:p>
            <a:pPr marL="6985" marR="17780" algn="just">
              <a:spcBef>
                <a:spcPts val="1390"/>
              </a:spcBef>
              <a:spcAft>
                <a:spcPts val="0"/>
              </a:spcAft>
            </a:pPr>
            <a:endParaRPr lang="pt-BR" sz="28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51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9475" y="3706"/>
            <a:ext cx="1914525" cy="70485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467544" y="620688"/>
            <a:ext cx="8208912" cy="6627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85" marR="17780" algn="just">
              <a:spcBef>
                <a:spcPts val="1390"/>
              </a:spcBef>
              <a:spcAft>
                <a:spcPts val="0"/>
              </a:spcAft>
            </a:pPr>
            <a:r>
              <a:rPr lang="pt-BR" sz="2800" b="1" dirty="0">
                <a:ea typeface="Times New Roman" panose="02020603050405020304" pitchFamily="18" charset="0"/>
              </a:rPr>
              <a:t>Comissão de Exercício Profissional do CAU/BR </a:t>
            </a:r>
            <a:endParaRPr lang="pt-BR" sz="2800" b="1" dirty="0" smtClean="0">
              <a:ea typeface="Times New Roman" panose="02020603050405020304" pitchFamily="18" charset="0"/>
            </a:endParaRP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/>
              <a:t>Fiscalização</a:t>
            </a:r>
            <a:r>
              <a:rPr lang="pt-BR" sz="2800" dirty="0"/>
              <a:t>;</a:t>
            </a:r>
          </a:p>
          <a:p>
            <a:pPr marL="464185" marR="17780" indent="-457200" algn="just">
              <a:spcBef>
                <a:spcPts val="1390"/>
              </a:spcBef>
              <a:buFont typeface="Arial" panose="020B0604020202020204" pitchFamily="34" charset="0"/>
              <a:buChar char="•"/>
            </a:pPr>
            <a:r>
              <a:rPr lang="pt-BR" sz="2800" dirty="0" smtClean="0"/>
              <a:t>Registro </a:t>
            </a:r>
            <a:r>
              <a:rPr lang="pt-BR" sz="2800" dirty="0"/>
              <a:t>de Responsabilidade Técnica (RRT);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/>
              <a:t>Registro </a:t>
            </a:r>
            <a:r>
              <a:rPr lang="pt-BR" sz="2800" dirty="0"/>
              <a:t>de Direito Autoral (RDA); </a:t>
            </a:r>
            <a:endParaRPr lang="pt-BR" sz="2800" dirty="0" smtClean="0"/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/>
              <a:t>Registro de Pessoa Jurídica;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/>
              <a:t>Alterações de Registro Profissional;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/>
              <a:t>Carteira </a:t>
            </a:r>
            <a:r>
              <a:rPr lang="pt-BR" sz="2800" dirty="0"/>
              <a:t>de identificação profissional</a:t>
            </a:r>
            <a:r>
              <a:rPr lang="pt-BR" sz="2800" dirty="0" smtClean="0"/>
              <a:t>;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/>
              <a:t>Certidões; 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/>
              <a:t>A</a:t>
            </a:r>
            <a:r>
              <a:rPr lang="pt-BR" sz="2800" dirty="0" smtClean="0"/>
              <a:t>tividades técnicas;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/>
              <a:t>Processos de Fiscalização em grau de recurso.</a:t>
            </a:r>
          </a:p>
          <a:p>
            <a:pPr marL="6985" marR="17780" algn="just">
              <a:spcBef>
                <a:spcPts val="1390"/>
              </a:spcBef>
              <a:spcAft>
                <a:spcPts val="0"/>
              </a:spcAft>
            </a:pPr>
            <a:endParaRPr lang="pt-BR" sz="28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37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9475" y="3706"/>
            <a:ext cx="1914525" cy="70485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323528" y="708556"/>
            <a:ext cx="8352928" cy="5657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85" marR="17780" algn="just">
              <a:spcBef>
                <a:spcPts val="1390"/>
              </a:spcBef>
              <a:spcAft>
                <a:spcPts val="0"/>
              </a:spcAft>
            </a:pPr>
            <a:r>
              <a:rPr lang="pt-BR" sz="2800" b="1" dirty="0" smtClean="0">
                <a:ea typeface="Times New Roman" panose="02020603050405020304" pitchFamily="18" charset="0"/>
              </a:rPr>
              <a:t>Comissão </a:t>
            </a:r>
            <a:r>
              <a:rPr lang="pt-BR" sz="2800" b="1" dirty="0">
                <a:ea typeface="Times New Roman" panose="02020603050405020304" pitchFamily="18" charset="0"/>
              </a:rPr>
              <a:t>de Organização e Administração do </a:t>
            </a:r>
            <a:r>
              <a:rPr lang="pt-BR" sz="2800" b="1" dirty="0" smtClean="0">
                <a:ea typeface="Times New Roman" panose="02020603050405020304" pitchFamily="18" charset="0"/>
              </a:rPr>
              <a:t>CAU/BR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>
                <a:ea typeface="Times New Roman" panose="02020603050405020304" pitchFamily="18" charset="0"/>
              </a:rPr>
              <a:t>Estratégia organizacional;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>
                <a:ea typeface="Times New Roman" panose="02020603050405020304" pitchFamily="18" charset="0"/>
              </a:rPr>
              <a:t>Modelo de Gestão;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/>
              <a:t>Modelos </a:t>
            </a:r>
            <a:r>
              <a:rPr lang="pt-BR" sz="2800" dirty="0"/>
              <a:t>e manuais de atos e procedimentos </a:t>
            </a:r>
            <a:r>
              <a:rPr lang="pt-BR" sz="2800" dirty="0" smtClean="0"/>
              <a:t>administrativos;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>
                <a:ea typeface="Times New Roman" panose="02020603050405020304" pitchFamily="18" charset="0"/>
              </a:rPr>
              <a:t>Carta de Serviços do </a:t>
            </a:r>
            <a:r>
              <a:rPr lang="pt-BR" sz="2800" dirty="0" smtClean="0">
                <a:ea typeface="Times New Roman" panose="02020603050405020304" pitchFamily="18" charset="0"/>
              </a:rPr>
              <a:t>CAU;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/>
              <a:t>Reestruturação organizacional;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/>
              <a:t>Uniformização </a:t>
            </a:r>
            <a:r>
              <a:rPr lang="pt-BR" sz="2800" dirty="0"/>
              <a:t>de </a:t>
            </a:r>
            <a:r>
              <a:rPr lang="pt-BR" sz="2800" dirty="0" smtClean="0"/>
              <a:t>ações de funcionamento das comissões;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2800" dirty="0" smtClean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76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9475" y="3706"/>
            <a:ext cx="1914525" cy="70485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323528" y="830897"/>
            <a:ext cx="8352928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>
                <a:ea typeface="Times New Roman" panose="02020603050405020304" pitchFamily="18" charset="0"/>
              </a:rPr>
              <a:t>Revisão</a:t>
            </a:r>
            <a:r>
              <a:rPr lang="pt-BR" sz="2800" dirty="0">
                <a:ea typeface="Times New Roman" panose="02020603050405020304" pitchFamily="18" charset="0"/>
              </a:rPr>
              <a:t>, sustação ou anulação de atos praticados pelos </a:t>
            </a:r>
            <a:r>
              <a:rPr lang="pt-BR" sz="2800" dirty="0" smtClean="0">
                <a:ea typeface="Times New Roman" panose="02020603050405020304" pitchFamily="18" charset="0"/>
              </a:rPr>
              <a:t>CAU/UF;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/>
              <a:t>Regimento </a:t>
            </a:r>
            <a:r>
              <a:rPr lang="pt-BR" sz="2800" dirty="0"/>
              <a:t>Geral do </a:t>
            </a:r>
            <a:r>
              <a:rPr lang="pt-BR" sz="2800" dirty="0" smtClean="0"/>
              <a:t>CAU e Regimento Interno do CAU/BR;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/>
              <a:t>Regimentos internos dos CAU/UF;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/>
              <a:t>I</a:t>
            </a:r>
            <a:r>
              <a:rPr lang="pt-BR" sz="2800" dirty="0" smtClean="0"/>
              <a:t>nstituição</a:t>
            </a:r>
            <a:r>
              <a:rPr lang="pt-BR" sz="2800" dirty="0"/>
              <a:t>, composição e </a:t>
            </a:r>
            <a:r>
              <a:rPr lang="pt-BR" sz="2800" dirty="0" smtClean="0"/>
              <a:t>funcionamento dos órgãos colegiados;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/>
              <a:t>Acesso </a:t>
            </a:r>
            <a:r>
              <a:rPr lang="pt-BR" sz="2800" dirty="0"/>
              <a:t>à informação e à </a:t>
            </a:r>
            <a:r>
              <a:rPr lang="pt-BR" sz="2800" dirty="0" smtClean="0"/>
              <a:t>transparência.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2800" dirty="0" smtClean="0"/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2800" dirty="0" smtClean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82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0755" y="0"/>
            <a:ext cx="1914525" cy="70485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323528" y="548680"/>
            <a:ext cx="835292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85" marR="17780">
              <a:spcBef>
                <a:spcPts val="1390"/>
              </a:spcBef>
              <a:spcAft>
                <a:spcPts val="0"/>
              </a:spcAft>
            </a:pPr>
            <a:r>
              <a:rPr lang="pt-BR" sz="2800" b="1" dirty="0" smtClean="0">
                <a:ea typeface="Times New Roman" panose="02020603050405020304" pitchFamily="18" charset="0"/>
              </a:rPr>
              <a:t>Comissão </a:t>
            </a:r>
            <a:r>
              <a:rPr lang="pt-BR" sz="2800" b="1" dirty="0">
                <a:ea typeface="Times New Roman" panose="02020603050405020304" pitchFamily="18" charset="0"/>
              </a:rPr>
              <a:t>de Planejamento e Finanças do </a:t>
            </a:r>
            <a:r>
              <a:rPr lang="pt-BR" sz="2800" b="1" dirty="0" smtClean="0">
                <a:ea typeface="Times New Roman" panose="02020603050405020304" pitchFamily="18" charset="0"/>
              </a:rPr>
              <a:t>CAU/BR</a:t>
            </a:r>
          </a:p>
          <a:p>
            <a:pPr marL="464185" marR="17780" indent="-457200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>
                <a:ea typeface="Times New Roman" panose="02020603050405020304" pitchFamily="18" charset="0"/>
              </a:rPr>
              <a:t>Planejamento e Gestão Estratégica;</a:t>
            </a:r>
          </a:p>
          <a:p>
            <a:pPr marL="464185" marR="17780" indent="-457200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>
                <a:ea typeface="Times New Roman" panose="02020603050405020304" pitchFamily="18" charset="0"/>
              </a:rPr>
              <a:t>Atos econômico-financeiros </a:t>
            </a:r>
            <a:r>
              <a:rPr lang="pt-BR" sz="2800" dirty="0">
                <a:ea typeface="Times New Roman" panose="02020603050405020304" pitchFamily="18" charset="0"/>
              </a:rPr>
              <a:t>voltados à </a:t>
            </a:r>
            <a:r>
              <a:rPr lang="pt-BR" sz="2800" dirty="0" smtClean="0">
                <a:ea typeface="Times New Roman" panose="02020603050405020304" pitchFamily="18" charset="0"/>
              </a:rPr>
              <a:t>reestruturação organizacional;</a:t>
            </a:r>
          </a:p>
          <a:p>
            <a:pPr marL="464185" marR="17780" indent="-457200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/>
              <a:t>Apuração </a:t>
            </a:r>
            <a:r>
              <a:rPr lang="pt-BR" sz="2800" dirty="0"/>
              <a:t>de irregularidades e </a:t>
            </a:r>
            <a:r>
              <a:rPr lang="pt-BR" sz="2800" dirty="0" smtClean="0"/>
              <a:t>responsabilidades econômico-financeiras;</a:t>
            </a:r>
          </a:p>
          <a:p>
            <a:pPr marL="464185" marR="17780" indent="-457200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>
                <a:ea typeface="Times New Roman" panose="02020603050405020304" pitchFamily="18" charset="0"/>
              </a:rPr>
              <a:t>P</a:t>
            </a:r>
            <a:r>
              <a:rPr lang="pt-BR" sz="2800" dirty="0" smtClean="0">
                <a:ea typeface="Times New Roman" panose="02020603050405020304" pitchFamily="18" charset="0"/>
              </a:rPr>
              <a:t>roposta </a:t>
            </a:r>
            <a:r>
              <a:rPr lang="pt-BR" sz="2800" dirty="0">
                <a:ea typeface="Times New Roman" panose="02020603050405020304" pitchFamily="18" charset="0"/>
              </a:rPr>
              <a:t>de aquisição ou alienação de bens móveis e </a:t>
            </a:r>
            <a:r>
              <a:rPr lang="pt-BR" sz="2800" dirty="0" smtClean="0">
                <a:ea typeface="Times New Roman" panose="02020603050405020304" pitchFamily="18" charset="0"/>
              </a:rPr>
              <a:t>imóveis;</a:t>
            </a:r>
          </a:p>
          <a:p>
            <a:pPr marL="464185" marR="17780" indent="-457200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/>
              <a:t>Prestações de contas, balanços e execuções orçamentários;</a:t>
            </a:r>
          </a:p>
          <a:p>
            <a:pPr marL="464185" marR="17780" indent="-457200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/>
              <a:t>Repasses de recursos e de cotas de arrecadação</a:t>
            </a:r>
            <a:r>
              <a:rPr lang="pt-BR" sz="2800" dirty="0" smtClean="0"/>
              <a:t>;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5092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9475" y="3706"/>
            <a:ext cx="1914525" cy="70485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323528" y="793249"/>
            <a:ext cx="8352928" cy="4867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85" marR="17780" algn="just">
              <a:spcBef>
                <a:spcPts val="1390"/>
              </a:spcBef>
              <a:spcAft>
                <a:spcPts val="0"/>
              </a:spcAft>
            </a:pPr>
            <a:r>
              <a:rPr lang="pt-BR" sz="2800" b="1" dirty="0" smtClean="0">
                <a:ea typeface="Times New Roman" panose="02020603050405020304" pitchFamily="18" charset="0"/>
              </a:rPr>
              <a:t>Comissão </a:t>
            </a:r>
            <a:r>
              <a:rPr lang="pt-BR" sz="2800" b="1" dirty="0">
                <a:ea typeface="Times New Roman" panose="02020603050405020304" pitchFamily="18" charset="0"/>
              </a:rPr>
              <a:t>de Política Profissional do </a:t>
            </a:r>
            <a:r>
              <a:rPr lang="pt-BR" sz="2800" b="1" dirty="0" smtClean="0">
                <a:ea typeface="Times New Roman" panose="02020603050405020304" pitchFamily="18" charset="0"/>
              </a:rPr>
              <a:t>CAU/BR</a:t>
            </a:r>
          </a:p>
          <a:p>
            <a:pPr marL="464185" marR="17780" indent="-457200" algn="just">
              <a:spcBef>
                <a:spcPts val="1390"/>
              </a:spcBef>
              <a:buFont typeface="Arial" panose="020B0604020202020204" pitchFamily="34" charset="0"/>
              <a:buChar char="•"/>
            </a:pPr>
            <a:r>
              <a:rPr lang="pt-BR" sz="2800" dirty="0" smtClean="0"/>
              <a:t>Articulação junto </a:t>
            </a:r>
            <a:r>
              <a:rPr lang="pt-BR" sz="2800" dirty="0"/>
              <a:t>aos poderes Executivo, Legislativo e Judiciário</a:t>
            </a:r>
            <a:r>
              <a:rPr lang="pt-BR" sz="2800" dirty="0" smtClean="0"/>
              <a:t>;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>
                <a:ea typeface="Times New Roman" panose="02020603050405020304" pitchFamily="18" charset="0"/>
              </a:rPr>
              <a:t>Valorização profissional;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>
                <a:ea typeface="Times New Roman" panose="02020603050405020304" pitchFamily="18" charset="0"/>
              </a:rPr>
              <a:t>Uniformização e compartilhamento das </a:t>
            </a:r>
            <a:r>
              <a:rPr lang="pt-BR" sz="2800" dirty="0" smtClean="0">
                <a:ea typeface="Times New Roman" panose="02020603050405020304" pitchFamily="18" charset="0"/>
              </a:rPr>
              <a:t>ações políticas;</a:t>
            </a:r>
          </a:p>
          <a:p>
            <a:pPr marL="464185" marR="17780" indent="-457200" algn="just">
              <a:spcBef>
                <a:spcPts val="1390"/>
              </a:spcBef>
              <a:buFont typeface="Arial" panose="020B0604020202020204" pitchFamily="34" charset="0"/>
              <a:buChar char="•"/>
            </a:pPr>
            <a:r>
              <a:rPr lang="pt-BR" sz="2800" dirty="0" smtClean="0"/>
              <a:t>Assistência </a:t>
            </a:r>
            <a:r>
              <a:rPr lang="pt-BR" sz="2800" dirty="0"/>
              <a:t>Técnica para Habitação de Interesse Social</a:t>
            </a:r>
            <a:r>
              <a:rPr lang="pt-BR" sz="2800" dirty="0" smtClean="0"/>
              <a:t>;</a:t>
            </a:r>
          </a:p>
          <a:p>
            <a:pPr marL="464185" marR="17780" indent="-457200" algn="just">
              <a:spcBef>
                <a:spcPts val="1390"/>
              </a:spcBef>
              <a:buFont typeface="Arial" panose="020B0604020202020204" pitchFamily="34" charset="0"/>
              <a:buChar char="•"/>
            </a:pPr>
            <a:r>
              <a:rPr lang="pt-BR" sz="2800" dirty="0" smtClean="0">
                <a:ea typeface="Times New Roman" panose="02020603050405020304" pitchFamily="18" charset="0"/>
              </a:rPr>
              <a:t>Tabela indicativa </a:t>
            </a:r>
            <a:r>
              <a:rPr lang="pt-BR" sz="2800" dirty="0">
                <a:ea typeface="Times New Roman" panose="02020603050405020304" pitchFamily="18" charset="0"/>
              </a:rPr>
              <a:t>de honorários de </a:t>
            </a:r>
            <a:r>
              <a:rPr lang="pt-BR" sz="2800" dirty="0" smtClean="0">
                <a:ea typeface="Times New Roman" panose="02020603050405020304" pitchFamily="18" charset="0"/>
              </a:rPr>
              <a:t>serviços.</a:t>
            </a:r>
            <a:endParaRPr lang="pt-BR" sz="28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83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9475" y="3706"/>
            <a:ext cx="1914525" cy="70485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251520" y="1042471"/>
            <a:ext cx="8352928" cy="5657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85" marR="17780" algn="just">
              <a:spcBef>
                <a:spcPts val="1390"/>
              </a:spcBef>
              <a:spcAft>
                <a:spcPts val="0"/>
              </a:spcAft>
            </a:pPr>
            <a:r>
              <a:rPr lang="pt-BR" sz="2800" b="1" dirty="0" smtClean="0">
                <a:ea typeface="Times New Roman" panose="02020603050405020304" pitchFamily="18" charset="0"/>
              </a:rPr>
              <a:t>Comissão </a:t>
            </a:r>
            <a:r>
              <a:rPr lang="pt-BR" sz="2800" b="1" dirty="0">
                <a:ea typeface="Times New Roman" panose="02020603050405020304" pitchFamily="18" charset="0"/>
              </a:rPr>
              <a:t>de Política Urbana e Ambiental do </a:t>
            </a:r>
            <a:r>
              <a:rPr lang="pt-BR" sz="2800" b="1" dirty="0" smtClean="0">
                <a:ea typeface="Times New Roman" panose="02020603050405020304" pitchFamily="18" charset="0"/>
              </a:rPr>
              <a:t>CAU/BR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/>
              <a:t>Articulação junto aos poderes </a:t>
            </a:r>
            <a:r>
              <a:rPr lang="pt-BR" sz="2800" dirty="0"/>
              <a:t>Executivo, Legislativo e </a:t>
            </a:r>
            <a:r>
              <a:rPr lang="pt-BR" sz="2800" dirty="0" smtClean="0"/>
              <a:t>Judiciário;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/>
              <a:t>Apoio à Assessoria Institucional e Parlamentar;</a:t>
            </a:r>
            <a:endParaRPr lang="pt-BR" sz="2800" dirty="0"/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/>
              <a:t>Análise de projetos </a:t>
            </a:r>
            <a:r>
              <a:rPr lang="pt-BR" sz="2800" dirty="0"/>
              <a:t>de </a:t>
            </a:r>
            <a:r>
              <a:rPr lang="pt-BR" sz="2800" dirty="0" smtClean="0"/>
              <a:t>lei pertinentes;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/>
              <a:t>Valorização das políticas </a:t>
            </a:r>
            <a:r>
              <a:rPr lang="pt-BR" sz="2800" dirty="0"/>
              <a:t>urbana e </a:t>
            </a:r>
            <a:r>
              <a:rPr lang="pt-BR" sz="2800" dirty="0" smtClean="0"/>
              <a:t>ambiental;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smtClean="0"/>
              <a:t>Defesa </a:t>
            </a:r>
            <a:r>
              <a:rPr lang="pt-BR" sz="2800" dirty="0" smtClean="0"/>
              <a:t>da participação dos arquitetos e urbanistas na gestão urbana e ambiental.</a:t>
            </a:r>
          </a:p>
          <a:p>
            <a:pPr marL="6985" marR="17780" algn="just">
              <a:spcBef>
                <a:spcPts val="1390"/>
              </a:spcBef>
              <a:spcAft>
                <a:spcPts val="0"/>
              </a:spcAft>
            </a:pPr>
            <a:endParaRPr lang="pt-BR" sz="2800" dirty="0" smtClean="0"/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2800" b="1" u="sng" dirty="0" smtClean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61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9475" y="3706"/>
            <a:ext cx="1914525" cy="70485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323528" y="980728"/>
            <a:ext cx="8352928" cy="44371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85" marR="17780" algn="just">
              <a:spcBef>
                <a:spcPts val="1390"/>
              </a:spcBef>
              <a:spcAft>
                <a:spcPts val="0"/>
              </a:spcAft>
            </a:pPr>
            <a:r>
              <a:rPr lang="pt-BR" sz="2800" b="1" dirty="0" smtClean="0">
                <a:ea typeface="Times New Roman" panose="02020603050405020304" pitchFamily="18" charset="0"/>
              </a:rPr>
              <a:t>Comissão </a:t>
            </a:r>
            <a:r>
              <a:rPr lang="pt-BR" sz="2800" b="1" dirty="0">
                <a:ea typeface="Times New Roman" panose="02020603050405020304" pitchFamily="18" charset="0"/>
              </a:rPr>
              <a:t>de Relações Internacionais do </a:t>
            </a:r>
            <a:r>
              <a:rPr lang="pt-BR" sz="2800" b="1" dirty="0" smtClean="0">
                <a:ea typeface="Times New Roman" panose="02020603050405020304" pitchFamily="18" charset="0"/>
              </a:rPr>
              <a:t>CAU/BR</a:t>
            </a:r>
            <a:endParaRPr lang="pt-BR" sz="2800" b="1" dirty="0">
              <a:ea typeface="Times New Roman" panose="02020603050405020304" pitchFamily="18" charset="0"/>
            </a:endParaRP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/>
              <a:t>Normativos internacionais;</a:t>
            </a:r>
            <a:endParaRPr lang="pt-BR" sz="2800" dirty="0"/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/>
              <a:t>F</a:t>
            </a:r>
            <a:r>
              <a:rPr lang="pt-BR" sz="2800" dirty="0" smtClean="0"/>
              <a:t>luxo </a:t>
            </a:r>
            <a:r>
              <a:rPr lang="pt-BR" sz="2800" dirty="0"/>
              <a:t>internacional de profissionais, empresas e </a:t>
            </a:r>
            <a:r>
              <a:rPr lang="pt-BR" sz="2800" dirty="0" smtClean="0"/>
              <a:t>serviços;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/>
              <a:t>Articulação junto a conselhos</a:t>
            </a:r>
            <a:r>
              <a:rPr lang="pt-BR" sz="2800" dirty="0"/>
              <a:t>, ordens e agências </a:t>
            </a:r>
            <a:r>
              <a:rPr lang="pt-BR" sz="2800" dirty="0" smtClean="0"/>
              <a:t>estrangeiras;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/>
              <a:t>Acordos</a:t>
            </a:r>
            <a:r>
              <a:rPr lang="pt-BR" sz="2800" dirty="0"/>
              <a:t>, programas </a:t>
            </a:r>
            <a:r>
              <a:rPr lang="pt-BR" sz="2800" dirty="0" smtClean="0"/>
              <a:t>e demais atos internacionais</a:t>
            </a:r>
            <a:r>
              <a:rPr lang="pt-BR" sz="2800" dirty="0"/>
              <a:t>.</a:t>
            </a:r>
            <a:endParaRPr lang="pt-BR" sz="2800" dirty="0" smtClean="0"/>
          </a:p>
          <a:p>
            <a:pPr marL="6985" marR="17780" algn="just">
              <a:spcBef>
                <a:spcPts val="1390"/>
              </a:spcBef>
              <a:spcAft>
                <a:spcPts val="0"/>
              </a:spcAft>
            </a:pPr>
            <a:endParaRPr lang="pt-BR" sz="2800" b="1" u="sng" dirty="0" smtClean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5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9475" y="3706"/>
            <a:ext cx="1914525" cy="70485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323528" y="767888"/>
            <a:ext cx="8496944" cy="5837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85" marR="17780" algn="just">
              <a:spcBef>
                <a:spcPts val="1390"/>
              </a:spcBef>
              <a:spcAft>
                <a:spcPts val="0"/>
              </a:spcAft>
            </a:pPr>
            <a:r>
              <a:rPr lang="pt-BR" sz="2800" b="1" dirty="0" smtClean="0">
                <a:ea typeface="Times New Roman" panose="02020603050405020304" pitchFamily="18" charset="0"/>
              </a:rPr>
              <a:t>Comissão Eleitoral Nacional do CAU/BR</a:t>
            </a:r>
            <a:endParaRPr lang="pt-BR" sz="2800" b="1" dirty="0">
              <a:ea typeface="Times New Roman" panose="02020603050405020304" pitchFamily="18" charset="0"/>
            </a:endParaRPr>
          </a:p>
          <a:p>
            <a:pPr marL="6985" marR="17780" algn="just">
              <a:spcBef>
                <a:spcPts val="1390"/>
              </a:spcBef>
              <a:spcAft>
                <a:spcPts val="0"/>
              </a:spcAft>
            </a:pPr>
            <a:r>
              <a:rPr lang="pt-BR" sz="2800" dirty="0"/>
              <a:t>C</a:t>
            </a:r>
            <a:r>
              <a:rPr lang="pt-BR" sz="2800" dirty="0" smtClean="0"/>
              <a:t>ompetências normativas (2 primeiros anos): 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/>
              <a:t>Regulamento </a:t>
            </a:r>
            <a:r>
              <a:rPr lang="pt-BR" sz="2800" dirty="0"/>
              <a:t>Eleitoral; </a:t>
            </a:r>
            <a:endParaRPr lang="pt-BR" sz="2800" dirty="0" smtClean="0"/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/>
              <a:t>S</a:t>
            </a:r>
            <a:r>
              <a:rPr lang="pt-BR" sz="2800" dirty="0" smtClean="0"/>
              <a:t>istemas </a:t>
            </a:r>
            <a:r>
              <a:rPr lang="pt-BR" sz="2800" dirty="0"/>
              <a:t>eletrônicos necessários à </a:t>
            </a:r>
            <a:r>
              <a:rPr lang="pt-BR" sz="2800" dirty="0" smtClean="0"/>
              <a:t>eleição;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/>
              <a:t>Modelos de documentos;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/>
              <a:t>D</a:t>
            </a:r>
            <a:r>
              <a:rPr lang="pt-BR" sz="2800" dirty="0" smtClean="0"/>
              <a:t>enúncias </a:t>
            </a:r>
            <a:r>
              <a:rPr lang="pt-BR" sz="2800" dirty="0"/>
              <a:t>contra chapas e </a:t>
            </a:r>
            <a:r>
              <a:rPr lang="pt-BR" sz="2800" dirty="0" smtClean="0"/>
              <a:t>candidatos em grau de recursos;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/>
              <a:t>P</a:t>
            </a:r>
            <a:r>
              <a:rPr lang="pt-BR" sz="2800" dirty="0" smtClean="0"/>
              <a:t>lanejamento </a:t>
            </a:r>
            <a:r>
              <a:rPr lang="pt-BR" sz="2800" dirty="0"/>
              <a:t>das licitações e </a:t>
            </a:r>
            <a:r>
              <a:rPr lang="pt-BR" sz="2800" dirty="0" smtClean="0"/>
              <a:t>contratações;</a:t>
            </a:r>
          </a:p>
          <a:p>
            <a:pPr marL="6985" marR="17780" algn="just">
              <a:spcBef>
                <a:spcPts val="1390"/>
              </a:spcBef>
              <a:spcAft>
                <a:spcPts val="0"/>
              </a:spcAft>
            </a:pPr>
            <a:endParaRPr lang="pt-BR" sz="2800" dirty="0" smtClean="0"/>
          </a:p>
          <a:p>
            <a:pPr marL="6985" marR="17780" algn="just">
              <a:spcBef>
                <a:spcPts val="1390"/>
              </a:spcBef>
              <a:spcAft>
                <a:spcPts val="0"/>
              </a:spcAft>
            </a:pPr>
            <a:r>
              <a:rPr lang="pt-BR" sz="2800" dirty="0"/>
              <a:t>Condução do Processo Eleitoral (ano eleitoral)</a:t>
            </a:r>
          </a:p>
        </p:txBody>
      </p:sp>
    </p:spTree>
    <p:extLst>
      <p:ext uri="{BB962C8B-B14F-4D97-AF65-F5344CB8AC3E}">
        <p14:creationId xmlns:p14="http://schemas.microsoft.com/office/powerpoint/2010/main" val="320870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23528" y="476672"/>
            <a:ext cx="8640960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2735" marR="1778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" marR="17780" algn="just">
              <a:lnSpc>
                <a:spcPct val="150000"/>
              </a:lnSpc>
              <a:spcAft>
                <a:spcPts val="0"/>
              </a:spcAft>
            </a:pPr>
            <a:r>
              <a:rPr lang="pt-BR" sz="2800" b="1" u="sng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COORDENADOR DE COMISSÃO:</a:t>
            </a:r>
          </a:p>
          <a:p>
            <a:pPr marL="292735" marR="1778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Conduz os trabalhos;</a:t>
            </a:r>
          </a:p>
          <a:p>
            <a:pPr marL="292735" marR="1778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Define as pautas das reuniões;</a:t>
            </a:r>
          </a:p>
          <a:p>
            <a:pPr marL="292735" marR="1778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Responsável pelo cumprimento do Plano de Ação, orçamentário e de trabalho da comissão;</a:t>
            </a:r>
          </a:p>
          <a:p>
            <a:pPr marL="292735" marR="1778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Indica entre os conselheiros membros das comissões, </a:t>
            </a:r>
            <a:r>
              <a:rPr lang="pt-BR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relatores </a:t>
            </a:r>
            <a:r>
              <a:rPr lang="pt-BR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e responsáveis por cada item da pauta;</a:t>
            </a:r>
          </a:p>
          <a:p>
            <a:pPr marL="292735" marR="1778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9475" y="3706"/>
            <a:ext cx="1914525" cy="7048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1244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9475" y="3706"/>
            <a:ext cx="1914525" cy="70485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611560" y="476672"/>
            <a:ext cx="768833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u="sng" dirty="0" smtClean="0">
                <a:latin typeface="+mj-lt"/>
              </a:rPr>
              <a:t>CONSELHEIRO </a:t>
            </a:r>
            <a:endParaRPr lang="pt-BR" sz="2800" b="1" u="sng" dirty="0">
              <a:latin typeface="+mj-lt"/>
            </a:endParaRPr>
          </a:p>
          <a:p>
            <a:endParaRPr lang="pt-BR" sz="2800" b="1" u="sng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pt-BR" sz="2800" dirty="0">
                <a:latin typeface="+mj-lt"/>
              </a:rPr>
              <a:t>O exercício do mandato de c</a:t>
            </a:r>
            <a:r>
              <a:rPr lang="pt-BR" sz="2800" dirty="0" smtClean="0">
                <a:latin typeface="+mj-lt"/>
              </a:rPr>
              <a:t>onselheiro</a:t>
            </a:r>
            <a:r>
              <a:rPr lang="pt-BR" sz="2800" dirty="0">
                <a:latin typeface="+mj-lt"/>
              </a:rPr>
              <a:t>, de CAU/UF ou do CAU/BR, é </a:t>
            </a:r>
            <a:r>
              <a:rPr lang="pt-BR" sz="2800" dirty="0" smtClean="0">
                <a:latin typeface="+mj-lt"/>
              </a:rPr>
              <a:t>honorífico, </a:t>
            </a:r>
            <a:r>
              <a:rPr lang="pt-BR" sz="2800" dirty="0">
                <a:latin typeface="+mj-lt"/>
              </a:rPr>
              <a:t>e tem duração de 3 (</a:t>
            </a:r>
            <a:r>
              <a:rPr lang="pt-BR" sz="2800" dirty="0" smtClean="0">
                <a:latin typeface="+mj-lt"/>
              </a:rPr>
              <a:t>três)anos.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 smtClean="0">
                <a:latin typeface="+mj-lt"/>
              </a:rPr>
              <a:t>Desprendimento;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 smtClean="0">
                <a:latin typeface="+mj-lt"/>
              </a:rPr>
              <a:t>Disponibilidade;</a:t>
            </a:r>
            <a:endParaRPr lang="pt-BR" sz="2800" dirty="0">
              <a:latin typeface="+mj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 smtClean="0">
                <a:latin typeface="+mj-lt"/>
              </a:rPr>
              <a:t>Compromisso.</a:t>
            </a:r>
            <a:endParaRPr lang="pt-BR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342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51520" y="721180"/>
            <a:ext cx="8640960" cy="337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2735" marR="1778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2735" marR="1778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O coordenador da </a:t>
            </a:r>
            <a:r>
              <a:rPr lang="pt-BR" sz="280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CPFi</a:t>
            </a:r>
            <a:r>
              <a:rPr lang="pt-BR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coordena também o CG-FA;</a:t>
            </a:r>
          </a:p>
          <a:p>
            <a:pPr marL="292735" marR="1778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 O Presidente conduz as reuniões do CG-CSC-CAU;</a:t>
            </a:r>
            <a:endParaRPr lang="pt-BR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2735" marR="1778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>
                <a:ea typeface="Times New Roman" panose="02020603050405020304" pitchFamily="18" charset="0"/>
              </a:rPr>
              <a:t>Os coordenadores da CEP e CEF são membros do </a:t>
            </a:r>
            <a:r>
              <a:rPr lang="pt-BR" sz="2800" dirty="0" smtClean="0">
                <a:ea typeface="Times New Roman" panose="02020603050405020304" pitchFamily="18" charset="0"/>
              </a:rPr>
              <a:t>CEAU-CAU/BR.</a:t>
            </a:r>
            <a:endParaRPr lang="pt-BR" sz="2800" dirty="0">
              <a:ea typeface="Times New Roman" panose="02020603050405020304" pitchFamily="18" charset="0"/>
            </a:endParaRPr>
          </a:p>
          <a:p>
            <a:pPr marL="292735" marR="1778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9475" y="3706"/>
            <a:ext cx="1914525" cy="7048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9488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79512" y="142117"/>
            <a:ext cx="878497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2735" marR="1778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" marR="17780" algn="just">
              <a:lnSpc>
                <a:spcPct val="150000"/>
              </a:lnSpc>
              <a:spcAft>
                <a:spcPts val="0"/>
              </a:spcAft>
            </a:pPr>
            <a:r>
              <a:rPr lang="pt-BR" sz="2800" b="1" u="sng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MEMBRO DE COMISSÃO:</a:t>
            </a:r>
          </a:p>
          <a:p>
            <a:pPr marL="292735" marR="1778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03 </a:t>
            </a:r>
            <a:r>
              <a:rPr lang="pt-B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ausências não justificadas;</a:t>
            </a:r>
          </a:p>
          <a:p>
            <a:pPr marL="292735" marR="1778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Declaração </a:t>
            </a:r>
            <a:r>
              <a:rPr lang="pt-B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de impedimento;</a:t>
            </a:r>
          </a:p>
          <a:p>
            <a:pPr marL="292735" marR="1778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Responsabilidade e relatoria: deverá </a:t>
            </a:r>
            <a:r>
              <a:rPr lang="pt-B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apresentar a matéria </a:t>
            </a:r>
            <a:r>
              <a:rPr lang="pt-BR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durante o processo de deliberação e </a:t>
            </a:r>
            <a:r>
              <a:rPr lang="pt-B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ajudar no esclarecimento de dúvidas;</a:t>
            </a:r>
          </a:p>
          <a:p>
            <a:pPr marL="292735" marR="1778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elatório </a:t>
            </a:r>
            <a:r>
              <a:rPr lang="pt-B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e voto </a:t>
            </a:r>
            <a:r>
              <a:rPr lang="pt-BR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fundamentado: o </a:t>
            </a:r>
            <a:r>
              <a:rPr lang="pt-B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conselheiro poderá contar com </a:t>
            </a:r>
            <a:r>
              <a:rPr lang="pt-BR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assessorias técnicas e jurídicas;</a:t>
            </a:r>
          </a:p>
          <a:p>
            <a:pPr marL="292735" marR="1778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2735" marR="1778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9475" y="3706"/>
            <a:ext cx="1914525" cy="7048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4871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95536" y="708556"/>
            <a:ext cx="828092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2735" marR="1778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2735" marR="1778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Deverá participar de todos os eventos oficiais convocados pelo presidente;</a:t>
            </a:r>
          </a:p>
          <a:p>
            <a:pPr marL="292735" marR="1778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CG-CSC: 1 membro da COA, 1 membro da </a:t>
            </a:r>
            <a:r>
              <a:rPr lang="pt-BR" sz="280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CPFi</a:t>
            </a:r>
            <a:r>
              <a:rPr lang="pt-BR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e 1 membro do Plenário;</a:t>
            </a:r>
          </a:p>
          <a:p>
            <a:pPr marL="292735" marR="1778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CG-FA: 2 membros da </a:t>
            </a:r>
            <a:r>
              <a:rPr lang="pt-BR" sz="280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CPFi</a:t>
            </a:r>
            <a:r>
              <a:rPr lang="pt-BR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92735" marR="1778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Composição de comissões temporárias;</a:t>
            </a:r>
          </a:p>
          <a:p>
            <a:pPr marL="292735" marR="1778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Representações institucionais.</a:t>
            </a:r>
          </a:p>
          <a:p>
            <a:pPr marL="292735" marR="1778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2735" marR="1778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9475" y="3706"/>
            <a:ext cx="1914525" cy="7048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5515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-CAU-BR-powerpoint-0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8589" y="0"/>
            <a:ext cx="9471036" cy="6994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4437112"/>
            <a:ext cx="8784976" cy="1362075"/>
          </a:xfrm>
        </p:spPr>
        <p:txBody>
          <a:bodyPr>
            <a:normAutofit/>
          </a:bodyPr>
          <a:lstStyle/>
          <a:p>
            <a:pPr algn="ctr"/>
            <a:r>
              <a:rPr lang="pt-BR" sz="4800" dirty="0" smtClean="0">
                <a:solidFill>
                  <a:schemeClr val="bg1"/>
                </a:solidFill>
              </a:rPr>
              <a:t>Obrigada</a:t>
            </a:r>
            <a:endParaRPr lang="pt-BR" sz="4800" b="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05430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3568" y="404665"/>
            <a:ext cx="8136904" cy="1440160"/>
          </a:xfrm>
        </p:spPr>
        <p:txBody>
          <a:bodyPr>
            <a:normAutofit/>
          </a:bodyPr>
          <a:lstStyle/>
          <a:p>
            <a:endParaRPr lang="pt-BR" sz="1800" dirty="0" smtClean="0">
              <a:solidFill>
                <a:schemeClr val="tx1"/>
              </a:solidFill>
            </a:endParaRPr>
          </a:p>
          <a:p>
            <a:endParaRPr lang="pt-BR" sz="1800" dirty="0">
              <a:solidFill>
                <a:schemeClr val="tx1"/>
              </a:solidFill>
            </a:endParaRPr>
          </a:p>
          <a:p>
            <a:endParaRPr lang="pt-BR" sz="18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800" dirty="0" smtClean="0">
              <a:solidFill>
                <a:schemeClr val="tx1"/>
              </a:solidFill>
            </a:endParaRPr>
          </a:p>
          <a:p>
            <a:endParaRPr lang="pt-BR" sz="1800" dirty="0">
              <a:solidFill>
                <a:schemeClr val="tx1"/>
              </a:solidFill>
            </a:endParaRPr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251520" y="404665"/>
            <a:ext cx="8568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u="sng" dirty="0" smtClean="0"/>
              <a:t>SGM</a:t>
            </a:r>
          </a:p>
          <a:p>
            <a:endParaRPr lang="pt-BR" sz="2800" b="1" u="sng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Assessoria técnica às instâncias normativas e aos órgãos consultivos;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Lei 12.378/2010, </a:t>
            </a:r>
            <a:r>
              <a:rPr lang="pt-BR" sz="2800" dirty="0"/>
              <a:t>Regimento Geral do CAU e Regimento Interno do CAU/BR, </a:t>
            </a:r>
            <a:r>
              <a:rPr lang="pt-BR" sz="2800" dirty="0" smtClean="0"/>
              <a:t>normas CAU/BR e legislações </a:t>
            </a:r>
            <a:r>
              <a:rPr lang="pt-BR" sz="2800" dirty="0"/>
              <a:t>em </a:t>
            </a:r>
            <a:r>
              <a:rPr lang="pt-BR" sz="2800" dirty="0" smtClean="0"/>
              <a:t>vigor;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Interlocução (assuntos normativos);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800" dirty="0"/>
              <a:t>O</a:t>
            </a:r>
            <a:r>
              <a:rPr lang="pt-BR" sz="2800" dirty="0" smtClean="0"/>
              <a:t>rientação </a:t>
            </a:r>
            <a:r>
              <a:rPr lang="pt-BR" sz="2800" dirty="0"/>
              <a:t>e </a:t>
            </a:r>
            <a:r>
              <a:rPr lang="pt-BR" sz="2800" dirty="0" smtClean="0"/>
              <a:t>esclarecimento.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678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emerson.fraga\AppData\Local\Microsoft\Windows\INetCache\Content.Word\ORGANOGRAMA_CAUBR-01-0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223852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59632" y="3356992"/>
            <a:ext cx="2520280" cy="1152128"/>
          </a:xfr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Núcleo de Apoio Técnico aos Órgãos Colegiados</a:t>
            </a:r>
            <a:endParaRPr lang="pt-BR" b="1" dirty="0">
              <a:solidFill>
                <a:schemeClr val="bg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9475" y="3706"/>
            <a:ext cx="1914525" cy="704850"/>
          </a:xfrm>
          <a:prstGeom prst="rect">
            <a:avLst/>
          </a:prstGeom>
        </p:spPr>
      </p:pic>
      <p:sp>
        <p:nvSpPr>
          <p:cNvPr id="7" name="Espaço Reservado para Texto 2"/>
          <p:cNvSpPr txBox="1">
            <a:spLocks/>
          </p:cNvSpPr>
          <p:nvPr/>
        </p:nvSpPr>
        <p:spPr>
          <a:xfrm>
            <a:off x="1293952" y="4653136"/>
            <a:ext cx="2520280" cy="165618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 smtClean="0">
                <a:solidFill>
                  <a:schemeClr val="bg1"/>
                </a:solidFill>
              </a:rPr>
              <a:t>2 Analistas Técnicos</a:t>
            </a:r>
          </a:p>
          <a:p>
            <a:pPr algn="ctr"/>
            <a:r>
              <a:rPr lang="pt-BR" b="1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pt-BR" b="1" dirty="0" smtClean="0">
                <a:solidFill>
                  <a:schemeClr val="bg1"/>
                </a:solidFill>
              </a:rPr>
              <a:t>7 Arquitetos e Urbanistas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8" name="Espaço Reservado para Texto 2"/>
          <p:cNvSpPr txBox="1">
            <a:spLocks/>
          </p:cNvSpPr>
          <p:nvPr/>
        </p:nvSpPr>
        <p:spPr>
          <a:xfrm>
            <a:off x="5868144" y="3356992"/>
            <a:ext cx="2520280" cy="115212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 smtClean="0">
                <a:solidFill>
                  <a:schemeClr val="bg1"/>
                </a:solidFill>
              </a:rPr>
              <a:t>Núcleo de Apoio Administrativo aos Órgãos Colegiados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9" name="Espaço Reservado para Texto 2"/>
          <p:cNvSpPr txBox="1">
            <a:spLocks/>
          </p:cNvSpPr>
          <p:nvPr/>
        </p:nvSpPr>
        <p:spPr>
          <a:xfrm>
            <a:off x="5868144" y="4653136"/>
            <a:ext cx="2520280" cy="165618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 smtClean="0">
                <a:solidFill>
                  <a:schemeClr val="bg1"/>
                </a:solidFill>
              </a:rPr>
              <a:t>6 Assistentes Administrativos</a:t>
            </a:r>
          </a:p>
          <a:p>
            <a:pPr algn="ctr"/>
            <a:endParaRPr lang="pt-BR" b="1" dirty="0">
              <a:solidFill>
                <a:schemeClr val="bg1"/>
              </a:solidFill>
            </a:endParaRPr>
          </a:p>
          <a:p>
            <a:pPr algn="ctr"/>
            <a:r>
              <a:rPr lang="pt-BR" b="1" dirty="0" smtClean="0">
                <a:solidFill>
                  <a:schemeClr val="bg1"/>
                </a:solidFill>
              </a:rPr>
              <a:t> 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0" name="Espaço Reservado para Texto 2"/>
          <p:cNvSpPr txBox="1">
            <a:spLocks/>
          </p:cNvSpPr>
          <p:nvPr/>
        </p:nvSpPr>
        <p:spPr>
          <a:xfrm>
            <a:off x="2843808" y="836712"/>
            <a:ext cx="3672408" cy="183691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 smtClean="0">
                <a:solidFill>
                  <a:schemeClr val="bg1"/>
                </a:solidFill>
              </a:rPr>
              <a:t>Plenário</a:t>
            </a:r>
          </a:p>
          <a:p>
            <a:pPr algn="ctr"/>
            <a:r>
              <a:rPr lang="pt-BR" b="1" dirty="0" smtClean="0">
                <a:solidFill>
                  <a:schemeClr val="bg1"/>
                </a:solidFill>
              </a:rPr>
              <a:t>Conselho Diretor</a:t>
            </a:r>
          </a:p>
          <a:p>
            <a:pPr algn="ctr"/>
            <a:r>
              <a:rPr lang="pt-BR" b="1" dirty="0" smtClean="0">
                <a:solidFill>
                  <a:schemeClr val="bg1"/>
                </a:solidFill>
              </a:rPr>
              <a:t>5 Comissões Ordinárias</a:t>
            </a:r>
          </a:p>
          <a:p>
            <a:pPr algn="ctr"/>
            <a:r>
              <a:rPr lang="pt-BR" b="1" dirty="0" smtClean="0">
                <a:solidFill>
                  <a:schemeClr val="bg1"/>
                </a:solidFill>
              </a:rPr>
              <a:t>3 Comissões Especiais</a:t>
            </a:r>
          </a:p>
          <a:p>
            <a:pPr algn="ctr"/>
            <a:r>
              <a:rPr lang="pt-BR" b="1" dirty="0" smtClean="0">
                <a:solidFill>
                  <a:schemeClr val="bg1"/>
                </a:solidFill>
              </a:rPr>
              <a:t>1 Comissão Eleitoral</a:t>
            </a:r>
          </a:p>
          <a:p>
            <a:pPr algn="ctr"/>
            <a:r>
              <a:rPr lang="pt-BR" b="1" dirty="0" smtClean="0">
                <a:solidFill>
                  <a:schemeClr val="bg1"/>
                </a:solidFill>
              </a:rPr>
              <a:t>CEAU</a:t>
            </a:r>
            <a:endParaRPr lang="pt-BR" b="1" dirty="0">
              <a:solidFill>
                <a:schemeClr val="bg1"/>
              </a:solidFill>
            </a:endParaRPr>
          </a:p>
        </p:txBody>
      </p:sp>
      <p:cxnSp>
        <p:nvCxnSpPr>
          <p:cNvPr id="24" name="Conector angulado 23"/>
          <p:cNvCxnSpPr>
            <a:stCxn id="10" idx="2"/>
            <a:endCxn id="8" idx="0"/>
          </p:cNvCxnSpPr>
          <p:nvPr/>
        </p:nvCxnSpPr>
        <p:spPr>
          <a:xfrm rot="16200000" flipH="1">
            <a:off x="5562466" y="1791174"/>
            <a:ext cx="683364" cy="244827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angulado 30"/>
          <p:cNvCxnSpPr>
            <a:endCxn id="3" idx="0"/>
          </p:cNvCxnSpPr>
          <p:nvPr/>
        </p:nvCxnSpPr>
        <p:spPr>
          <a:xfrm rot="10800000" flipV="1">
            <a:off x="2519772" y="3015308"/>
            <a:ext cx="2160240" cy="34168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112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9475" y="3706"/>
            <a:ext cx="1914525" cy="70485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395536" y="620688"/>
            <a:ext cx="8352928" cy="5657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85" marR="17780" algn="just">
              <a:spcBef>
                <a:spcPts val="1390"/>
              </a:spcBef>
              <a:spcAft>
                <a:spcPts val="0"/>
              </a:spcAft>
            </a:pPr>
            <a:r>
              <a:rPr lang="pt-BR" sz="2800" b="1" u="sng" dirty="0" smtClean="0">
                <a:ea typeface="Times New Roman" panose="02020603050405020304" pitchFamily="18" charset="0"/>
              </a:rPr>
              <a:t>REUNIÕES PLENÁRIAS</a:t>
            </a:r>
          </a:p>
          <a:p>
            <a:pPr marL="6985" marR="17780" algn="just">
              <a:spcBef>
                <a:spcPts val="1390"/>
              </a:spcBef>
              <a:spcAft>
                <a:spcPts val="0"/>
              </a:spcAft>
            </a:pPr>
            <a:endParaRPr lang="pt-BR" sz="2800" b="1" u="sng" dirty="0" smtClean="0">
              <a:ea typeface="Times New Roman" panose="02020603050405020304" pitchFamily="18" charset="0"/>
            </a:endParaRPr>
          </a:p>
          <a:p>
            <a:pPr marL="349885" marR="17780" indent="-3429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>
                <a:ea typeface="Times New Roman" panose="02020603050405020304" pitchFamily="18" charset="0"/>
              </a:rPr>
              <a:t>Composição do Plenário; </a:t>
            </a:r>
          </a:p>
          <a:p>
            <a:pPr marL="349885" marR="17780" indent="-342900" algn="just">
              <a:spcBef>
                <a:spcPts val="1390"/>
              </a:spcBef>
              <a:buFont typeface="Arial" panose="020B0604020202020204" pitchFamily="34" charset="0"/>
              <a:buChar char="•"/>
            </a:pPr>
            <a:r>
              <a:rPr lang="pt-BR" sz="2800" dirty="0" smtClean="0">
                <a:ea typeface="Times New Roman" panose="02020603050405020304" pitchFamily="18" charset="0"/>
              </a:rPr>
              <a:t>Plenárias Ordinárias mensais </a:t>
            </a:r>
            <a:r>
              <a:rPr lang="pt-BR" sz="2800" dirty="0">
                <a:ea typeface="Times New Roman" panose="02020603050405020304" pitchFamily="18" charset="0"/>
              </a:rPr>
              <a:t>e Ampliadas </a:t>
            </a:r>
            <a:r>
              <a:rPr lang="pt-BR" sz="2800" dirty="0" smtClean="0">
                <a:ea typeface="Times New Roman" panose="02020603050405020304" pitchFamily="18" charset="0"/>
              </a:rPr>
              <a:t>trimestrais;</a:t>
            </a:r>
            <a:endParaRPr lang="pt-BR" sz="2800" dirty="0">
              <a:ea typeface="Times New Roman" panose="02020603050405020304" pitchFamily="18" charset="0"/>
            </a:endParaRPr>
          </a:p>
          <a:p>
            <a:pPr marL="349885" marR="17780" indent="-342900" algn="just">
              <a:spcBef>
                <a:spcPts val="1390"/>
              </a:spcBef>
              <a:buFont typeface="Arial" panose="020B0604020202020204" pitchFamily="34" charset="0"/>
              <a:buChar char="•"/>
            </a:pPr>
            <a:r>
              <a:rPr lang="pt-BR" sz="2800" dirty="0" smtClean="0">
                <a:ea typeface="Times New Roman" panose="02020603050405020304" pitchFamily="18" charset="0"/>
              </a:rPr>
              <a:t>Públicas;</a:t>
            </a:r>
            <a:endParaRPr lang="pt-BR" sz="2800" dirty="0">
              <a:ea typeface="Times New Roman" panose="02020603050405020304" pitchFamily="18" charset="0"/>
            </a:endParaRPr>
          </a:p>
          <a:p>
            <a:pPr marL="349885" marR="17780" indent="-342900" algn="just">
              <a:spcBef>
                <a:spcPts val="1390"/>
              </a:spcBef>
              <a:buFont typeface="Arial" panose="020B0604020202020204" pitchFamily="34" charset="0"/>
              <a:buChar char="•"/>
            </a:pPr>
            <a:r>
              <a:rPr lang="pt-BR" sz="2800" dirty="0" smtClean="0">
                <a:ea typeface="Times New Roman" panose="02020603050405020304" pitchFamily="18" charset="0"/>
              </a:rPr>
              <a:t>As regras </a:t>
            </a:r>
            <a:r>
              <a:rPr lang="pt-BR" sz="2800" dirty="0">
                <a:ea typeface="Times New Roman" panose="02020603050405020304" pitchFamily="18" charset="0"/>
              </a:rPr>
              <a:t>para apreciação dos trabalhos são tratados </a:t>
            </a:r>
            <a:r>
              <a:rPr lang="pt-BR" sz="2800" dirty="0" smtClean="0">
                <a:ea typeface="Times New Roman" panose="02020603050405020304" pitchFamily="18" charset="0"/>
              </a:rPr>
              <a:t>pelos artigos </a:t>
            </a:r>
            <a:r>
              <a:rPr lang="pt-BR" sz="2800" dirty="0">
                <a:ea typeface="Times New Roman" panose="02020603050405020304" pitchFamily="18" charset="0"/>
              </a:rPr>
              <a:t>48 ao </a:t>
            </a:r>
            <a:r>
              <a:rPr lang="pt-BR" sz="2800" dirty="0" smtClean="0">
                <a:ea typeface="Times New Roman" panose="02020603050405020304" pitchFamily="18" charset="0"/>
              </a:rPr>
              <a:t>80 do Regimento Interno do CAU/BR.</a:t>
            </a:r>
          </a:p>
          <a:p>
            <a:pPr marL="6985" marR="17780" algn="just">
              <a:spcBef>
                <a:spcPts val="1390"/>
              </a:spcBef>
            </a:pPr>
            <a:endParaRPr lang="pt-BR" sz="2800" dirty="0">
              <a:ea typeface="Times New Roman" panose="02020603050405020304" pitchFamily="18" charset="0"/>
            </a:endParaRPr>
          </a:p>
          <a:p>
            <a:pPr marL="292735" marR="17780" indent="-28575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9475" y="3706"/>
            <a:ext cx="1914525" cy="70485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179512" y="980728"/>
            <a:ext cx="8424936" cy="4867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85" marR="17780" algn="just">
              <a:spcBef>
                <a:spcPts val="1390"/>
              </a:spcBef>
              <a:spcAft>
                <a:spcPts val="0"/>
              </a:spcAft>
            </a:pPr>
            <a:r>
              <a:rPr lang="pt-BR" sz="2800" b="1" u="sng" dirty="0" smtClean="0"/>
              <a:t>CONVOCAÇÕES</a:t>
            </a:r>
          </a:p>
          <a:p>
            <a:pPr marL="6985" marR="17780" algn="just">
              <a:spcBef>
                <a:spcPts val="1390"/>
              </a:spcBef>
              <a:spcAft>
                <a:spcPts val="0"/>
              </a:spcAft>
            </a:pPr>
            <a:endParaRPr lang="pt-BR" sz="2800" b="1" u="sng" dirty="0" smtClean="0"/>
          </a:p>
          <a:p>
            <a:pPr marL="349885" marR="17780" indent="-3429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/>
              <a:t>Serão encaminhadas por e-mail, com 15 </a:t>
            </a:r>
            <a:r>
              <a:rPr lang="pt-BR" sz="2800" dirty="0"/>
              <a:t>(quinze) </a:t>
            </a:r>
            <a:r>
              <a:rPr lang="pt-BR" sz="2800" dirty="0" smtClean="0"/>
              <a:t>dias de antecedência mínima;</a:t>
            </a:r>
          </a:p>
          <a:p>
            <a:pPr marL="349885" marR="17780" indent="-3429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/>
              <a:t>A pauta e o material a ser deliberado serão disponibilizados com 7 (sete) dias de antecedência;</a:t>
            </a:r>
          </a:p>
          <a:p>
            <a:pPr marL="349885" marR="17780" indent="-3429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>
                <a:ea typeface="Times New Roman" panose="02020603050405020304" pitchFamily="18" charset="0"/>
              </a:rPr>
              <a:t>Confirmação </a:t>
            </a:r>
            <a:r>
              <a:rPr lang="pt-BR" sz="2800" dirty="0">
                <a:ea typeface="Times New Roman" panose="02020603050405020304" pitchFamily="18" charset="0"/>
              </a:rPr>
              <a:t>de </a:t>
            </a:r>
            <a:r>
              <a:rPr lang="pt-BR" sz="2800" dirty="0" smtClean="0">
                <a:ea typeface="Times New Roman" panose="02020603050405020304" pitchFamily="18" charset="0"/>
              </a:rPr>
              <a:t>presença </a:t>
            </a:r>
            <a:r>
              <a:rPr lang="pt-BR" sz="2800" dirty="0">
                <a:ea typeface="Times New Roman" panose="02020603050405020304" pitchFamily="18" charset="0"/>
              </a:rPr>
              <a:t>em até 5 (cinco) dias </a:t>
            </a:r>
            <a:r>
              <a:rPr lang="pt-BR" sz="2800" dirty="0" smtClean="0">
                <a:ea typeface="Times New Roman" panose="02020603050405020304" pitchFamily="18" charset="0"/>
              </a:rPr>
              <a:t>após a </a:t>
            </a:r>
            <a:r>
              <a:rPr lang="pt-BR" sz="2800" dirty="0">
                <a:ea typeface="Times New Roman" panose="02020603050405020304" pitchFamily="18" charset="0"/>
              </a:rPr>
              <a:t>realização da </a:t>
            </a:r>
            <a:r>
              <a:rPr lang="pt-BR" sz="2800" dirty="0" smtClean="0">
                <a:ea typeface="Times New Roman" panose="02020603050405020304" pitchFamily="18" charset="0"/>
              </a:rPr>
              <a:t>convocação.</a:t>
            </a:r>
          </a:p>
          <a:p>
            <a:pPr marL="292735" marR="17780" indent="-28575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44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23528" y="195019"/>
            <a:ext cx="849694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85" marR="17780" indent="-6985" algn="just"/>
            <a:r>
              <a:rPr lang="pt-BR" sz="2200" b="1" u="sng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COMISSÕES PERMANENTES</a:t>
            </a:r>
          </a:p>
          <a:p>
            <a:pPr marL="6985" marR="17780" indent="-6985" algn="just"/>
            <a:endParaRPr lang="pt-BR" sz="2200" b="1" u="sng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" marR="17780" indent="-6985" algn="just"/>
            <a:r>
              <a:rPr lang="pt-BR" sz="2200" dirty="0" smtClean="0">
                <a:ea typeface="Times New Roman" panose="02020603050405020304" pitchFamily="18" charset="0"/>
              </a:rPr>
              <a:t>Participação obrigatória em 1 comissão ordinária </a:t>
            </a:r>
            <a:r>
              <a:rPr lang="pt-BR" sz="2200" dirty="0">
                <a:ea typeface="Times New Roman" panose="02020603050405020304" pitchFamily="18" charset="0"/>
              </a:rPr>
              <a:t>e </a:t>
            </a:r>
            <a:r>
              <a:rPr lang="pt-BR" sz="2200" dirty="0" smtClean="0">
                <a:ea typeface="Times New Roman" panose="02020603050405020304" pitchFamily="18" charset="0"/>
              </a:rPr>
              <a:t>opcional em 1 comissão especial</a:t>
            </a:r>
            <a:r>
              <a:rPr lang="pt-BR" sz="2200" dirty="0">
                <a:ea typeface="Times New Roman" panose="02020603050405020304" pitchFamily="18" charset="0"/>
              </a:rPr>
              <a:t>;</a:t>
            </a:r>
          </a:p>
          <a:p>
            <a:pPr marL="6985" marR="17780" indent="-6985" algn="just">
              <a:spcAft>
                <a:spcPts val="0"/>
              </a:spcAft>
            </a:pPr>
            <a:r>
              <a:rPr lang="pt-BR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2200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marR="1778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pt-BR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Comissões Ordinárias:</a:t>
            </a:r>
            <a:endParaRPr lang="pt-BR" sz="2200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6985" marR="17780" indent="-6985" algn="just">
              <a:spcAft>
                <a:spcPts val="0"/>
              </a:spcAft>
            </a:pPr>
            <a:r>
              <a:rPr lang="pt-BR" sz="2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- Comissão </a:t>
            </a:r>
            <a:r>
              <a:rPr lang="pt-BR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de Ensino e Formação do </a:t>
            </a:r>
            <a:r>
              <a:rPr lang="pt-BR" sz="2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CAU/BR (CEF-CAU/BR)</a:t>
            </a:r>
            <a:endParaRPr lang="pt-BR" sz="2200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6985" marR="17780" indent="-6985" algn="just">
              <a:spcAft>
                <a:spcPts val="0"/>
              </a:spcAft>
            </a:pPr>
            <a:r>
              <a:rPr lang="pt-BR" sz="2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- Comissão </a:t>
            </a:r>
            <a:r>
              <a:rPr lang="pt-BR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de Ética e Disciplina do CAU/BR (</a:t>
            </a:r>
            <a:r>
              <a:rPr lang="pt-BR" sz="2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CED-CAU/BR</a:t>
            </a:r>
            <a:r>
              <a:rPr lang="pt-BR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2200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6985" marR="17780" indent="-6985" algn="just">
              <a:spcAft>
                <a:spcPts val="0"/>
              </a:spcAft>
            </a:pPr>
            <a:r>
              <a:rPr lang="pt-BR" sz="2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- Comissão </a:t>
            </a:r>
            <a:r>
              <a:rPr lang="pt-BR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de Exercício Profissional do CAU/BR (</a:t>
            </a:r>
            <a:r>
              <a:rPr lang="pt-BR" sz="2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CEP-CAU/BR</a:t>
            </a:r>
            <a:r>
              <a:rPr lang="pt-BR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2200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6985" marR="17780" indent="-6985" algn="just">
              <a:spcAft>
                <a:spcPts val="0"/>
              </a:spcAft>
            </a:pPr>
            <a:r>
              <a:rPr lang="pt-BR" sz="2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- Comissão </a:t>
            </a:r>
            <a:r>
              <a:rPr lang="pt-BR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de Organização e Administração do CAU/BR (</a:t>
            </a:r>
            <a:r>
              <a:rPr lang="pt-BR" sz="2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COA-CAU/BR</a:t>
            </a:r>
            <a:r>
              <a:rPr lang="pt-BR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2200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6985" marR="17780" indent="-6985" algn="just">
              <a:spcAft>
                <a:spcPts val="0"/>
              </a:spcAft>
            </a:pPr>
            <a:r>
              <a:rPr lang="pt-BR" sz="2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- Comissão </a:t>
            </a:r>
            <a:r>
              <a:rPr lang="pt-BR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de Planejamento e Finanças do CAU/BR (</a:t>
            </a:r>
            <a:r>
              <a:rPr lang="pt-BR" sz="220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CPFi</a:t>
            </a:r>
            <a:r>
              <a:rPr lang="pt-BR" sz="2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-CAU/BR</a:t>
            </a:r>
            <a:r>
              <a:rPr lang="pt-BR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2200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6985" marR="17780" indent="-6985" algn="just">
              <a:spcAft>
                <a:spcPts val="0"/>
              </a:spcAft>
            </a:pPr>
            <a:r>
              <a:rPr lang="pt-BR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2200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R="17780" lvl="0" algn="just">
              <a:spcAft>
                <a:spcPts val="0"/>
              </a:spcAft>
            </a:pPr>
            <a:r>
              <a:rPr lang="pt-BR" sz="2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2. Comissões </a:t>
            </a:r>
            <a:r>
              <a:rPr lang="pt-BR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Especiais:</a:t>
            </a:r>
            <a:endParaRPr lang="pt-BR" sz="2200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6985" marR="17780" indent="-6985" algn="just">
              <a:spcAft>
                <a:spcPts val="0"/>
              </a:spcAft>
            </a:pPr>
            <a:r>
              <a:rPr lang="pt-BR" sz="2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- Comissão </a:t>
            </a:r>
            <a:r>
              <a:rPr lang="pt-BR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de Política Profissional do CAU/BR (</a:t>
            </a:r>
            <a:r>
              <a:rPr lang="pt-BR" sz="2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CPP-CAU/BR</a:t>
            </a:r>
            <a:r>
              <a:rPr lang="pt-BR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2200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6985" marR="17780" indent="-6985" algn="just">
              <a:spcAft>
                <a:spcPts val="0"/>
              </a:spcAft>
            </a:pPr>
            <a:r>
              <a:rPr lang="pt-BR" sz="2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- Comissão </a:t>
            </a:r>
            <a:r>
              <a:rPr lang="pt-BR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de Política Urbana e Ambiental do CAU/BR (</a:t>
            </a:r>
            <a:r>
              <a:rPr lang="pt-BR" sz="2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CPUA-CAU/BR</a:t>
            </a:r>
            <a:r>
              <a:rPr lang="pt-BR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2200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6985" marR="17780" indent="-6985" algn="just">
              <a:spcAft>
                <a:spcPts val="0"/>
              </a:spcAft>
            </a:pPr>
            <a:r>
              <a:rPr lang="pt-BR" sz="2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- Comissão </a:t>
            </a:r>
            <a:r>
              <a:rPr lang="pt-BR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de Relações Internacionais do CAU/BR (</a:t>
            </a:r>
            <a:r>
              <a:rPr lang="pt-BR" sz="2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CRI-CAU/BR</a:t>
            </a:r>
            <a:r>
              <a:rPr lang="pt-BR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2200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6985" marR="17780" indent="-6985" algn="just">
              <a:spcAft>
                <a:spcPts val="0"/>
              </a:spcAft>
            </a:pPr>
            <a:r>
              <a:rPr lang="pt-BR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2200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R="17780" lvl="0" algn="just">
              <a:spcAft>
                <a:spcPts val="0"/>
              </a:spcAft>
            </a:pPr>
            <a:r>
              <a:rPr lang="pt-BR" sz="2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3. Comissão </a:t>
            </a:r>
            <a:r>
              <a:rPr lang="pt-BR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Eleitoral Nacional do CAU/BR (</a:t>
            </a:r>
            <a:r>
              <a:rPr lang="pt-BR" sz="2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CEN-CAU/BR</a:t>
            </a:r>
            <a:r>
              <a:rPr lang="pt-BR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2200" dirty="0">
              <a:effectLst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9475" y="3706"/>
            <a:ext cx="191452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85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9475" y="3706"/>
            <a:ext cx="1914525" cy="70485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395536" y="476672"/>
            <a:ext cx="8352928" cy="6268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85" marR="17780" algn="just">
              <a:spcBef>
                <a:spcPts val="1390"/>
              </a:spcBef>
              <a:spcAft>
                <a:spcPts val="0"/>
              </a:spcAft>
            </a:pPr>
            <a:r>
              <a:rPr lang="pt-BR" sz="2800" b="1" dirty="0" smtClean="0">
                <a:ea typeface="Times New Roman" panose="02020603050405020304" pitchFamily="18" charset="0"/>
              </a:rPr>
              <a:t>Comissão </a:t>
            </a:r>
            <a:r>
              <a:rPr lang="pt-BR" sz="2800" b="1" dirty="0">
                <a:ea typeface="Times New Roman" panose="02020603050405020304" pitchFamily="18" charset="0"/>
              </a:rPr>
              <a:t>de Ensino e Formação do </a:t>
            </a:r>
            <a:r>
              <a:rPr lang="pt-BR" sz="2800" b="1" dirty="0" smtClean="0">
                <a:ea typeface="Times New Roman" panose="02020603050405020304" pitchFamily="18" charset="0"/>
              </a:rPr>
              <a:t>CAU/BR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/>
              <a:t>Oferta </a:t>
            </a:r>
            <a:r>
              <a:rPr lang="pt-BR" sz="2800" dirty="0"/>
              <a:t>e </a:t>
            </a:r>
            <a:r>
              <a:rPr lang="pt-BR" sz="2800" dirty="0" smtClean="0"/>
              <a:t>qualidade </a:t>
            </a:r>
            <a:r>
              <a:rPr lang="pt-BR" sz="2800" dirty="0"/>
              <a:t>dos cursos de </a:t>
            </a:r>
            <a:r>
              <a:rPr lang="pt-BR" sz="2800" dirty="0" smtClean="0"/>
              <a:t>graduação;</a:t>
            </a:r>
            <a:endParaRPr lang="pt-BR" sz="2800" dirty="0"/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/>
              <a:t>Acreditação </a:t>
            </a:r>
            <a:r>
              <a:rPr lang="pt-BR" sz="2800" dirty="0"/>
              <a:t>dos </a:t>
            </a:r>
            <a:r>
              <a:rPr lang="pt-BR" sz="2800" dirty="0" smtClean="0"/>
              <a:t>cursos;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/>
              <a:t>Manifestações </a:t>
            </a:r>
            <a:r>
              <a:rPr lang="pt-BR" sz="2800" dirty="0"/>
              <a:t>técnicas referentes a atos regulatórios dos </a:t>
            </a:r>
            <a:r>
              <a:rPr lang="pt-BR" sz="2800" dirty="0" smtClean="0"/>
              <a:t>cursos;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/>
              <a:t>Cadastro Nacional </a:t>
            </a:r>
            <a:r>
              <a:rPr lang="pt-BR" sz="2800" dirty="0" smtClean="0"/>
              <a:t>de cursos; </a:t>
            </a:r>
          </a:p>
          <a:p>
            <a:pPr marL="464185" marR="17780" indent="-457200" algn="just">
              <a:spcBef>
                <a:spcPts val="139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smtClean="0"/>
              <a:t>Atribuições e campos de atuação profissional;</a:t>
            </a:r>
          </a:p>
          <a:p>
            <a:pPr marL="464185" marR="17780" indent="-457200" algn="just">
              <a:spcBef>
                <a:spcPts val="1390"/>
              </a:spcBef>
              <a:buFont typeface="Arial" panose="020B0604020202020204" pitchFamily="34" charset="0"/>
              <a:buChar char="•"/>
            </a:pPr>
            <a:r>
              <a:rPr lang="pt-BR" sz="2800" dirty="0" smtClean="0"/>
              <a:t>Estágio supervisionado e </a:t>
            </a:r>
            <a:r>
              <a:rPr lang="pt-BR" sz="2800" dirty="0"/>
              <a:t>residência técnica;</a:t>
            </a:r>
          </a:p>
          <a:p>
            <a:pPr marL="464185" marR="17780" indent="-457200" algn="just">
              <a:spcBef>
                <a:spcPts val="1390"/>
              </a:spcBef>
              <a:buFont typeface="Arial" panose="020B0604020202020204" pitchFamily="34" charset="0"/>
              <a:buChar char="•"/>
            </a:pPr>
            <a:r>
              <a:rPr lang="pt-BR" sz="2800" dirty="0" smtClean="0">
                <a:ea typeface="Times New Roman" panose="02020603050405020304" pitchFamily="18" charset="0"/>
              </a:rPr>
              <a:t>Registros </a:t>
            </a:r>
            <a:r>
              <a:rPr lang="pt-BR" sz="2800" dirty="0">
                <a:ea typeface="Times New Roman" panose="02020603050405020304" pitchFamily="18" charset="0"/>
              </a:rPr>
              <a:t>de graduados em instituições nacionais e estrangeiras;</a:t>
            </a:r>
          </a:p>
          <a:p>
            <a:pPr marL="464185" marR="17780" indent="-457200" algn="just">
              <a:spcBef>
                <a:spcPts val="1390"/>
              </a:spcBef>
              <a:buFont typeface="Arial" panose="020B0604020202020204" pitchFamily="34" charset="0"/>
              <a:buChar char="•"/>
            </a:pPr>
            <a:r>
              <a:rPr lang="pt-BR" sz="2800" dirty="0" smtClean="0">
                <a:ea typeface="Times New Roman" panose="02020603050405020304" pitchFamily="18" charset="0"/>
              </a:rPr>
              <a:t>Articulação </a:t>
            </a:r>
            <a:r>
              <a:rPr lang="pt-BR" sz="2800" dirty="0">
                <a:ea typeface="Times New Roman" panose="02020603050405020304" pitchFamily="18" charset="0"/>
              </a:rPr>
              <a:t>com as Instituições de Ensino Superior</a:t>
            </a:r>
            <a:r>
              <a:rPr lang="pt-BR" sz="2800" dirty="0" smtClean="0">
                <a:ea typeface="Times New Roman" panose="02020603050405020304" pitchFamily="18" charset="0"/>
              </a:rPr>
              <a:t>.</a:t>
            </a:r>
            <a:endParaRPr lang="pt-BR" sz="28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55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30"/>
  <p:tag name="ARS_PPT_DBNAME" val="a6feb7c9-f790-42c0-a829-63939c70a76f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</p:tagLst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5541</TotalTime>
  <Words>829</Words>
  <Application>Microsoft Office PowerPoint</Application>
  <PresentationFormat>Apresentação na tela (4:3)</PresentationFormat>
  <Paragraphs>154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4" baseType="lpstr">
      <vt:lpstr>Tema do Office</vt:lpstr>
      <vt:lpstr>SECRETARIA GERAL DA MESA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Obrigada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Daniela Demartini de M Fernandes</dc:creator>
  <cp:lastModifiedBy>Plenária CAU/BR</cp:lastModifiedBy>
  <cp:revision>66</cp:revision>
  <cp:lastPrinted>2015-10-26T16:50:40Z</cp:lastPrinted>
  <dcterms:created xsi:type="dcterms:W3CDTF">2015-10-25T22:29:56Z</dcterms:created>
  <dcterms:modified xsi:type="dcterms:W3CDTF">2018-01-11T21:35:30Z</dcterms:modified>
</cp:coreProperties>
</file>