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CC229-C55D-4F33-B8C2-CFFF85DD56CD}" type="datetimeFigureOut">
              <a:rPr lang="pt-BR" smtClean="0"/>
              <a:t>11/09/2018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EC749-98A0-4A91-84F3-BA733893A456}" type="slidenum">
              <a:rPr lang="pt-BR" smtClean="0"/>
              <a:t>‹nº›</a:t>
            </a:fld>
            <a:endParaRPr lang="pt-BR"/>
          </a:p>
        </p:txBody>
      </p:sp>
    </p:spTree>
    <p:extLst>
      <p:ext uri="{BB962C8B-B14F-4D97-AF65-F5344CB8AC3E}">
        <p14:creationId xmlns:p14="http://schemas.microsoft.com/office/powerpoint/2010/main" val="375241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1</a:t>
            </a:fld>
            <a:endParaRPr lang="fr-FR"/>
          </a:p>
        </p:txBody>
      </p:sp>
    </p:spTree>
    <p:extLst>
      <p:ext uri="{BB962C8B-B14F-4D97-AF65-F5344CB8AC3E}">
        <p14:creationId xmlns:p14="http://schemas.microsoft.com/office/powerpoint/2010/main" val="228959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maquis » </a:t>
            </a:r>
            <a:r>
              <a:rPr lang="fr-FR" dirty="0" err="1"/>
              <a:t>is</a:t>
            </a:r>
            <a:r>
              <a:rPr lang="fr-FR" dirty="0"/>
              <a:t> on </a:t>
            </a:r>
            <a:r>
              <a:rPr lang="fr-FR" dirty="0" err="1"/>
              <a:t>inner</a:t>
            </a:r>
            <a:r>
              <a:rPr lang="fr-FR" dirty="0"/>
              <a:t> </a:t>
            </a:r>
            <a:r>
              <a:rPr lang="fr-FR" dirty="0" err="1"/>
              <a:t>side</a:t>
            </a:r>
            <a:r>
              <a:rPr lang="fr-FR" dirty="0"/>
              <a:t> of Montmartre.</a:t>
            </a:r>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15</a:t>
            </a:fld>
            <a:endParaRPr lang="fr-FR"/>
          </a:p>
        </p:txBody>
      </p:sp>
    </p:spTree>
    <p:extLst>
      <p:ext uri="{BB962C8B-B14F-4D97-AF65-F5344CB8AC3E}">
        <p14:creationId xmlns:p14="http://schemas.microsoft.com/office/powerpoint/2010/main" val="109923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http://</a:t>
            </a:r>
            <a:r>
              <a:rPr lang="en-GB" dirty="0" err="1"/>
              <a:t>www.parisgeo.cnrs.fr</a:t>
            </a:r>
            <a:r>
              <a:rPr lang="en-GB" dirty="0"/>
              <a:t>/spip.php?article159</a:t>
            </a:r>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31</a:t>
            </a:fld>
            <a:endParaRPr lang="fr-FR"/>
          </a:p>
        </p:txBody>
      </p:sp>
    </p:spTree>
    <p:extLst>
      <p:ext uri="{BB962C8B-B14F-4D97-AF65-F5344CB8AC3E}">
        <p14:creationId xmlns:p14="http://schemas.microsoft.com/office/powerpoint/2010/main" val="72199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32</a:t>
            </a:fld>
            <a:endParaRPr lang="fr-FR"/>
          </a:p>
        </p:txBody>
      </p:sp>
    </p:spTree>
    <p:extLst>
      <p:ext uri="{BB962C8B-B14F-4D97-AF65-F5344CB8AC3E}">
        <p14:creationId xmlns:p14="http://schemas.microsoft.com/office/powerpoint/2010/main" val="344877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https://</a:t>
            </a:r>
            <a:r>
              <a:rPr lang="en-GB" dirty="0" err="1"/>
              <a:t>livre.fnac.com</a:t>
            </a:r>
            <a:r>
              <a:rPr lang="en-GB" dirty="0"/>
              <a:t>/a2204820/Laurence-</a:t>
            </a:r>
            <a:r>
              <a:rPr lang="en-GB" dirty="0" err="1"/>
              <a:t>Baudelet</a:t>
            </a:r>
            <a:r>
              <a:rPr lang="en-GB" dirty="0"/>
              <a:t>-Jardins-</a:t>
            </a:r>
            <a:r>
              <a:rPr lang="en-GB" dirty="0" err="1"/>
              <a:t>partages</a:t>
            </a:r>
            <a:endParaRPr lang="en-GB" dirty="0"/>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36</a:t>
            </a:fld>
            <a:endParaRPr lang="fr-FR"/>
          </a:p>
        </p:txBody>
      </p:sp>
    </p:spTree>
    <p:extLst>
      <p:ext uri="{BB962C8B-B14F-4D97-AF65-F5344CB8AC3E}">
        <p14:creationId xmlns:p14="http://schemas.microsoft.com/office/powerpoint/2010/main" val="370063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ECBB1EC6-E052-6E46-80C8-5DFB23FC9B7A}" type="slidenum">
              <a:rPr lang="fr-FR" smtClean="0"/>
              <a:t>37</a:t>
            </a:fld>
            <a:endParaRPr lang="fr-FR"/>
          </a:p>
        </p:txBody>
      </p:sp>
    </p:spTree>
    <p:extLst>
      <p:ext uri="{BB962C8B-B14F-4D97-AF65-F5344CB8AC3E}">
        <p14:creationId xmlns:p14="http://schemas.microsoft.com/office/powerpoint/2010/main" val="287141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EA1518B-201F-8D49-BDA8-AF018C6058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1DA79F7C-1EC4-364A-AC85-F3E406EF21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4163BD61-F74A-D744-A4A9-45DF4ACE6F3A}"/>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9041957F-524F-7E48-8E23-82EADD7B19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C7CF6526-05EF-A24F-9F98-81C7A3CEACD1}"/>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67712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27E640D-FC20-9542-9877-56337BCCB6A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99A6FBE4-9264-6347-B27D-F1C652AD2A58}"/>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AA5DC6B1-6DB4-9F4A-A6F7-AF170C94C362}"/>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A5C86A39-9C89-DF4F-8CF7-ED929C3254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92490C30-09DF-A64E-ADB7-D17106A928D4}"/>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42662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C3B377A5-6C5D-9649-9B68-8DFBEC17B7F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0FEF3D82-696A-7E45-A756-EEFA4CEFFE41}"/>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FE0BA2AC-6A48-2E4F-9390-16315DE89F34}"/>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DC4B75BB-1C57-0E4A-91BA-66FD041F3A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606BDBD-15FA-CC4A-BAE0-1A6A0F72C652}"/>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2654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47ACD1C-BE82-6C43-9AAE-E6995ED4A8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13D3A7F4-F805-7F48-BFA9-D4F51FF520F1}"/>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14A9C54B-9391-9F47-B933-A0F456D4FE83}"/>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844FA764-67EE-8A4F-A063-786AC16991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4FA9B5E-F0A5-C240-B55A-84134607FD05}"/>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158484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CE00DC-57F4-CB4B-BD8B-24449493EA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C7D9549B-4B5F-DC48-AF26-8B8A3A571A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95E6F9DC-1A5B-0E41-9197-7D9EC3D62AE4}"/>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29954364-5BAC-8443-9B1A-01D95215B6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190C55F-126C-204C-94EC-D0E1FA15B672}"/>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8340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35EB49F-D5AE-BD42-96F7-AF49F30FE2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067D190-6AA9-DB4A-8C75-0DCBB8B8311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5EEC662D-ED8B-BD49-B54C-586FCFCF935D}"/>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1FA22B23-BC3A-B14E-A5FB-2C118A8A46F3}"/>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6" name="Espace réservé du pied de page 5">
            <a:extLst>
              <a:ext uri="{FF2B5EF4-FFF2-40B4-BE49-F238E27FC236}">
                <a16:creationId xmlns:a16="http://schemas.microsoft.com/office/drawing/2014/main" xmlns="" id="{51CFEC65-0558-9F44-815C-D81C9C59BB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C857F020-8B60-AF47-A777-67CDA33A2AAA}"/>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140780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DFDA7C-30B1-D841-ACCD-BF89A1F05CA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A254446F-A5FE-DA42-BB53-5DAC65AA2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1A757DF2-4E31-9C48-888E-39DAA4E48078}"/>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xmlns="" id="{9D85F510-EB1B-F948-AD38-1AE16835B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xmlns="" id="{ADDF7E54-4482-2948-A06D-8FE12BC2851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xmlns="" id="{2F826BBD-DE27-0B4A-AB3F-B5147A969E74}"/>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8" name="Espace réservé du pied de page 7">
            <a:extLst>
              <a:ext uri="{FF2B5EF4-FFF2-40B4-BE49-F238E27FC236}">
                <a16:creationId xmlns:a16="http://schemas.microsoft.com/office/drawing/2014/main" xmlns="" id="{9BD16078-6D1B-2C4E-B09A-71957447B1A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37E4EB77-0203-AC4A-A119-807B0ACC2E35}"/>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346784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83B5347-457E-F841-96B6-A11C0742763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99791C75-6E6D-4048-909B-506616577836}"/>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4" name="Espace réservé du pied de page 3">
            <a:extLst>
              <a:ext uri="{FF2B5EF4-FFF2-40B4-BE49-F238E27FC236}">
                <a16:creationId xmlns:a16="http://schemas.microsoft.com/office/drawing/2014/main" xmlns="" id="{47EAB97C-5F17-C147-925F-AB9DA7654A6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73F2DF4C-4BB5-CB43-B1CD-21AB4091E789}"/>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210360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719267F-8F6C-E849-AFCD-92C508FC55D3}"/>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3" name="Espace réservé du pied de page 2">
            <a:extLst>
              <a:ext uri="{FF2B5EF4-FFF2-40B4-BE49-F238E27FC236}">
                <a16:creationId xmlns:a16="http://schemas.microsoft.com/office/drawing/2014/main" xmlns="" id="{E188C28B-8278-A24A-BE77-7BC6AB87148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B40D6DE2-CE60-1F45-8F5A-B2C36A828179}"/>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1760811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62C1768-A16C-7541-9350-D7348E29A7E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A1293D3A-56DD-1B4F-8FD1-F6586C1A24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xmlns="" id="{0A55EC17-0192-9440-A7A3-29592B944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2B571955-85C0-D54D-B3F0-4A4437290CE1}"/>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6" name="Espace réservé du pied de page 5">
            <a:extLst>
              <a:ext uri="{FF2B5EF4-FFF2-40B4-BE49-F238E27FC236}">
                <a16:creationId xmlns:a16="http://schemas.microsoft.com/office/drawing/2014/main" xmlns="" id="{F748884A-4DF4-8C4D-BCAD-8DC4FDC775C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945848C0-34A6-B249-81EA-6C331D5B9003}"/>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343981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EDDADD-1E5D-C94E-9E2D-BCA1B128D8E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26B4D40F-1014-794C-B20C-B8E43E3E9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FBE3F371-1E9B-AE47-9AD2-F8E3DA163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7C8E5336-AC5B-D542-9E45-E1B1460E5113}"/>
              </a:ext>
            </a:extLst>
          </p:cNvPr>
          <p:cNvSpPr>
            <a:spLocks noGrp="1"/>
          </p:cNvSpPr>
          <p:nvPr>
            <p:ph type="dt" sz="half" idx="10"/>
          </p:nvPr>
        </p:nvSpPr>
        <p:spPr/>
        <p:txBody>
          <a:bodyPr/>
          <a:lstStyle/>
          <a:p>
            <a:fld id="{FAD61494-EC89-8948-A5D1-A3F090F100F8}" type="datetimeFigureOut">
              <a:rPr lang="fr-FR" smtClean="0"/>
              <a:t>11/09/2018</a:t>
            </a:fld>
            <a:endParaRPr lang="fr-FR"/>
          </a:p>
        </p:txBody>
      </p:sp>
      <p:sp>
        <p:nvSpPr>
          <p:cNvPr id="6" name="Espace réservé du pied de page 5">
            <a:extLst>
              <a:ext uri="{FF2B5EF4-FFF2-40B4-BE49-F238E27FC236}">
                <a16:creationId xmlns:a16="http://schemas.microsoft.com/office/drawing/2014/main" xmlns="" id="{9DDACF09-E562-FF46-BBCD-BB5EB3DD68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DAFFCB07-0020-F941-9B01-40CA2B76E567}"/>
              </a:ext>
            </a:extLst>
          </p:cNvPr>
          <p:cNvSpPr>
            <a:spLocks noGrp="1"/>
          </p:cNvSpPr>
          <p:nvPr>
            <p:ph type="sldNum" sz="quarter" idx="12"/>
          </p:nvPr>
        </p:nvSpPr>
        <p:spPr/>
        <p:txBody>
          <a:bodyPr/>
          <a:lstStyle/>
          <a:p>
            <a:fld id="{F1D54B79-DB1B-8742-92F8-F39DD77A3346}" type="slidenum">
              <a:rPr lang="fr-FR" smtClean="0"/>
              <a:t>‹nº›</a:t>
            </a:fld>
            <a:endParaRPr lang="fr-FR"/>
          </a:p>
        </p:txBody>
      </p:sp>
    </p:spTree>
    <p:extLst>
      <p:ext uri="{BB962C8B-B14F-4D97-AF65-F5344CB8AC3E}">
        <p14:creationId xmlns:p14="http://schemas.microsoft.com/office/powerpoint/2010/main" val="83951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768559B4-F8EF-F344-8748-38B4C806F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6DB72234-F066-D240-B496-E0B80A1A6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67BB9784-0BA5-7C42-92BF-F1E5369267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61494-EC89-8948-A5D1-A3F090F100F8}" type="datetimeFigureOut">
              <a:rPr lang="fr-FR" smtClean="0"/>
              <a:t>11/09/2018</a:t>
            </a:fld>
            <a:endParaRPr lang="fr-FR"/>
          </a:p>
        </p:txBody>
      </p:sp>
      <p:sp>
        <p:nvSpPr>
          <p:cNvPr id="5" name="Espace réservé du pied de page 4">
            <a:extLst>
              <a:ext uri="{FF2B5EF4-FFF2-40B4-BE49-F238E27FC236}">
                <a16:creationId xmlns:a16="http://schemas.microsoft.com/office/drawing/2014/main" xmlns="" id="{16C2ABC1-A856-F040-9F52-6B226578F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5EA7504C-20AC-ED47-824C-7ED7014151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54B79-DB1B-8742-92F8-F39DD77A3346}" type="slidenum">
              <a:rPr lang="fr-FR" smtClean="0"/>
              <a:t>‹nº›</a:t>
            </a:fld>
            <a:endParaRPr lang="fr-FR"/>
          </a:p>
        </p:txBody>
      </p:sp>
    </p:spTree>
    <p:extLst>
      <p:ext uri="{BB962C8B-B14F-4D97-AF65-F5344CB8AC3E}">
        <p14:creationId xmlns:p14="http://schemas.microsoft.com/office/powerpoint/2010/main" val="608592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74B1D5-EEB0-B941-B418-E80C7ABAB214}"/>
              </a:ext>
            </a:extLst>
          </p:cNvPr>
          <p:cNvSpPr>
            <a:spLocks noGrp="1"/>
          </p:cNvSpPr>
          <p:nvPr>
            <p:ph type="ctrTitle"/>
          </p:nvPr>
        </p:nvSpPr>
        <p:spPr/>
        <p:txBody>
          <a:bodyPr>
            <a:normAutofit fontScale="90000"/>
          </a:bodyPr>
          <a:lstStyle/>
          <a:p>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r>
              <a:rPr lang="fr-FR" dirty="0"/>
              <a:t/>
            </a:r>
            <a:br>
              <a:rPr lang="fr-FR" dirty="0"/>
            </a:br>
            <a:endParaRPr lang="fr-FR" i="1" dirty="0"/>
          </a:p>
        </p:txBody>
      </p:sp>
      <p:sp>
        <p:nvSpPr>
          <p:cNvPr id="3" name="Sous-titre 2">
            <a:extLst>
              <a:ext uri="{FF2B5EF4-FFF2-40B4-BE49-F238E27FC236}">
                <a16:creationId xmlns:a16="http://schemas.microsoft.com/office/drawing/2014/main" xmlns="" id="{F1320C34-20E8-7E4B-8445-47F3CFD5D198}"/>
              </a:ext>
            </a:extLst>
          </p:cNvPr>
          <p:cNvSpPr>
            <a:spLocks noGrp="1"/>
          </p:cNvSpPr>
          <p:nvPr>
            <p:ph type="subTitle" idx="1"/>
          </p:nvPr>
        </p:nvSpPr>
        <p:spPr/>
        <p:txBody>
          <a:bodyPr/>
          <a:lstStyle/>
          <a:p>
            <a:endParaRPr lang="fr-FR" dirty="0"/>
          </a:p>
          <a:p>
            <a:endParaRPr lang="fr-FR" dirty="0"/>
          </a:p>
        </p:txBody>
      </p:sp>
      <p:sp>
        <p:nvSpPr>
          <p:cNvPr id="4" name="ZoneTexte 3">
            <a:extLst>
              <a:ext uri="{FF2B5EF4-FFF2-40B4-BE49-F238E27FC236}">
                <a16:creationId xmlns:a16="http://schemas.microsoft.com/office/drawing/2014/main" xmlns="" id="{8A980A8F-8A09-894D-A70F-7B978D03FECF}"/>
              </a:ext>
            </a:extLst>
          </p:cNvPr>
          <p:cNvSpPr txBox="1"/>
          <p:nvPr/>
        </p:nvSpPr>
        <p:spPr>
          <a:xfrm>
            <a:off x="4550546" y="4219221"/>
            <a:ext cx="3781356" cy="1200329"/>
          </a:xfrm>
          <a:prstGeom prst="rect">
            <a:avLst/>
          </a:prstGeom>
          <a:noFill/>
        </p:spPr>
        <p:txBody>
          <a:bodyPr wrap="none" rtlCol="0">
            <a:spAutoFit/>
          </a:bodyPr>
          <a:lstStyle/>
          <a:p>
            <a:r>
              <a:rPr lang="fr-FR" dirty="0" err="1"/>
              <a:t>Seminario</a:t>
            </a:r>
            <a:r>
              <a:rPr lang="fr-FR" dirty="0"/>
              <a:t> International</a:t>
            </a:r>
          </a:p>
          <a:p>
            <a:r>
              <a:rPr lang="fr-FR" dirty="0" err="1"/>
              <a:t>Gestão</a:t>
            </a:r>
            <a:r>
              <a:rPr lang="fr-FR" dirty="0"/>
              <a:t> </a:t>
            </a:r>
            <a:r>
              <a:rPr lang="fr-FR" dirty="0" err="1"/>
              <a:t>inovadora</a:t>
            </a:r>
            <a:r>
              <a:rPr lang="fr-FR" dirty="0"/>
              <a:t> de </a:t>
            </a:r>
            <a:r>
              <a:rPr lang="fr-FR" dirty="0" err="1"/>
              <a:t>barrios</a:t>
            </a:r>
            <a:r>
              <a:rPr lang="fr-FR" dirty="0"/>
              <a:t> </a:t>
            </a:r>
            <a:r>
              <a:rPr lang="fr-FR" dirty="0" err="1"/>
              <a:t>historicos</a:t>
            </a:r>
            <a:endParaRPr lang="fr-FR" dirty="0"/>
          </a:p>
          <a:p>
            <a:r>
              <a:rPr lang="fr-FR" dirty="0" err="1"/>
              <a:t>Fàbrica</a:t>
            </a:r>
            <a:r>
              <a:rPr lang="fr-FR" dirty="0"/>
              <a:t> de </a:t>
            </a:r>
            <a:r>
              <a:rPr lang="fr-FR" dirty="0" err="1"/>
              <a:t>restoro</a:t>
            </a:r>
            <a:r>
              <a:rPr lang="fr-FR" dirty="0"/>
              <a:t> </a:t>
            </a:r>
          </a:p>
          <a:p>
            <a:r>
              <a:rPr lang="fr-FR" dirty="0"/>
              <a:t>São Paulo, 10-11 septembre 2018</a:t>
            </a:r>
          </a:p>
        </p:txBody>
      </p:sp>
      <p:sp>
        <p:nvSpPr>
          <p:cNvPr id="5" name="ZoneTexte 4">
            <a:extLst>
              <a:ext uri="{FF2B5EF4-FFF2-40B4-BE49-F238E27FC236}">
                <a16:creationId xmlns:a16="http://schemas.microsoft.com/office/drawing/2014/main" xmlns="" id="{9A51783D-CEFC-374F-A46C-B63461694A34}"/>
              </a:ext>
            </a:extLst>
          </p:cNvPr>
          <p:cNvSpPr txBox="1"/>
          <p:nvPr/>
        </p:nvSpPr>
        <p:spPr>
          <a:xfrm>
            <a:off x="367553" y="1353671"/>
            <a:ext cx="18979067" cy="3139321"/>
          </a:xfrm>
          <a:prstGeom prst="rect">
            <a:avLst/>
          </a:prstGeom>
          <a:noFill/>
        </p:spPr>
        <p:txBody>
          <a:bodyPr wrap="square" rtlCol="0">
            <a:spAutoFit/>
          </a:bodyPr>
          <a:lstStyle/>
          <a:p>
            <a:r>
              <a:rPr lang="fr-FR" sz="5400" dirty="0" err="1"/>
              <a:t>Urban</a:t>
            </a:r>
            <a:r>
              <a:rPr lang="fr-FR" sz="5400" dirty="0"/>
              <a:t> </a:t>
            </a:r>
            <a:r>
              <a:rPr lang="fr-FR" sz="5400" dirty="0" err="1"/>
              <a:t>renovation</a:t>
            </a:r>
            <a:r>
              <a:rPr lang="fr-FR" sz="5400" dirty="0"/>
              <a:t> :</a:t>
            </a:r>
          </a:p>
          <a:p>
            <a:r>
              <a:rPr lang="fr-FR" sz="5400" dirty="0"/>
              <a:t>Exil for the </a:t>
            </a:r>
            <a:r>
              <a:rPr lang="fr-FR" sz="5400" dirty="0" err="1"/>
              <a:t>working</a:t>
            </a:r>
            <a:r>
              <a:rPr lang="fr-FR" sz="5400" dirty="0"/>
              <a:t>-class ?</a:t>
            </a:r>
            <a:br>
              <a:rPr lang="fr-FR" sz="5400" dirty="0"/>
            </a:br>
            <a:r>
              <a:rPr lang="fr-FR" sz="3600" i="1" dirty="0"/>
              <a:t>The </a:t>
            </a:r>
            <a:r>
              <a:rPr lang="fr-FR" sz="3600" i="1" dirty="0" err="1"/>
              <a:t>Parisian</a:t>
            </a:r>
            <a:r>
              <a:rPr lang="fr-FR" sz="3600" i="1" dirty="0"/>
              <a:t> </a:t>
            </a:r>
            <a:r>
              <a:rPr lang="en-GB" sz="3600" i="1" dirty="0"/>
              <a:t>experience</a:t>
            </a:r>
            <a:r>
              <a:rPr lang="fr-FR" sz="3600" i="1" dirty="0"/>
              <a:t> </a:t>
            </a:r>
            <a:r>
              <a:rPr lang="fr-FR" sz="5400" i="1" dirty="0"/>
              <a:t/>
            </a:r>
            <a:br>
              <a:rPr lang="fr-FR" sz="5400" i="1" dirty="0"/>
            </a:br>
            <a:r>
              <a:rPr lang="fr-FR" sz="5400" dirty="0"/>
              <a:t>Alain Lipietz</a:t>
            </a:r>
          </a:p>
        </p:txBody>
      </p:sp>
    </p:spTree>
    <p:extLst>
      <p:ext uri="{BB962C8B-B14F-4D97-AF65-F5344CB8AC3E}">
        <p14:creationId xmlns:p14="http://schemas.microsoft.com/office/powerpoint/2010/main" val="226340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8400720-AFFB-EF40-86C0-F59F8D8D465A}"/>
              </a:ext>
            </a:extLst>
          </p:cNvPr>
          <p:cNvSpPr>
            <a:spLocks noGrp="1"/>
          </p:cNvSpPr>
          <p:nvPr>
            <p:ph type="title"/>
          </p:nvPr>
        </p:nvSpPr>
        <p:spPr>
          <a:xfrm>
            <a:off x="8949336" y="1372122"/>
            <a:ext cx="3134633" cy="1325563"/>
          </a:xfrm>
        </p:spPr>
        <p:txBody>
          <a:bodyPr>
            <a:normAutofit/>
          </a:bodyPr>
          <a:lstStyle/>
          <a:p>
            <a:r>
              <a:rPr lang="fr-FR" sz="2800" b="1" i="1" dirty="0"/>
              <a:t>Jour de pluie in Paris</a:t>
            </a:r>
            <a:r>
              <a:rPr lang="fr-FR" sz="2800" b="1" dirty="0"/>
              <a:t>, </a:t>
            </a:r>
            <a:br>
              <a:rPr lang="fr-FR" sz="2800" b="1" dirty="0"/>
            </a:br>
            <a:r>
              <a:rPr lang="fr-FR" sz="2800" b="1" dirty="0"/>
              <a:t>G. Caillebotte</a:t>
            </a:r>
          </a:p>
        </p:txBody>
      </p:sp>
      <p:pic>
        <p:nvPicPr>
          <p:cNvPr id="5" name="Espace réservé du contenu 4">
            <a:extLst>
              <a:ext uri="{FF2B5EF4-FFF2-40B4-BE49-F238E27FC236}">
                <a16:creationId xmlns:a16="http://schemas.microsoft.com/office/drawing/2014/main" xmlns="" id="{D8976437-4D13-D340-9295-16318B20E8EA}"/>
              </a:ext>
            </a:extLst>
          </p:cNvPr>
          <p:cNvPicPr>
            <a:picLocks noGrp="1" noChangeAspect="1"/>
          </p:cNvPicPr>
          <p:nvPr>
            <p:ph idx="1"/>
          </p:nvPr>
        </p:nvPicPr>
        <p:blipFill>
          <a:blip/>
          <a:stretch>
            <a:fillRect/>
          </a:stretch>
        </p:blipFill>
        <p:spPr>
          <a:xfrm>
            <a:off x="1379699" y="405114"/>
            <a:ext cx="7569637" cy="5771849"/>
          </a:xfrm>
        </p:spPr>
      </p:pic>
    </p:spTree>
    <p:extLst>
      <p:ext uri="{BB962C8B-B14F-4D97-AF65-F5344CB8AC3E}">
        <p14:creationId xmlns:p14="http://schemas.microsoft.com/office/powerpoint/2010/main" val="2823118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6F79DB-5A37-2543-8426-8CF783B44B61}"/>
              </a:ext>
            </a:extLst>
          </p:cNvPr>
          <p:cNvSpPr>
            <a:spLocks noGrp="1"/>
          </p:cNvSpPr>
          <p:nvPr>
            <p:ph type="title"/>
          </p:nvPr>
        </p:nvSpPr>
        <p:spPr>
          <a:xfrm>
            <a:off x="8799968" y="2670772"/>
            <a:ext cx="3132498" cy="1303699"/>
          </a:xfrm>
        </p:spPr>
        <p:txBody>
          <a:bodyPr>
            <a:normAutofit/>
          </a:bodyPr>
          <a:lstStyle/>
          <a:p>
            <a:r>
              <a:rPr lang="fr-FR" sz="2800" b="1" dirty="0"/>
              <a:t>Boulevard Haussmann,</a:t>
            </a:r>
            <a:br>
              <a:rPr lang="fr-FR" sz="2800" b="1" dirty="0"/>
            </a:br>
            <a:r>
              <a:rPr lang="fr-FR" sz="2800" b="1" dirty="0" err="1"/>
              <a:t>today</a:t>
            </a:r>
            <a:endParaRPr lang="fr-FR" sz="2800" b="1" dirty="0"/>
          </a:p>
        </p:txBody>
      </p:sp>
      <p:pic>
        <p:nvPicPr>
          <p:cNvPr id="5" name="Espace réservé du contenu 4">
            <a:extLst>
              <a:ext uri="{FF2B5EF4-FFF2-40B4-BE49-F238E27FC236}">
                <a16:creationId xmlns:a16="http://schemas.microsoft.com/office/drawing/2014/main" xmlns="" id="{2E2BDEF9-C0FE-C34A-A717-19F32B8FD297}"/>
              </a:ext>
            </a:extLst>
          </p:cNvPr>
          <p:cNvPicPr>
            <a:picLocks noGrp="1" noChangeAspect="1"/>
          </p:cNvPicPr>
          <p:nvPr>
            <p:ph idx="1"/>
          </p:nvPr>
        </p:nvPicPr>
        <p:blipFill>
          <a:blip/>
          <a:stretch>
            <a:fillRect/>
          </a:stretch>
        </p:blipFill>
        <p:spPr>
          <a:xfrm>
            <a:off x="1902940" y="365125"/>
            <a:ext cx="6701939" cy="5811838"/>
          </a:xfrm>
        </p:spPr>
      </p:pic>
    </p:spTree>
    <p:extLst>
      <p:ext uri="{BB962C8B-B14F-4D97-AF65-F5344CB8AC3E}">
        <p14:creationId xmlns:p14="http://schemas.microsoft.com/office/powerpoint/2010/main" val="24649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39F7066-1B2C-164B-82CA-1DE2FD7B5204}"/>
              </a:ext>
            </a:extLst>
          </p:cNvPr>
          <p:cNvSpPr>
            <a:spLocks noGrp="1"/>
          </p:cNvSpPr>
          <p:nvPr>
            <p:ph type="title"/>
          </p:nvPr>
        </p:nvSpPr>
        <p:spPr>
          <a:xfrm>
            <a:off x="838200" y="254642"/>
            <a:ext cx="10515600" cy="2858947"/>
          </a:xfrm>
        </p:spPr>
        <p:txBody>
          <a:bodyPr>
            <a:normAutofit fontScale="90000"/>
          </a:bodyPr>
          <a:lstStyle/>
          <a:p>
            <a:pPr algn="ctr"/>
            <a:r>
              <a:rPr lang="fr-FR" sz="4000" b="1" dirty="0"/>
              <a:t>2. </a:t>
            </a:r>
            <a:r>
              <a:rPr lang="en-US" sz="4000" b="1" dirty="0"/>
              <a:t>THE MAKING OF WORKING-CLASS NEIGHBOURHOODS</a:t>
            </a:r>
            <a:br>
              <a:rPr lang="en-US" sz="4000" b="1" dirty="0"/>
            </a:br>
            <a:r>
              <a:rPr lang="en-US" dirty="0"/>
              <a:t>(Third Republic 1871- 1940)</a:t>
            </a:r>
            <a:r>
              <a:rPr lang="fr-FR" dirty="0"/>
              <a:t/>
            </a:r>
            <a:br>
              <a:rPr lang="fr-FR" dirty="0"/>
            </a:b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1ED11770-549C-0C47-9D90-EBCF583AA55F}"/>
              </a:ext>
            </a:extLst>
          </p:cNvPr>
          <p:cNvSpPr>
            <a:spLocks noGrp="1"/>
          </p:cNvSpPr>
          <p:nvPr>
            <p:ph idx="1"/>
          </p:nvPr>
        </p:nvSpPr>
        <p:spPr/>
        <p:txBody>
          <a:bodyPr>
            <a:normAutofit fontScale="62500" lnSpcReduction="20000"/>
          </a:bodyPr>
          <a:lstStyle/>
          <a:p>
            <a:endParaRPr lang="fr-FR" dirty="0"/>
          </a:p>
          <a:p>
            <a:pPr lvl="0"/>
            <a:r>
              <a:rPr lang="en-US" b="1" i="1" dirty="0"/>
              <a:t>The new Parisian social division of space :</a:t>
            </a:r>
            <a:endParaRPr lang="fr-FR" dirty="0"/>
          </a:p>
          <a:p>
            <a:pPr marL="0" indent="0">
              <a:buNone/>
            </a:pPr>
            <a:endParaRPr lang="fr-FR" dirty="0"/>
          </a:p>
          <a:p>
            <a:pPr lvl="0">
              <a:buFont typeface="Wingdings" pitchFamily="2" charset="2"/>
              <a:buChar char="Ø"/>
            </a:pPr>
            <a:r>
              <a:rPr lang="en-US" dirty="0"/>
              <a:t>Mainly horizontal (lifts + public transportation systems) </a:t>
            </a:r>
            <a:endParaRPr lang="fr-FR" dirty="0"/>
          </a:p>
          <a:p>
            <a:pPr lvl="0">
              <a:buFont typeface="Wingdings" pitchFamily="2" charset="2"/>
              <a:buChar char="Ø"/>
            </a:pPr>
            <a:r>
              <a:rPr lang="en-US" dirty="0"/>
              <a:t>Popular Inner suburbs (“</a:t>
            </a:r>
            <a:r>
              <a:rPr lang="en-US" i="1" dirty="0"/>
              <a:t>faubourg</a:t>
            </a:r>
            <a:r>
              <a:rPr lang="en-US" dirty="0"/>
              <a:t>”) </a:t>
            </a:r>
            <a:endParaRPr lang="fr-FR" dirty="0"/>
          </a:p>
          <a:p>
            <a:pPr lvl="0">
              <a:buFont typeface="Wingdings" pitchFamily="2" charset="2"/>
              <a:buChar char="Ø"/>
            </a:pPr>
            <a:r>
              <a:rPr lang="en-US" dirty="0"/>
              <a:t>After WW I : destruction of the fortifications, growing popular outskirt suburbs (“</a:t>
            </a:r>
            <a:r>
              <a:rPr lang="en-US" i="1" dirty="0"/>
              <a:t>banlieue</a:t>
            </a:r>
            <a:r>
              <a:rPr lang="en-US" dirty="0"/>
              <a:t>”) </a:t>
            </a:r>
            <a:endParaRPr lang="fr-FR" dirty="0"/>
          </a:p>
          <a:p>
            <a:pPr lvl="0">
              <a:buFont typeface="Wingdings" pitchFamily="2" charset="2"/>
              <a:buChar char="Ø"/>
            </a:pPr>
            <a:r>
              <a:rPr lang="en-US" dirty="0"/>
              <a:t>Beginning “Red Belt”  (socialist, communist municipalities) around Paris, absorbing “the Zone”. </a:t>
            </a:r>
            <a:endParaRPr lang="fr-FR" dirty="0"/>
          </a:p>
          <a:p>
            <a:endParaRPr lang="fr-FR" dirty="0"/>
          </a:p>
          <a:p>
            <a:pPr lvl="0"/>
            <a:r>
              <a:rPr lang="en-US" b="1" i="1" dirty="0"/>
              <a:t>The new Parisian building model :</a:t>
            </a:r>
            <a:r>
              <a:rPr lang="en-US" dirty="0"/>
              <a:t> the “</a:t>
            </a:r>
            <a:r>
              <a:rPr lang="en-US" dirty="0" err="1"/>
              <a:t>courée</a:t>
            </a:r>
            <a:r>
              <a:rPr lang="en-US" dirty="0"/>
              <a:t>” (housings around an inner yard , with windows towards inside (and community).</a:t>
            </a:r>
            <a:endParaRPr lang="fr-FR" dirty="0"/>
          </a:p>
          <a:p>
            <a:endParaRPr lang="fr-FR" dirty="0"/>
          </a:p>
          <a:p>
            <a:pPr lvl="0"/>
            <a:r>
              <a:rPr lang="en-US" b="1" i="1" dirty="0"/>
              <a:t>The working class </a:t>
            </a:r>
            <a:r>
              <a:rPr lang="en-US" b="1" i="1" dirty="0" err="1"/>
              <a:t>villeggiatura</a:t>
            </a:r>
            <a:r>
              <a:rPr lang="en-US" dirty="0"/>
              <a:t> : the “guinguettes au </a:t>
            </a:r>
            <a:r>
              <a:rPr lang="en-US" dirty="0" err="1"/>
              <a:t>bord</a:t>
            </a:r>
            <a:r>
              <a:rPr lang="en-US" dirty="0"/>
              <a:t> de la Marne” (the balls on the river Marne)</a:t>
            </a:r>
            <a:endParaRPr lang="fr-FR" dirty="0"/>
          </a:p>
          <a:p>
            <a:endParaRPr lang="fr-FR" dirty="0"/>
          </a:p>
          <a:p>
            <a:pPr lvl="0"/>
            <a:r>
              <a:rPr lang="en-US" b="1" i="1" dirty="0"/>
              <a:t>The Working class dream</a:t>
            </a:r>
            <a:r>
              <a:rPr lang="en-US" dirty="0"/>
              <a:t> at the time of Front </a:t>
            </a:r>
            <a:r>
              <a:rPr lang="en-US" dirty="0" err="1"/>
              <a:t>Populaire</a:t>
            </a:r>
            <a:r>
              <a:rPr lang="en-US" dirty="0"/>
              <a:t> : “La Belle </a:t>
            </a:r>
            <a:r>
              <a:rPr lang="en-US" dirty="0" err="1"/>
              <a:t>équipe</a:t>
            </a:r>
            <a:r>
              <a:rPr lang="en-US" dirty="0"/>
              <a:t>” (J. </a:t>
            </a:r>
            <a:r>
              <a:rPr lang="en-US" dirty="0" err="1"/>
              <a:t>Duvivier</a:t>
            </a:r>
            <a:r>
              <a:rPr lang="en-US" dirty="0"/>
              <a:t>, 1936) </a:t>
            </a:r>
            <a:endParaRPr lang="fr-FR" dirty="0"/>
          </a:p>
          <a:p>
            <a:endParaRPr lang="fr-FR" dirty="0"/>
          </a:p>
        </p:txBody>
      </p:sp>
    </p:spTree>
    <p:extLst>
      <p:ext uri="{BB962C8B-B14F-4D97-AF65-F5344CB8AC3E}">
        <p14:creationId xmlns:p14="http://schemas.microsoft.com/office/powerpoint/2010/main" val="279399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D8A5A56-2C0D-844D-BA5B-C43A518DCD09}"/>
              </a:ext>
            </a:extLst>
          </p:cNvPr>
          <p:cNvSpPr>
            <a:spLocks noGrp="1"/>
          </p:cNvSpPr>
          <p:nvPr>
            <p:ph type="title"/>
          </p:nvPr>
        </p:nvSpPr>
        <p:spPr>
          <a:xfrm>
            <a:off x="838200" y="365125"/>
            <a:ext cx="10515600" cy="1113259"/>
          </a:xfrm>
        </p:spPr>
        <p:txBody>
          <a:bodyPr>
            <a:normAutofit/>
          </a:bodyPr>
          <a:lstStyle/>
          <a:p>
            <a:r>
              <a:rPr lang="en-US" sz="1800" b="1" i="1" dirty="0"/>
              <a:t>La Belle </a:t>
            </a:r>
            <a:r>
              <a:rPr lang="en-US" sz="1800" b="1" i="1" dirty="0" err="1"/>
              <a:t>équipe</a:t>
            </a:r>
            <a:r>
              <a:rPr lang="en-US" sz="1800" b="1" i="1" dirty="0"/>
              <a:t>: A summary  of “Front </a:t>
            </a:r>
            <a:r>
              <a:rPr lang="en-US" sz="1800" b="1" i="1" dirty="0" err="1"/>
              <a:t>populaire</a:t>
            </a:r>
            <a:r>
              <a:rPr lang="en-US" sz="1800" b="1" i="1" dirty="0"/>
              <a:t>” urban space</a:t>
            </a:r>
            <a:r>
              <a:rPr lang="en-US" sz="1800" i="1" dirty="0"/>
              <a:t/>
            </a:r>
            <a:br>
              <a:rPr lang="en-US" sz="1800" i="1" dirty="0"/>
            </a:br>
            <a:r>
              <a:rPr lang="en-US" sz="1800" i="1" dirty="0"/>
              <a:t>1. Mobilization through the windows      2. Fiesta in the yard         3. Walking to countryside along industrial Seine</a:t>
            </a:r>
            <a:br>
              <a:rPr lang="en-US" sz="1800" i="1" dirty="0"/>
            </a:br>
            <a:r>
              <a:rPr lang="en-US" sz="1800" i="1" dirty="0"/>
              <a:t>4.  Finding the place...                         5.  ... By the River Marne          6. Inaugurating the cooperative “guinguette”</a:t>
            </a:r>
            <a:endParaRPr lang="fr-FR" sz="1800" i="1" dirty="0"/>
          </a:p>
        </p:txBody>
      </p:sp>
      <p:pic>
        <p:nvPicPr>
          <p:cNvPr id="5" name="Espace réservé du contenu 4">
            <a:extLst>
              <a:ext uri="{FF2B5EF4-FFF2-40B4-BE49-F238E27FC236}">
                <a16:creationId xmlns:a16="http://schemas.microsoft.com/office/drawing/2014/main" xmlns="" id="{E551F786-750C-9749-870F-F34AB9EA8076}"/>
              </a:ext>
            </a:extLst>
          </p:cNvPr>
          <p:cNvPicPr>
            <a:picLocks noGrp="1" noChangeAspect="1"/>
          </p:cNvPicPr>
          <p:nvPr>
            <p:ph idx="1"/>
          </p:nvPr>
        </p:nvPicPr>
        <p:blipFill>
          <a:blip r:embed="rId2"/>
          <a:stretch>
            <a:fillRect/>
          </a:stretch>
        </p:blipFill>
        <p:spPr>
          <a:xfrm>
            <a:off x="838200" y="1478385"/>
            <a:ext cx="3195145" cy="2305480"/>
          </a:xfrm>
        </p:spPr>
      </p:pic>
      <p:pic>
        <p:nvPicPr>
          <p:cNvPr id="9" name="Image 8">
            <a:extLst>
              <a:ext uri="{FF2B5EF4-FFF2-40B4-BE49-F238E27FC236}">
                <a16:creationId xmlns:a16="http://schemas.microsoft.com/office/drawing/2014/main" xmlns="" id="{3E0E9D33-B33B-574B-BBAC-113B83F8AE50}"/>
              </a:ext>
            </a:extLst>
          </p:cNvPr>
          <p:cNvPicPr>
            <a:picLocks noChangeAspect="1"/>
          </p:cNvPicPr>
          <p:nvPr/>
        </p:nvPicPr>
        <p:blipFill>
          <a:blip r:embed="rId3"/>
          <a:stretch>
            <a:fillRect/>
          </a:stretch>
        </p:blipFill>
        <p:spPr>
          <a:xfrm>
            <a:off x="4198548" y="1478384"/>
            <a:ext cx="3368232" cy="2353357"/>
          </a:xfrm>
          <a:prstGeom prst="rect">
            <a:avLst/>
          </a:prstGeom>
        </p:spPr>
      </p:pic>
      <p:pic>
        <p:nvPicPr>
          <p:cNvPr id="12" name="Image 11">
            <a:extLst>
              <a:ext uri="{FF2B5EF4-FFF2-40B4-BE49-F238E27FC236}">
                <a16:creationId xmlns:a16="http://schemas.microsoft.com/office/drawing/2014/main" xmlns="" id="{FBE0B4CA-D754-D143-94AB-350CAA9C89FB}"/>
              </a:ext>
            </a:extLst>
          </p:cNvPr>
          <p:cNvPicPr>
            <a:picLocks noChangeAspect="1"/>
          </p:cNvPicPr>
          <p:nvPr/>
        </p:nvPicPr>
        <p:blipFill>
          <a:blip r:embed="rId4"/>
          <a:stretch>
            <a:fillRect/>
          </a:stretch>
        </p:blipFill>
        <p:spPr>
          <a:xfrm>
            <a:off x="7731983" y="1478384"/>
            <a:ext cx="3373429" cy="2341784"/>
          </a:xfrm>
          <a:prstGeom prst="rect">
            <a:avLst/>
          </a:prstGeom>
        </p:spPr>
      </p:pic>
      <p:pic>
        <p:nvPicPr>
          <p:cNvPr id="15" name="Image 14">
            <a:extLst>
              <a:ext uri="{FF2B5EF4-FFF2-40B4-BE49-F238E27FC236}">
                <a16:creationId xmlns:a16="http://schemas.microsoft.com/office/drawing/2014/main" xmlns="" id="{E173DCDD-F6DF-4140-8E50-7606B7CAD3E4}"/>
              </a:ext>
            </a:extLst>
          </p:cNvPr>
          <p:cNvPicPr>
            <a:picLocks noChangeAspect="1"/>
          </p:cNvPicPr>
          <p:nvPr/>
        </p:nvPicPr>
        <p:blipFill>
          <a:blip r:embed="rId5"/>
          <a:stretch>
            <a:fillRect/>
          </a:stretch>
        </p:blipFill>
        <p:spPr>
          <a:xfrm>
            <a:off x="838200" y="4074290"/>
            <a:ext cx="3195145" cy="2546429"/>
          </a:xfrm>
          <a:prstGeom prst="rect">
            <a:avLst/>
          </a:prstGeom>
        </p:spPr>
      </p:pic>
      <p:pic>
        <p:nvPicPr>
          <p:cNvPr id="18" name="Image 17">
            <a:extLst>
              <a:ext uri="{FF2B5EF4-FFF2-40B4-BE49-F238E27FC236}">
                <a16:creationId xmlns:a16="http://schemas.microsoft.com/office/drawing/2014/main" xmlns="" id="{4A9CC6D8-2D18-9144-A5DA-BE9C8D4806C5}"/>
              </a:ext>
            </a:extLst>
          </p:cNvPr>
          <p:cNvPicPr>
            <a:picLocks noChangeAspect="1"/>
          </p:cNvPicPr>
          <p:nvPr/>
        </p:nvPicPr>
        <p:blipFill>
          <a:blip r:embed="rId6"/>
          <a:stretch>
            <a:fillRect/>
          </a:stretch>
        </p:blipFill>
        <p:spPr>
          <a:xfrm>
            <a:off x="4198549" y="4074290"/>
            <a:ext cx="3368232" cy="2546429"/>
          </a:xfrm>
          <a:prstGeom prst="rect">
            <a:avLst/>
          </a:prstGeom>
        </p:spPr>
      </p:pic>
      <p:pic>
        <p:nvPicPr>
          <p:cNvPr id="21" name="Image 20">
            <a:extLst>
              <a:ext uri="{FF2B5EF4-FFF2-40B4-BE49-F238E27FC236}">
                <a16:creationId xmlns:a16="http://schemas.microsoft.com/office/drawing/2014/main" xmlns="" id="{6D7E9C42-3768-F842-8FDB-75EDC20032D9}"/>
              </a:ext>
            </a:extLst>
          </p:cNvPr>
          <p:cNvPicPr>
            <a:picLocks noChangeAspect="1"/>
          </p:cNvPicPr>
          <p:nvPr/>
        </p:nvPicPr>
        <p:blipFill>
          <a:blip r:embed="rId7"/>
          <a:stretch>
            <a:fillRect/>
          </a:stretch>
        </p:blipFill>
        <p:spPr>
          <a:xfrm>
            <a:off x="7777198" y="4074290"/>
            <a:ext cx="3328213" cy="2546429"/>
          </a:xfrm>
          <a:prstGeom prst="rect">
            <a:avLst/>
          </a:prstGeom>
        </p:spPr>
      </p:pic>
    </p:spTree>
    <p:extLst>
      <p:ext uri="{BB962C8B-B14F-4D97-AF65-F5344CB8AC3E}">
        <p14:creationId xmlns:p14="http://schemas.microsoft.com/office/powerpoint/2010/main" val="2361966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F37303B-2D96-1440-B95A-D9C71F85E80C}"/>
              </a:ext>
            </a:extLst>
          </p:cNvPr>
          <p:cNvSpPr>
            <a:spLocks noGrp="1"/>
          </p:cNvSpPr>
          <p:nvPr>
            <p:ph type="title"/>
          </p:nvPr>
        </p:nvSpPr>
        <p:spPr/>
        <p:txBody>
          <a:bodyPr/>
          <a:lstStyle/>
          <a:p>
            <a:r>
              <a:rPr lang="fr-FR" b="1" i="1" dirty="0"/>
              <a:t>A </a:t>
            </a:r>
            <a:r>
              <a:rPr lang="fr-FR" b="1" i="1" dirty="0" err="1"/>
              <a:t>universal</a:t>
            </a:r>
            <a:r>
              <a:rPr lang="fr-FR" b="1" i="1" dirty="0"/>
              <a:t> model : « la courée » </a:t>
            </a:r>
          </a:p>
        </p:txBody>
      </p:sp>
      <p:pic>
        <p:nvPicPr>
          <p:cNvPr id="5" name="Espace réservé du contenu 4">
            <a:extLst>
              <a:ext uri="{FF2B5EF4-FFF2-40B4-BE49-F238E27FC236}">
                <a16:creationId xmlns:a16="http://schemas.microsoft.com/office/drawing/2014/main" xmlns="" id="{FD575B90-DA1E-674F-95C8-04E569E3F71D}"/>
              </a:ext>
            </a:extLst>
          </p:cNvPr>
          <p:cNvPicPr>
            <a:picLocks noGrp="1" noChangeAspect="1"/>
          </p:cNvPicPr>
          <p:nvPr>
            <p:ph idx="1"/>
          </p:nvPr>
        </p:nvPicPr>
        <p:blipFill>
          <a:blip r:embed="rId2"/>
          <a:stretch>
            <a:fillRect/>
          </a:stretch>
        </p:blipFill>
        <p:spPr>
          <a:xfrm>
            <a:off x="838201" y="1825625"/>
            <a:ext cx="3641202" cy="4351338"/>
          </a:xfrm>
        </p:spPr>
      </p:pic>
      <p:sp>
        <p:nvSpPr>
          <p:cNvPr id="8" name="ZoneTexte 7">
            <a:extLst>
              <a:ext uri="{FF2B5EF4-FFF2-40B4-BE49-F238E27FC236}">
                <a16:creationId xmlns:a16="http://schemas.microsoft.com/office/drawing/2014/main" xmlns="" id="{69185FF3-D6FC-F142-BF12-FA66371C0B9E}"/>
              </a:ext>
            </a:extLst>
          </p:cNvPr>
          <p:cNvSpPr txBox="1"/>
          <p:nvPr/>
        </p:nvSpPr>
        <p:spPr>
          <a:xfrm>
            <a:off x="4479404" y="2245489"/>
            <a:ext cx="2465406" cy="646331"/>
          </a:xfrm>
          <a:prstGeom prst="rect">
            <a:avLst/>
          </a:prstGeom>
          <a:noFill/>
        </p:spPr>
        <p:txBody>
          <a:bodyPr wrap="square" rtlCol="0">
            <a:spAutoFit/>
          </a:bodyPr>
          <a:lstStyle/>
          <a:p>
            <a:r>
              <a:rPr lang="fr-FR" dirty="0"/>
              <a:t>Bourgeois courée (</a:t>
            </a:r>
            <a:r>
              <a:rPr lang="fr-FR" dirty="0" err="1"/>
              <a:t>today</a:t>
            </a:r>
            <a:r>
              <a:rPr lang="fr-FR" dirty="0"/>
              <a:t>)</a:t>
            </a:r>
          </a:p>
        </p:txBody>
      </p:sp>
      <p:pic>
        <p:nvPicPr>
          <p:cNvPr id="11" name="Image 10">
            <a:extLst>
              <a:ext uri="{FF2B5EF4-FFF2-40B4-BE49-F238E27FC236}">
                <a16:creationId xmlns:a16="http://schemas.microsoft.com/office/drawing/2014/main" xmlns="" id="{E83B6C8D-479C-964B-9F08-18B8605480F4}"/>
              </a:ext>
            </a:extLst>
          </p:cNvPr>
          <p:cNvPicPr>
            <a:picLocks noChangeAspect="1"/>
          </p:cNvPicPr>
          <p:nvPr/>
        </p:nvPicPr>
        <p:blipFill>
          <a:blip r:embed="rId3"/>
          <a:stretch>
            <a:fillRect/>
          </a:stretch>
        </p:blipFill>
        <p:spPr>
          <a:xfrm>
            <a:off x="7650866" y="2877394"/>
            <a:ext cx="4178460" cy="3014120"/>
          </a:xfrm>
          <a:prstGeom prst="rect">
            <a:avLst/>
          </a:prstGeom>
        </p:spPr>
      </p:pic>
      <p:sp>
        <p:nvSpPr>
          <p:cNvPr id="12" name="ZoneTexte 11">
            <a:extLst>
              <a:ext uri="{FF2B5EF4-FFF2-40B4-BE49-F238E27FC236}">
                <a16:creationId xmlns:a16="http://schemas.microsoft.com/office/drawing/2014/main" xmlns="" id="{9B6AD056-74B8-E043-B81C-90112ADEB57B}"/>
              </a:ext>
            </a:extLst>
          </p:cNvPr>
          <p:cNvSpPr txBox="1"/>
          <p:nvPr/>
        </p:nvSpPr>
        <p:spPr>
          <a:xfrm>
            <a:off x="5254906" y="5429849"/>
            <a:ext cx="2395960" cy="923330"/>
          </a:xfrm>
          <a:prstGeom prst="rect">
            <a:avLst/>
          </a:prstGeom>
          <a:noFill/>
        </p:spPr>
        <p:txBody>
          <a:bodyPr wrap="square" rtlCol="0">
            <a:spAutoFit/>
          </a:bodyPr>
          <a:lstStyle/>
          <a:p>
            <a:pPr algn="r"/>
            <a:r>
              <a:rPr lang="fr-FR" dirty="0" err="1"/>
              <a:t>Working</a:t>
            </a:r>
            <a:r>
              <a:rPr lang="fr-FR" dirty="0"/>
              <a:t>-class courée</a:t>
            </a:r>
          </a:p>
          <a:p>
            <a:pPr algn="r"/>
            <a:r>
              <a:rPr lang="fr-FR" dirty="0"/>
              <a:t> </a:t>
            </a:r>
            <a:r>
              <a:rPr lang="fr-FR" dirty="0" err="1"/>
              <a:t>with</a:t>
            </a:r>
            <a:r>
              <a:rPr lang="fr-FR" dirty="0"/>
              <a:t> </a:t>
            </a:r>
            <a:r>
              <a:rPr lang="fr-FR" dirty="0" err="1"/>
              <a:t>work-shop</a:t>
            </a:r>
            <a:endParaRPr lang="fr-FR" dirty="0"/>
          </a:p>
          <a:p>
            <a:pPr algn="r"/>
            <a:r>
              <a:rPr lang="fr-FR" dirty="0"/>
              <a:t>(</a:t>
            </a:r>
            <a:r>
              <a:rPr lang="fr-FR" dirty="0" err="1"/>
              <a:t>today</a:t>
            </a:r>
            <a:r>
              <a:rPr lang="fr-FR" dirty="0"/>
              <a:t>)</a:t>
            </a:r>
          </a:p>
        </p:txBody>
      </p:sp>
    </p:spTree>
    <p:extLst>
      <p:ext uri="{BB962C8B-B14F-4D97-AF65-F5344CB8AC3E}">
        <p14:creationId xmlns:p14="http://schemas.microsoft.com/office/powerpoint/2010/main" val="222888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4ACB32E-7F22-814A-98CC-38E2C23CFC1F}"/>
              </a:ext>
            </a:extLst>
          </p:cNvPr>
          <p:cNvSpPr>
            <a:spLocks noGrp="1"/>
          </p:cNvSpPr>
          <p:nvPr>
            <p:ph type="title"/>
          </p:nvPr>
        </p:nvSpPr>
        <p:spPr>
          <a:xfrm>
            <a:off x="838200" y="365125"/>
            <a:ext cx="1465162" cy="5811838"/>
          </a:xfrm>
        </p:spPr>
        <p:txBody>
          <a:bodyPr>
            <a:normAutofit/>
          </a:bodyPr>
          <a:lstStyle/>
          <a:p>
            <a:r>
              <a:rPr lang="fr-FR" sz="2800" b="1" i="1" dirty="0" err="1"/>
              <a:t>Misery</a:t>
            </a:r>
            <a:r>
              <a:rPr lang="fr-FR" sz="2800" b="1" i="1" dirty="0"/>
              <a:t> in Belle Époque: </a:t>
            </a:r>
            <a:r>
              <a:rPr lang="fr-FR" sz="2000" b="1" dirty="0" err="1"/>
              <a:t>slums</a:t>
            </a:r>
            <a:r>
              <a:rPr lang="fr-FR" sz="2000" b="1" dirty="0"/>
              <a:t> on Montmartre </a:t>
            </a:r>
            <a:r>
              <a:rPr lang="fr-FR" sz="2000" b="1" dirty="0" err="1"/>
              <a:t>inner</a:t>
            </a:r>
            <a:r>
              <a:rPr lang="fr-FR" sz="2000" b="1" dirty="0"/>
              <a:t> </a:t>
            </a:r>
            <a:r>
              <a:rPr lang="fr-FR" sz="2000" b="1" dirty="0" err="1"/>
              <a:t>slope</a:t>
            </a:r>
            <a:endParaRPr lang="fr-FR" sz="2000" b="1" dirty="0"/>
          </a:p>
        </p:txBody>
      </p:sp>
      <p:pic>
        <p:nvPicPr>
          <p:cNvPr id="5" name="Espace réservé du contenu 4">
            <a:extLst>
              <a:ext uri="{FF2B5EF4-FFF2-40B4-BE49-F238E27FC236}">
                <a16:creationId xmlns:a16="http://schemas.microsoft.com/office/drawing/2014/main" xmlns="" id="{32C42F15-D4EE-EA4C-8BFC-864973A8E62B}"/>
              </a:ext>
            </a:extLst>
          </p:cNvPr>
          <p:cNvPicPr>
            <a:picLocks noGrp="1" noChangeAspect="1"/>
          </p:cNvPicPr>
          <p:nvPr>
            <p:ph idx="1"/>
          </p:nvPr>
        </p:nvPicPr>
        <p:blipFill>
          <a:blip r:embed="rId3"/>
          <a:stretch>
            <a:fillRect/>
          </a:stretch>
        </p:blipFill>
        <p:spPr>
          <a:xfrm>
            <a:off x="2571698" y="729205"/>
            <a:ext cx="8824661" cy="5447758"/>
          </a:xfrm>
        </p:spPr>
      </p:pic>
    </p:spTree>
    <p:extLst>
      <p:ext uri="{BB962C8B-B14F-4D97-AF65-F5344CB8AC3E}">
        <p14:creationId xmlns:p14="http://schemas.microsoft.com/office/powerpoint/2010/main" val="332219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75167D7-3C76-9848-B1AF-E0E1736A136E}"/>
              </a:ext>
            </a:extLst>
          </p:cNvPr>
          <p:cNvSpPr>
            <a:spLocks noGrp="1"/>
          </p:cNvSpPr>
          <p:nvPr>
            <p:ph type="title"/>
          </p:nvPr>
        </p:nvSpPr>
        <p:spPr/>
        <p:txBody>
          <a:bodyPr>
            <a:normAutofit/>
          </a:bodyPr>
          <a:lstStyle/>
          <a:p>
            <a:r>
              <a:rPr lang="en-GB" sz="2800" b="1" i="1" dirty="0"/>
              <a:t>Misery in Belle époque:</a:t>
            </a:r>
            <a:br>
              <a:rPr lang="en-GB" sz="2800" b="1" i="1" dirty="0"/>
            </a:br>
            <a:r>
              <a:rPr lang="en-GB" sz="2800" b="1" i="1" dirty="0"/>
              <a:t>Le quartier National </a:t>
            </a:r>
            <a:br>
              <a:rPr lang="en-GB" sz="2800" b="1" i="1" dirty="0"/>
            </a:br>
            <a:r>
              <a:rPr lang="en-GB" sz="2800" b="1" i="1" dirty="0"/>
              <a:t>(Paris 13)</a:t>
            </a:r>
          </a:p>
        </p:txBody>
      </p:sp>
      <p:pic>
        <p:nvPicPr>
          <p:cNvPr id="5" name="Espace réservé du contenu 4">
            <a:extLst>
              <a:ext uri="{FF2B5EF4-FFF2-40B4-BE49-F238E27FC236}">
                <a16:creationId xmlns:a16="http://schemas.microsoft.com/office/drawing/2014/main" xmlns="" id="{4320CA52-5043-454B-9A89-995C293C59F1}"/>
              </a:ext>
            </a:extLst>
          </p:cNvPr>
          <p:cNvPicPr>
            <a:picLocks noGrp="1" noChangeAspect="1"/>
          </p:cNvPicPr>
          <p:nvPr>
            <p:ph idx="1"/>
          </p:nvPr>
        </p:nvPicPr>
        <p:blipFill>
          <a:blip r:embed="rId2"/>
          <a:stretch>
            <a:fillRect/>
          </a:stretch>
        </p:blipFill>
        <p:spPr>
          <a:xfrm>
            <a:off x="6817489" y="590309"/>
            <a:ext cx="4016414" cy="5815574"/>
          </a:xfrm>
        </p:spPr>
      </p:pic>
    </p:spTree>
    <p:extLst>
      <p:ext uri="{BB962C8B-B14F-4D97-AF65-F5344CB8AC3E}">
        <p14:creationId xmlns:p14="http://schemas.microsoft.com/office/powerpoint/2010/main" val="647029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EAAAB3B-7406-2E4B-9063-963F7CF65372}"/>
              </a:ext>
            </a:extLst>
          </p:cNvPr>
          <p:cNvSpPr>
            <a:spLocks noGrp="1"/>
          </p:cNvSpPr>
          <p:nvPr>
            <p:ph type="title"/>
          </p:nvPr>
        </p:nvSpPr>
        <p:spPr/>
        <p:txBody>
          <a:bodyPr>
            <a:normAutofit fontScale="90000"/>
          </a:bodyPr>
          <a:lstStyle/>
          <a:p>
            <a:r>
              <a:rPr lang="en-US" b="1" i="1" dirty="0"/>
              <a:t>Too poor or too much community? The bourgeois reaction</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51DBEBD0-8100-4546-ABEE-35E2F17BB81E}"/>
              </a:ext>
            </a:extLst>
          </p:cNvPr>
          <p:cNvSpPr>
            <a:spLocks noGrp="1"/>
          </p:cNvSpPr>
          <p:nvPr>
            <p:ph idx="1"/>
          </p:nvPr>
        </p:nvSpPr>
        <p:spPr/>
        <p:txBody>
          <a:bodyPr>
            <a:normAutofit fontScale="92500" lnSpcReduction="10000"/>
          </a:bodyPr>
          <a:lstStyle/>
          <a:p>
            <a:endParaRPr lang="fr-FR" dirty="0"/>
          </a:p>
          <a:p>
            <a:pPr lvl="0"/>
            <a:r>
              <a:rPr lang="en-US" dirty="0"/>
              <a:t>Back to </a:t>
            </a:r>
            <a:r>
              <a:rPr lang="en-US" dirty="0" err="1"/>
              <a:t>Frehel</a:t>
            </a:r>
            <a:r>
              <a:rPr lang="en-US" dirty="0"/>
              <a:t> : </a:t>
            </a:r>
            <a:r>
              <a:rPr lang="en-US" dirty="0">
                <a:solidFill>
                  <a:srgbClr val="FF0000"/>
                </a:solidFill>
              </a:rPr>
              <a:t>the competition  for “good places” destroying working class communities</a:t>
            </a:r>
            <a:endParaRPr lang="fr-FR" dirty="0">
              <a:solidFill>
                <a:srgbClr val="FF0000"/>
              </a:solidFill>
            </a:endParaRPr>
          </a:p>
          <a:p>
            <a:endParaRPr lang="fr-FR" dirty="0"/>
          </a:p>
          <a:p>
            <a:pPr lvl="0"/>
            <a:r>
              <a:rPr lang="en-US" dirty="0">
                <a:solidFill>
                  <a:srgbClr val="FF0000"/>
                </a:solidFill>
              </a:rPr>
              <a:t>Two social housing policies (in the name of social </a:t>
            </a:r>
            <a:r>
              <a:rPr lang="en-US" dirty="0" err="1">
                <a:solidFill>
                  <a:srgbClr val="FF0000"/>
                </a:solidFill>
              </a:rPr>
              <a:t>hygienism</a:t>
            </a:r>
            <a:r>
              <a:rPr lang="en-US" dirty="0">
                <a:solidFill>
                  <a:srgbClr val="FF0000"/>
                </a:solidFill>
              </a:rPr>
              <a:t>) </a:t>
            </a:r>
            <a:r>
              <a:rPr lang="en-US" dirty="0"/>
              <a:t>:</a:t>
            </a:r>
            <a:endParaRPr lang="fr-FR" dirty="0"/>
          </a:p>
          <a:p>
            <a:pPr marL="0" indent="0">
              <a:buNone/>
            </a:pPr>
            <a:endParaRPr lang="fr-FR" dirty="0"/>
          </a:p>
          <a:p>
            <a:pPr lvl="0">
              <a:buFont typeface="Wingdings" pitchFamily="2" charset="2"/>
              <a:buChar char="Ø"/>
            </a:pPr>
            <a:r>
              <a:rPr lang="en-US" dirty="0" err="1"/>
              <a:t>Loi</a:t>
            </a:r>
            <a:r>
              <a:rPr lang="en-US" dirty="0"/>
              <a:t> </a:t>
            </a:r>
            <a:r>
              <a:rPr lang="en-US" dirty="0" err="1"/>
              <a:t>Loucheur</a:t>
            </a:r>
            <a:r>
              <a:rPr lang="en-US" dirty="0"/>
              <a:t> (1924): </a:t>
            </a:r>
            <a:r>
              <a:rPr lang="en-US" dirty="0">
                <a:solidFill>
                  <a:srgbClr val="FF0000"/>
                </a:solidFill>
              </a:rPr>
              <a:t>subsidizing  private self-made houses</a:t>
            </a:r>
            <a:r>
              <a:rPr lang="en-US" dirty="0"/>
              <a:t>. The nice side of the Red Belt (the Erik Satie / Robert </a:t>
            </a:r>
            <a:r>
              <a:rPr lang="en-US" dirty="0" err="1"/>
              <a:t>Doisneau</a:t>
            </a:r>
            <a:r>
              <a:rPr lang="en-US" dirty="0"/>
              <a:t> Gentilly)</a:t>
            </a:r>
            <a:endParaRPr lang="fr-FR" dirty="0"/>
          </a:p>
          <a:p>
            <a:pPr lvl="0">
              <a:buFont typeface="Wingdings" pitchFamily="2" charset="2"/>
              <a:buChar char="Ø"/>
            </a:pPr>
            <a:r>
              <a:rPr lang="fr-FR" dirty="0"/>
              <a:t>Low-cost State-</a:t>
            </a:r>
            <a:r>
              <a:rPr lang="fr-FR" dirty="0" err="1"/>
              <a:t>subsidized</a:t>
            </a:r>
            <a:r>
              <a:rPr lang="fr-FR" dirty="0"/>
              <a:t> flats : Habitations à Bon Marché (</a:t>
            </a:r>
            <a:r>
              <a:rPr lang="fr-FR" dirty="0" err="1"/>
              <a:t>ancestors</a:t>
            </a:r>
            <a:r>
              <a:rPr lang="fr-FR" dirty="0"/>
              <a:t> of Habitation à Loyer Modéré, HLM) </a:t>
            </a:r>
          </a:p>
          <a:p>
            <a:endParaRPr lang="en-GB" dirty="0"/>
          </a:p>
        </p:txBody>
      </p:sp>
    </p:spTree>
    <p:extLst>
      <p:ext uri="{BB962C8B-B14F-4D97-AF65-F5344CB8AC3E}">
        <p14:creationId xmlns:p14="http://schemas.microsoft.com/office/powerpoint/2010/main" val="55071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4F5308-3DBC-0744-A4ED-7FA2B292D83E}"/>
              </a:ext>
            </a:extLst>
          </p:cNvPr>
          <p:cNvSpPr>
            <a:spLocks noGrp="1"/>
          </p:cNvSpPr>
          <p:nvPr>
            <p:ph type="title"/>
          </p:nvPr>
        </p:nvSpPr>
        <p:spPr>
          <a:xfrm>
            <a:off x="838200" y="365125"/>
            <a:ext cx="2530033" cy="2864212"/>
          </a:xfrm>
        </p:spPr>
        <p:txBody>
          <a:bodyPr>
            <a:normAutofit/>
          </a:bodyPr>
          <a:lstStyle/>
          <a:p>
            <a:r>
              <a:rPr lang="en-GB" sz="2800" b="1" i="1" dirty="0" err="1"/>
              <a:t>Loucheur</a:t>
            </a:r>
            <a:r>
              <a:rPr lang="en-GB" sz="2800" b="1" i="1" dirty="0"/>
              <a:t> </a:t>
            </a:r>
            <a:br>
              <a:rPr lang="en-GB" sz="2800" b="1" i="1" dirty="0"/>
            </a:br>
            <a:r>
              <a:rPr lang="en-GB" sz="2800" b="1" i="1" dirty="0"/>
              <a:t>houses in near countryside</a:t>
            </a:r>
          </a:p>
        </p:txBody>
      </p:sp>
      <p:pic>
        <p:nvPicPr>
          <p:cNvPr id="5" name="Espace réservé du contenu 4">
            <a:extLst>
              <a:ext uri="{FF2B5EF4-FFF2-40B4-BE49-F238E27FC236}">
                <a16:creationId xmlns:a16="http://schemas.microsoft.com/office/drawing/2014/main" xmlns="" id="{2FF3C09A-137F-E94B-AB1F-8BD7BFF5E569}"/>
              </a:ext>
            </a:extLst>
          </p:cNvPr>
          <p:cNvPicPr>
            <a:picLocks noGrp="1" noChangeAspect="1"/>
          </p:cNvPicPr>
          <p:nvPr>
            <p:ph idx="1"/>
          </p:nvPr>
        </p:nvPicPr>
        <p:blipFill>
          <a:blip r:embed="rId2"/>
          <a:stretch>
            <a:fillRect/>
          </a:stretch>
        </p:blipFill>
        <p:spPr>
          <a:xfrm>
            <a:off x="3137383" y="538484"/>
            <a:ext cx="3556000" cy="2286000"/>
          </a:xfrm>
        </p:spPr>
      </p:pic>
      <p:pic>
        <p:nvPicPr>
          <p:cNvPr id="8" name="Image 7">
            <a:extLst>
              <a:ext uri="{FF2B5EF4-FFF2-40B4-BE49-F238E27FC236}">
                <a16:creationId xmlns:a16="http://schemas.microsoft.com/office/drawing/2014/main" xmlns="" id="{14562463-5F1D-8D40-BA8C-7C29A80E6C6F}"/>
              </a:ext>
            </a:extLst>
          </p:cNvPr>
          <p:cNvPicPr>
            <a:picLocks noChangeAspect="1"/>
          </p:cNvPicPr>
          <p:nvPr/>
        </p:nvPicPr>
        <p:blipFill>
          <a:blip/>
          <a:stretch>
            <a:fillRect/>
          </a:stretch>
        </p:blipFill>
        <p:spPr>
          <a:xfrm>
            <a:off x="6778815" y="2627453"/>
            <a:ext cx="5122611" cy="3799871"/>
          </a:xfrm>
          <a:prstGeom prst="rect">
            <a:avLst/>
          </a:prstGeom>
        </p:spPr>
      </p:pic>
      <p:sp>
        <p:nvSpPr>
          <p:cNvPr id="9" name="ZoneTexte 8">
            <a:extLst>
              <a:ext uri="{FF2B5EF4-FFF2-40B4-BE49-F238E27FC236}">
                <a16:creationId xmlns:a16="http://schemas.microsoft.com/office/drawing/2014/main" xmlns="" id="{797D5617-B077-7949-9009-EE0606999B4A}"/>
              </a:ext>
            </a:extLst>
          </p:cNvPr>
          <p:cNvSpPr txBox="1"/>
          <p:nvPr/>
        </p:nvSpPr>
        <p:spPr>
          <a:xfrm>
            <a:off x="4166887" y="5625297"/>
            <a:ext cx="2526496" cy="923330"/>
          </a:xfrm>
          <a:prstGeom prst="rect">
            <a:avLst/>
          </a:prstGeom>
          <a:noFill/>
        </p:spPr>
        <p:txBody>
          <a:bodyPr wrap="square" rtlCol="0">
            <a:spAutoFit/>
          </a:bodyPr>
          <a:lstStyle/>
          <a:p>
            <a:pPr algn="r"/>
            <a:r>
              <a:rPr lang="en-GB" b="1" i="1" dirty="0"/>
              <a:t>HBM “Art </a:t>
            </a:r>
            <a:r>
              <a:rPr lang="en-GB" b="1" i="1" dirty="0" err="1"/>
              <a:t>déco</a:t>
            </a:r>
            <a:r>
              <a:rPr lang="en-GB" b="1" i="1" dirty="0"/>
              <a:t>”</a:t>
            </a:r>
          </a:p>
          <a:p>
            <a:pPr algn="r"/>
            <a:r>
              <a:rPr lang="en-GB" b="1" i="1" dirty="0"/>
              <a:t>on destroyed fortifications</a:t>
            </a:r>
          </a:p>
        </p:txBody>
      </p:sp>
    </p:spTree>
    <p:extLst>
      <p:ext uri="{BB962C8B-B14F-4D97-AF65-F5344CB8AC3E}">
        <p14:creationId xmlns:p14="http://schemas.microsoft.com/office/powerpoint/2010/main" val="94234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AD5C123-6535-DA49-9F98-A7B5EE119628}"/>
              </a:ext>
            </a:extLst>
          </p:cNvPr>
          <p:cNvSpPr>
            <a:spLocks noGrp="1"/>
          </p:cNvSpPr>
          <p:nvPr>
            <p:ph type="title"/>
          </p:nvPr>
        </p:nvSpPr>
        <p:spPr>
          <a:xfrm>
            <a:off x="838199" y="365125"/>
            <a:ext cx="4219937" cy="2331776"/>
          </a:xfrm>
        </p:spPr>
        <p:txBody>
          <a:bodyPr>
            <a:noAutofit/>
          </a:bodyPr>
          <a:lstStyle/>
          <a:p>
            <a:pPr algn="r"/>
            <a:r>
              <a:rPr lang="en-GB" sz="2800" b="1" i="1" dirty="0"/>
              <a:t>In levelled ex-Zone :</a:t>
            </a:r>
            <a:br>
              <a:rPr lang="en-GB" sz="2800" b="1" i="1" dirty="0"/>
            </a:br>
            <a:r>
              <a:rPr lang="en-GB" sz="2800" b="1" i="1" dirty="0"/>
              <a:t>The Gentilly of </a:t>
            </a:r>
            <a:r>
              <a:rPr lang="en-GB" sz="2800" b="1" i="1" dirty="0" err="1"/>
              <a:t>Doisneau</a:t>
            </a:r>
            <a:r>
              <a:rPr lang="en-GB" sz="2800" b="1" i="1" dirty="0"/>
              <a:t/>
            </a:r>
            <a:br>
              <a:rPr lang="en-GB" sz="2800" b="1" i="1" dirty="0"/>
            </a:br>
            <a:r>
              <a:rPr lang="en-GB" sz="2800" b="1" i="1" dirty="0"/>
              <a:t>HBM + </a:t>
            </a:r>
            <a:r>
              <a:rPr lang="en-GB" sz="2800" b="1" i="1" dirty="0" err="1"/>
              <a:t>Loucheur</a:t>
            </a:r>
            <a:r>
              <a:rPr lang="en-GB" sz="2800" b="1" i="1" dirty="0"/>
              <a:t> House</a:t>
            </a:r>
          </a:p>
        </p:txBody>
      </p:sp>
      <p:pic>
        <p:nvPicPr>
          <p:cNvPr id="5" name="Espace réservé du contenu 4">
            <a:extLst>
              <a:ext uri="{FF2B5EF4-FFF2-40B4-BE49-F238E27FC236}">
                <a16:creationId xmlns:a16="http://schemas.microsoft.com/office/drawing/2014/main" xmlns="" id="{49B1803B-D2EB-CD4F-B245-33C99BA02871}"/>
              </a:ext>
            </a:extLst>
          </p:cNvPr>
          <p:cNvPicPr>
            <a:picLocks noGrp="1" noChangeAspect="1"/>
          </p:cNvPicPr>
          <p:nvPr>
            <p:ph idx="1"/>
          </p:nvPr>
        </p:nvPicPr>
        <p:blipFill>
          <a:blip/>
          <a:stretch>
            <a:fillRect/>
          </a:stretch>
        </p:blipFill>
        <p:spPr>
          <a:xfrm>
            <a:off x="5289631" y="185164"/>
            <a:ext cx="6206030" cy="6481854"/>
          </a:xfrm>
        </p:spPr>
      </p:pic>
    </p:spTree>
    <p:extLst>
      <p:ext uri="{BB962C8B-B14F-4D97-AF65-F5344CB8AC3E}">
        <p14:creationId xmlns:p14="http://schemas.microsoft.com/office/powerpoint/2010/main" val="342545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9F0CCD2-7E37-7443-A1CE-EFC6D4345361}"/>
              </a:ext>
            </a:extLst>
          </p:cNvPr>
          <p:cNvSpPr>
            <a:spLocks noGrp="1"/>
          </p:cNvSpPr>
          <p:nvPr>
            <p:ph type="title"/>
          </p:nvPr>
        </p:nvSpPr>
        <p:spPr/>
        <p:txBody>
          <a:bodyPr/>
          <a:lstStyle/>
          <a:p>
            <a:r>
              <a:rPr lang="en-GB" b="1" dirty="0"/>
              <a:t>INTRODUCTION</a:t>
            </a: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B81DF7C9-5659-AA46-9C55-6FC7CA9F9879}"/>
              </a:ext>
            </a:extLst>
          </p:cNvPr>
          <p:cNvSpPr>
            <a:spLocks noGrp="1"/>
          </p:cNvSpPr>
          <p:nvPr>
            <p:ph idx="1"/>
          </p:nvPr>
        </p:nvSpPr>
        <p:spPr/>
        <p:txBody>
          <a:bodyPr>
            <a:normAutofit fontScale="77500" lnSpcReduction="20000"/>
          </a:bodyPr>
          <a:lstStyle/>
          <a:p>
            <a:pPr marL="0" indent="0">
              <a:buNone/>
            </a:pPr>
            <a:r>
              <a:rPr lang="en-GB" b="1" i="1" dirty="0"/>
              <a:t>Birth of Urban melancholy </a:t>
            </a:r>
            <a:endParaRPr lang="fr-FR" dirty="0"/>
          </a:p>
          <a:p>
            <a:pPr marL="0" indent="0">
              <a:buNone/>
            </a:pPr>
            <a:r>
              <a:rPr lang="en-GB" dirty="0" smtClean="0"/>
              <a:t>Le </a:t>
            </a:r>
            <a:r>
              <a:rPr lang="en-GB" dirty="0" err="1"/>
              <a:t>vieux</a:t>
            </a:r>
            <a:r>
              <a:rPr lang="en-GB" dirty="0"/>
              <a:t> Paris </a:t>
            </a:r>
            <a:r>
              <a:rPr lang="en-GB" dirty="0" err="1"/>
              <a:t>n'est</a:t>
            </a:r>
            <a:r>
              <a:rPr lang="en-GB" dirty="0"/>
              <a:t> plus (la </a:t>
            </a:r>
            <a:r>
              <a:rPr lang="en-GB" dirty="0" err="1"/>
              <a:t>forme</a:t>
            </a:r>
            <a:r>
              <a:rPr lang="en-GB" dirty="0"/>
              <a:t> </a:t>
            </a:r>
            <a:r>
              <a:rPr lang="en-GB" dirty="0" err="1"/>
              <a:t>d'une</a:t>
            </a:r>
            <a:r>
              <a:rPr lang="en-GB" dirty="0"/>
              <a:t> </a:t>
            </a:r>
            <a:r>
              <a:rPr lang="en-GB" dirty="0" err="1"/>
              <a:t>ville</a:t>
            </a:r>
            <a:r>
              <a:rPr lang="en-GB" dirty="0"/>
              <a:t/>
            </a:r>
            <a:br>
              <a:rPr lang="en-GB" dirty="0"/>
            </a:br>
            <a:r>
              <a:rPr lang="en-GB" dirty="0"/>
              <a:t>Change plus </a:t>
            </a:r>
            <a:r>
              <a:rPr lang="en-GB" dirty="0" err="1"/>
              <a:t>vite</a:t>
            </a:r>
            <a:r>
              <a:rPr lang="en-GB" dirty="0"/>
              <a:t>, </a:t>
            </a:r>
            <a:r>
              <a:rPr lang="en-GB" dirty="0" err="1"/>
              <a:t>hélas</a:t>
            </a:r>
            <a:r>
              <a:rPr lang="en-GB" dirty="0"/>
              <a:t> ! que le coeur d'un </a:t>
            </a:r>
            <a:r>
              <a:rPr lang="en-GB" dirty="0" err="1"/>
              <a:t>mortel</a:t>
            </a:r>
            <a:r>
              <a:rPr lang="en-GB" dirty="0"/>
              <a:t>) ...</a:t>
            </a:r>
            <a:endParaRPr lang="fr-FR" dirty="0"/>
          </a:p>
          <a:p>
            <a:pPr marL="0" indent="0">
              <a:buNone/>
            </a:pPr>
            <a:r>
              <a:rPr lang="en-GB" dirty="0"/>
              <a:t>(...) Paris change ! </a:t>
            </a:r>
            <a:r>
              <a:rPr lang="en-GB" dirty="0" err="1"/>
              <a:t>mais</a:t>
            </a:r>
            <a:r>
              <a:rPr lang="en-GB" dirty="0"/>
              <a:t> </a:t>
            </a:r>
            <a:r>
              <a:rPr lang="en-GB" dirty="0" err="1"/>
              <a:t>rien</a:t>
            </a:r>
            <a:r>
              <a:rPr lang="en-GB" dirty="0"/>
              <a:t> </a:t>
            </a:r>
            <a:r>
              <a:rPr lang="en-GB" dirty="0" err="1"/>
              <a:t>dans</a:t>
            </a:r>
            <a:r>
              <a:rPr lang="en-GB" dirty="0"/>
              <a:t> ma </a:t>
            </a:r>
            <a:r>
              <a:rPr lang="en-GB" dirty="0" err="1"/>
              <a:t>mélancolie</a:t>
            </a:r>
            <a:r>
              <a:rPr lang="en-GB" dirty="0"/>
              <a:t/>
            </a:r>
            <a:br>
              <a:rPr lang="en-GB" dirty="0"/>
            </a:br>
            <a:r>
              <a:rPr lang="en-GB" dirty="0" err="1"/>
              <a:t>N'a</a:t>
            </a:r>
            <a:r>
              <a:rPr lang="en-GB" dirty="0"/>
              <a:t> </a:t>
            </a:r>
            <a:r>
              <a:rPr lang="en-GB" dirty="0" err="1"/>
              <a:t>bougé</a:t>
            </a:r>
            <a:r>
              <a:rPr lang="en-GB" dirty="0"/>
              <a:t> ! </a:t>
            </a:r>
            <a:r>
              <a:rPr lang="en-GB" dirty="0" err="1"/>
              <a:t>palais</a:t>
            </a:r>
            <a:r>
              <a:rPr lang="en-GB" dirty="0"/>
              <a:t> </a:t>
            </a:r>
            <a:r>
              <a:rPr lang="en-GB" dirty="0" err="1"/>
              <a:t>neufs</a:t>
            </a:r>
            <a:r>
              <a:rPr lang="en-GB" dirty="0"/>
              <a:t>, </a:t>
            </a:r>
            <a:r>
              <a:rPr lang="en-GB" dirty="0" err="1"/>
              <a:t>échafaudages</a:t>
            </a:r>
            <a:r>
              <a:rPr lang="en-GB" dirty="0"/>
              <a:t>, blocs,</a:t>
            </a:r>
            <a:br>
              <a:rPr lang="en-GB" dirty="0"/>
            </a:br>
            <a:r>
              <a:rPr lang="en-GB" dirty="0"/>
              <a:t>Vieux faubourgs, tout pour </a:t>
            </a:r>
            <a:r>
              <a:rPr lang="en-GB" dirty="0" err="1"/>
              <a:t>moi</a:t>
            </a:r>
            <a:r>
              <a:rPr lang="en-GB" dirty="0"/>
              <a:t> </a:t>
            </a:r>
            <a:r>
              <a:rPr lang="en-GB" dirty="0" err="1"/>
              <a:t>devient</a:t>
            </a:r>
            <a:r>
              <a:rPr lang="en-GB" dirty="0"/>
              <a:t> </a:t>
            </a:r>
            <a:r>
              <a:rPr lang="en-GB" dirty="0" err="1"/>
              <a:t>allégorie</a:t>
            </a:r>
            <a:r>
              <a:rPr lang="en-GB" dirty="0"/>
              <a:t>,</a:t>
            </a:r>
            <a:br>
              <a:rPr lang="en-GB" dirty="0"/>
            </a:br>
            <a:r>
              <a:rPr lang="en-GB" dirty="0"/>
              <a:t>Et </a:t>
            </a:r>
            <a:r>
              <a:rPr lang="en-GB" dirty="0" err="1"/>
              <a:t>mes</a:t>
            </a:r>
            <a:r>
              <a:rPr lang="en-GB" dirty="0"/>
              <a:t> </a:t>
            </a:r>
            <a:r>
              <a:rPr lang="en-GB" dirty="0" err="1"/>
              <a:t>chers</a:t>
            </a:r>
            <a:r>
              <a:rPr lang="en-GB" dirty="0"/>
              <a:t> souvenirs </a:t>
            </a:r>
            <a:r>
              <a:rPr lang="en-GB" dirty="0" err="1"/>
              <a:t>sont</a:t>
            </a:r>
            <a:r>
              <a:rPr lang="en-GB" dirty="0"/>
              <a:t> plus </a:t>
            </a:r>
            <a:r>
              <a:rPr lang="en-GB" dirty="0" err="1"/>
              <a:t>lourds</a:t>
            </a:r>
            <a:r>
              <a:rPr lang="en-GB" dirty="0"/>
              <a:t> que des rocs.</a:t>
            </a:r>
            <a:endParaRPr lang="fr-FR" dirty="0"/>
          </a:p>
          <a:p>
            <a:pPr marL="0" indent="0">
              <a:buNone/>
            </a:pPr>
            <a:r>
              <a:rPr lang="en-GB" dirty="0" smtClean="0"/>
              <a:t>Baudelaire</a:t>
            </a:r>
            <a:r>
              <a:rPr lang="en-GB" dirty="0"/>
              <a:t>, </a:t>
            </a:r>
            <a:r>
              <a:rPr lang="en-GB" i="1" dirty="0"/>
              <a:t>Le </a:t>
            </a:r>
            <a:r>
              <a:rPr lang="en-GB" i="1" dirty="0" err="1"/>
              <a:t>Cygne</a:t>
            </a:r>
            <a:r>
              <a:rPr lang="en-GB" dirty="0"/>
              <a:t>, </a:t>
            </a:r>
            <a:r>
              <a:rPr lang="en-GB" dirty="0" smtClean="0"/>
              <a:t>1861</a:t>
            </a:r>
          </a:p>
          <a:p>
            <a:pPr marL="0" indent="0">
              <a:buNone/>
            </a:pPr>
            <a:r>
              <a:rPr lang="en-GB" dirty="0" smtClean="0"/>
              <a:t>ANTIGA PARIS, MELANCOLIA</a:t>
            </a:r>
            <a:endParaRPr lang="fr-FR" dirty="0"/>
          </a:p>
          <a:p>
            <a:pPr marL="0" indent="0">
              <a:buNone/>
            </a:pPr>
            <a:r>
              <a:rPr lang="en-GB" dirty="0"/>
              <a:t> </a:t>
            </a:r>
            <a:r>
              <a:rPr lang="en-GB" i="1" dirty="0" smtClean="0"/>
              <a:t>The </a:t>
            </a:r>
            <a:r>
              <a:rPr lang="en-GB" i="1" dirty="0"/>
              <a:t>Old Paris is over (the pattern or a city changes faster, </a:t>
            </a:r>
            <a:r>
              <a:rPr lang="en-GB" i="1" dirty="0" err="1"/>
              <a:t>halas</a:t>
            </a:r>
            <a:r>
              <a:rPr lang="en-GB" i="1" dirty="0"/>
              <a:t>, than the heart of a mortal. (...) Paris changes. But in my melancholia nothing has changed. New palaces, scaffoldings, blocks, old</a:t>
            </a:r>
            <a:r>
              <a:rPr lang="en-GB" i="1" u="sng" dirty="0"/>
              <a:t> </a:t>
            </a:r>
            <a:r>
              <a:rPr lang="en-GB" i="1" dirty="0"/>
              <a:t>suburbs, everything turns into allegory for me, and my dear souvenirs are more heavy than rocks</a:t>
            </a:r>
            <a:r>
              <a:rPr lang="en-GB" i="1" dirty="0" smtClean="0"/>
              <a:t>.</a:t>
            </a:r>
          </a:p>
          <a:p>
            <a:pPr marL="0" indent="0">
              <a:buNone/>
            </a:pPr>
            <a:r>
              <a:rPr lang="en-GB" i="1" dirty="0" smtClean="0"/>
              <a:t>RELAÇÕES SOCIAIS, SOLIDARIEDADE, SOCIABILIDADE</a:t>
            </a:r>
            <a:endParaRPr lang="fr-FR" dirty="0"/>
          </a:p>
          <a:p>
            <a:endParaRPr lang="fr-FR" dirty="0"/>
          </a:p>
        </p:txBody>
      </p:sp>
    </p:spTree>
    <p:extLst>
      <p:ext uri="{BB962C8B-B14F-4D97-AF65-F5344CB8AC3E}">
        <p14:creationId xmlns:p14="http://schemas.microsoft.com/office/powerpoint/2010/main" val="160731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E8C8E9-AA2F-F14C-B247-0CA70D48B0DA}"/>
              </a:ext>
            </a:extLst>
          </p:cNvPr>
          <p:cNvSpPr>
            <a:spLocks noGrp="1"/>
          </p:cNvSpPr>
          <p:nvPr>
            <p:ph type="title"/>
          </p:nvPr>
        </p:nvSpPr>
        <p:spPr/>
        <p:txBody>
          <a:bodyPr>
            <a:normAutofit fontScale="90000"/>
          </a:bodyPr>
          <a:lstStyle/>
          <a:p>
            <a:r>
              <a:rPr lang="en-US" b="1" i="1" dirty="0"/>
              <a:t>The </a:t>
            </a:r>
            <a:r>
              <a:rPr lang="en-US" b="1" i="1" dirty="0" err="1"/>
              <a:t>Ilot</a:t>
            </a:r>
            <a:r>
              <a:rPr lang="en-US" b="1" i="1" dirty="0"/>
              <a:t> National (and </a:t>
            </a:r>
            <a:r>
              <a:rPr lang="en-US" b="1" i="1" dirty="0" err="1"/>
              <a:t>Cité</a:t>
            </a:r>
            <a:r>
              <a:rPr lang="en-US" b="1" i="1" dirty="0"/>
              <a:t> Jeanne </a:t>
            </a:r>
            <a:r>
              <a:rPr lang="en-US" b="1" i="1" dirty="0" err="1"/>
              <a:t>d’Arc</a:t>
            </a:r>
            <a:r>
              <a:rPr lang="en-US" b="1" i="1" dirty="0"/>
              <a:t>) case: bourgeois offensive against mobilized communities</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A686652B-A38F-6949-988C-D3254142374E}"/>
              </a:ext>
            </a:extLst>
          </p:cNvPr>
          <p:cNvSpPr>
            <a:spLocks noGrp="1"/>
          </p:cNvSpPr>
          <p:nvPr>
            <p:ph idx="1"/>
          </p:nvPr>
        </p:nvSpPr>
        <p:spPr/>
        <p:txBody>
          <a:bodyPr/>
          <a:lstStyle/>
          <a:p>
            <a:endParaRPr lang="fr-FR" dirty="0"/>
          </a:p>
          <a:p>
            <a:pPr lvl="0"/>
            <a:r>
              <a:rPr lang="en-US" dirty="0"/>
              <a:t>Area declared (ineffectively) as unhealthy in 1911 and </a:t>
            </a:r>
            <a:r>
              <a:rPr lang="en-US" dirty="0" err="1"/>
              <a:t>Januray</a:t>
            </a:r>
            <a:r>
              <a:rPr lang="en-US" dirty="0"/>
              <a:t> 1934</a:t>
            </a:r>
            <a:endParaRPr lang="fr-FR" dirty="0"/>
          </a:p>
          <a:p>
            <a:pPr lvl="0"/>
            <a:r>
              <a:rPr lang="en-US" dirty="0"/>
              <a:t>Antifascist “riot” 1934, May the 1</a:t>
            </a:r>
            <a:r>
              <a:rPr lang="en-US" baseline="30000" dirty="0"/>
              <a:t>st</a:t>
            </a:r>
            <a:endParaRPr lang="fr-FR" dirty="0"/>
          </a:p>
          <a:p>
            <a:pPr lvl="0"/>
            <a:r>
              <a:rPr lang="en-US" dirty="0"/>
              <a:t>Beginning of the destruction in 1935 under police protection</a:t>
            </a:r>
            <a:endParaRPr lang="fr-FR" dirty="0"/>
          </a:p>
          <a:p>
            <a:endParaRPr lang="en-GB" dirty="0"/>
          </a:p>
        </p:txBody>
      </p:sp>
    </p:spTree>
    <p:extLst>
      <p:ext uri="{BB962C8B-B14F-4D97-AF65-F5344CB8AC3E}">
        <p14:creationId xmlns:p14="http://schemas.microsoft.com/office/powerpoint/2010/main" val="237781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D3DB950-7E04-8943-A9E6-D2C8C3853B95}"/>
              </a:ext>
            </a:extLst>
          </p:cNvPr>
          <p:cNvSpPr>
            <a:spLocks noGrp="1"/>
          </p:cNvSpPr>
          <p:nvPr>
            <p:ph type="title"/>
          </p:nvPr>
        </p:nvSpPr>
        <p:spPr>
          <a:xfrm>
            <a:off x="953947" y="365125"/>
            <a:ext cx="1673506" cy="2540121"/>
          </a:xfrm>
        </p:spPr>
        <p:txBody>
          <a:bodyPr>
            <a:normAutofit/>
          </a:bodyPr>
          <a:lstStyle/>
          <a:p>
            <a:pPr algn="r"/>
            <a:r>
              <a:rPr lang="en-GB" sz="2800" b="1" i="1" dirty="0"/>
              <a:t>Place </a:t>
            </a:r>
            <a:r>
              <a:rPr lang="en-GB" sz="2800" b="1" i="1" dirty="0" err="1"/>
              <a:t>Nationale</a:t>
            </a:r>
            <a:r>
              <a:rPr lang="en-GB" sz="2800" b="1" i="1" dirty="0"/>
              <a:t/>
            </a:r>
            <a:br>
              <a:rPr lang="en-GB" sz="2800" b="1" i="1" dirty="0"/>
            </a:br>
            <a:r>
              <a:rPr lang="en-GB" sz="2800" b="1" i="1" dirty="0"/>
              <a:t>and</a:t>
            </a:r>
            <a:br>
              <a:rPr lang="en-GB" sz="2800" b="1" i="1" dirty="0"/>
            </a:br>
            <a:r>
              <a:rPr lang="en-GB" sz="2800" b="1" i="1" dirty="0"/>
              <a:t>rue </a:t>
            </a:r>
            <a:r>
              <a:rPr lang="en-GB" sz="2800" b="1" i="1" dirty="0" err="1"/>
              <a:t>Clisson</a:t>
            </a:r>
            <a:r>
              <a:rPr lang="en-GB" sz="2800" b="1" i="1" dirty="0"/>
              <a:t> </a:t>
            </a:r>
            <a:br>
              <a:rPr lang="en-GB" sz="2800" b="1" i="1" dirty="0"/>
            </a:br>
            <a:r>
              <a:rPr lang="en-GB" sz="2800" b="1" i="1" dirty="0"/>
              <a:t>1900</a:t>
            </a:r>
          </a:p>
        </p:txBody>
      </p:sp>
      <p:pic>
        <p:nvPicPr>
          <p:cNvPr id="5" name="Espace réservé du contenu 4">
            <a:extLst>
              <a:ext uri="{FF2B5EF4-FFF2-40B4-BE49-F238E27FC236}">
                <a16:creationId xmlns:a16="http://schemas.microsoft.com/office/drawing/2014/main" xmlns="" id="{F772535A-2A00-0B4A-B05C-A60C989EBD43}"/>
              </a:ext>
            </a:extLst>
          </p:cNvPr>
          <p:cNvPicPr>
            <a:picLocks noGrp="1" noChangeAspect="1"/>
          </p:cNvPicPr>
          <p:nvPr>
            <p:ph idx="1"/>
          </p:nvPr>
        </p:nvPicPr>
        <p:blipFill>
          <a:blip/>
          <a:stretch>
            <a:fillRect/>
          </a:stretch>
        </p:blipFill>
        <p:spPr>
          <a:xfrm>
            <a:off x="2848678" y="532435"/>
            <a:ext cx="9137505" cy="5945470"/>
          </a:xfrm>
        </p:spPr>
      </p:pic>
    </p:spTree>
    <p:extLst>
      <p:ext uri="{BB962C8B-B14F-4D97-AF65-F5344CB8AC3E}">
        <p14:creationId xmlns:p14="http://schemas.microsoft.com/office/powerpoint/2010/main" val="111395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49F62C8-8B45-CF43-BF4B-F746F04A94D9}"/>
              </a:ext>
            </a:extLst>
          </p:cNvPr>
          <p:cNvSpPr>
            <a:spLocks noGrp="1"/>
          </p:cNvSpPr>
          <p:nvPr>
            <p:ph type="title"/>
          </p:nvPr>
        </p:nvSpPr>
        <p:spPr>
          <a:xfrm>
            <a:off x="231493" y="700791"/>
            <a:ext cx="2176041" cy="4287898"/>
          </a:xfrm>
        </p:spPr>
        <p:txBody>
          <a:bodyPr>
            <a:normAutofit/>
          </a:bodyPr>
          <a:lstStyle/>
          <a:p>
            <a:r>
              <a:rPr lang="en-GB" sz="2800" b="1" i="1" dirty="0"/>
              <a:t>Mobilization </a:t>
            </a:r>
            <a:r>
              <a:rPr lang="en-GB" sz="2800" b="1" i="1" dirty="0" err="1"/>
              <a:t>Cité</a:t>
            </a:r>
            <a:r>
              <a:rPr lang="en-GB" sz="2800" b="1" i="1" dirty="0"/>
              <a:t> </a:t>
            </a:r>
            <a:br>
              <a:rPr lang="en-GB" sz="2800" b="1" i="1" dirty="0"/>
            </a:br>
            <a:r>
              <a:rPr lang="en-GB" sz="2800" b="1" i="1" dirty="0"/>
              <a:t>Jeanne </a:t>
            </a:r>
            <a:r>
              <a:rPr lang="en-GB" sz="2800" b="1" i="1" dirty="0" err="1"/>
              <a:t>d’Arc</a:t>
            </a:r>
            <a:r>
              <a:rPr lang="en-GB" sz="2800" b="1" i="1" dirty="0"/>
              <a:t/>
            </a:r>
            <a:br>
              <a:rPr lang="en-GB" sz="2800" b="1" i="1" dirty="0"/>
            </a:br>
            <a:r>
              <a:rPr lang="en-GB" sz="2800" b="1" i="1" dirty="0"/>
              <a:t>(May the 1</a:t>
            </a:r>
            <a:r>
              <a:rPr lang="en-GB" sz="2800" b="1" i="1" baseline="30000" dirty="0"/>
              <a:t>st</a:t>
            </a:r>
            <a:r>
              <a:rPr lang="en-GB" sz="2800" b="1" i="1" dirty="0"/>
              <a:t/>
            </a:r>
            <a:br>
              <a:rPr lang="en-GB" sz="2800" b="1" i="1" dirty="0"/>
            </a:br>
            <a:r>
              <a:rPr lang="en-GB" sz="2800" b="1" i="1" dirty="0"/>
              <a:t>1934)</a:t>
            </a:r>
          </a:p>
        </p:txBody>
      </p:sp>
      <p:pic>
        <p:nvPicPr>
          <p:cNvPr id="5" name="Espace réservé du contenu 4">
            <a:extLst>
              <a:ext uri="{FF2B5EF4-FFF2-40B4-BE49-F238E27FC236}">
                <a16:creationId xmlns:a16="http://schemas.microsoft.com/office/drawing/2014/main" xmlns="" id="{CCF1A4F3-92E8-7145-BA81-F7CAD266E165}"/>
              </a:ext>
            </a:extLst>
          </p:cNvPr>
          <p:cNvPicPr>
            <a:picLocks noGrp="1" noChangeAspect="1"/>
          </p:cNvPicPr>
          <p:nvPr>
            <p:ph idx="1"/>
          </p:nvPr>
        </p:nvPicPr>
        <p:blipFill>
          <a:blip/>
          <a:stretch>
            <a:fillRect/>
          </a:stretch>
        </p:blipFill>
        <p:spPr>
          <a:xfrm>
            <a:off x="2176041" y="209010"/>
            <a:ext cx="3930020" cy="6430942"/>
          </a:xfrm>
        </p:spPr>
      </p:pic>
      <p:pic>
        <p:nvPicPr>
          <p:cNvPr id="8" name="Image 7">
            <a:extLst>
              <a:ext uri="{FF2B5EF4-FFF2-40B4-BE49-F238E27FC236}">
                <a16:creationId xmlns:a16="http://schemas.microsoft.com/office/drawing/2014/main" xmlns="" id="{BC5CFCB3-692A-E245-84A0-BE60DBA4DFD8}"/>
              </a:ext>
            </a:extLst>
          </p:cNvPr>
          <p:cNvPicPr>
            <a:picLocks noChangeAspect="1"/>
          </p:cNvPicPr>
          <p:nvPr/>
        </p:nvPicPr>
        <p:blipFill>
          <a:blip/>
          <a:stretch>
            <a:fillRect/>
          </a:stretch>
        </p:blipFill>
        <p:spPr>
          <a:xfrm>
            <a:off x="6921662" y="3635962"/>
            <a:ext cx="4444294" cy="2908993"/>
          </a:xfrm>
          <a:prstGeom prst="rect">
            <a:avLst/>
          </a:prstGeom>
        </p:spPr>
      </p:pic>
      <p:sp>
        <p:nvSpPr>
          <p:cNvPr id="9" name="ZoneTexte 8">
            <a:extLst>
              <a:ext uri="{FF2B5EF4-FFF2-40B4-BE49-F238E27FC236}">
                <a16:creationId xmlns:a16="http://schemas.microsoft.com/office/drawing/2014/main" xmlns="" id="{258300BE-B01A-6C4D-8F94-DBD8828E661C}"/>
              </a:ext>
            </a:extLst>
          </p:cNvPr>
          <p:cNvSpPr txBox="1"/>
          <p:nvPr/>
        </p:nvSpPr>
        <p:spPr>
          <a:xfrm>
            <a:off x="9317621" y="3055149"/>
            <a:ext cx="2791488" cy="523220"/>
          </a:xfrm>
          <a:prstGeom prst="rect">
            <a:avLst/>
          </a:prstGeom>
          <a:noFill/>
        </p:spPr>
        <p:txBody>
          <a:bodyPr wrap="square" rtlCol="0">
            <a:spAutoFit/>
          </a:bodyPr>
          <a:lstStyle/>
          <a:p>
            <a:r>
              <a:rPr lang="en-GB" sz="2800" b="1" i="1" dirty="0"/>
              <a:t>After the riot </a:t>
            </a:r>
          </a:p>
        </p:txBody>
      </p:sp>
    </p:spTree>
    <p:extLst>
      <p:ext uri="{BB962C8B-B14F-4D97-AF65-F5344CB8AC3E}">
        <p14:creationId xmlns:p14="http://schemas.microsoft.com/office/powerpoint/2010/main" val="127525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DFC95-6B52-4A47-956F-9669DFF826A2}"/>
              </a:ext>
            </a:extLst>
          </p:cNvPr>
          <p:cNvSpPr>
            <a:spLocks noGrp="1"/>
          </p:cNvSpPr>
          <p:nvPr>
            <p:ph type="title"/>
          </p:nvPr>
        </p:nvSpPr>
        <p:spPr>
          <a:xfrm>
            <a:off x="2261886" y="408711"/>
            <a:ext cx="2032322" cy="3026257"/>
          </a:xfrm>
        </p:spPr>
        <p:txBody>
          <a:bodyPr>
            <a:normAutofit/>
          </a:bodyPr>
          <a:lstStyle/>
          <a:p>
            <a:pPr algn="r"/>
            <a:r>
              <a:rPr lang="en-GB" sz="2800" b="1" i="1" dirty="0"/>
              <a:t>Place </a:t>
            </a:r>
            <a:r>
              <a:rPr lang="en-GB" sz="2800" b="1" i="1" dirty="0" err="1"/>
              <a:t>Nationale</a:t>
            </a:r>
            <a:r>
              <a:rPr lang="en-GB" sz="2800" b="1" i="1" dirty="0"/>
              <a:t> (and rue </a:t>
            </a:r>
            <a:r>
              <a:rPr lang="en-GB" sz="2800" b="1" i="1" dirty="0" err="1"/>
              <a:t>Clisson</a:t>
            </a:r>
            <a:r>
              <a:rPr lang="en-GB" sz="2800" b="1" i="1" dirty="0"/>
              <a:t>)</a:t>
            </a:r>
            <a:br>
              <a:rPr lang="en-GB" sz="2800" b="1" i="1" dirty="0"/>
            </a:br>
            <a:r>
              <a:rPr lang="en-GB" sz="2800" b="1" i="1" dirty="0"/>
              <a:t>today</a:t>
            </a:r>
          </a:p>
        </p:txBody>
      </p:sp>
      <p:pic>
        <p:nvPicPr>
          <p:cNvPr id="5" name="Espace réservé du contenu 4">
            <a:extLst>
              <a:ext uri="{FF2B5EF4-FFF2-40B4-BE49-F238E27FC236}">
                <a16:creationId xmlns:a16="http://schemas.microsoft.com/office/drawing/2014/main" xmlns="" id="{B3272D47-F677-8947-B05E-19AE01231165}"/>
              </a:ext>
            </a:extLst>
          </p:cNvPr>
          <p:cNvPicPr>
            <a:picLocks noGrp="1" noChangeAspect="1"/>
          </p:cNvPicPr>
          <p:nvPr>
            <p:ph idx="1"/>
          </p:nvPr>
        </p:nvPicPr>
        <p:blipFill>
          <a:blip/>
          <a:stretch>
            <a:fillRect/>
          </a:stretch>
        </p:blipFill>
        <p:spPr>
          <a:xfrm>
            <a:off x="4456254" y="365125"/>
            <a:ext cx="5856316" cy="6139686"/>
          </a:xfrm>
        </p:spPr>
      </p:pic>
    </p:spTree>
    <p:extLst>
      <p:ext uri="{BB962C8B-B14F-4D97-AF65-F5344CB8AC3E}">
        <p14:creationId xmlns:p14="http://schemas.microsoft.com/office/powerpoint/2010/main" val="3845693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E7FF22B-E376-A140-9527-10BF2B04395C}"/>
              </a:ext>
            </a:extLst>
          </p:cNvPr>
          <p:cNvSpPr>
            <a:spLocks noGrp="1"/>
          </p:cNvSpPr>
          <p:nvPr>
            <p:ph type="title"/>
          </p:nvPr>
        </p:nvSpPr>
        <p:spPr/>
        <p:txBody>
          <a:bodyPr/>
          <a:lstStyle/>
          <a:p>
            <a:pPr algn="ctr"/>
            <a:r>
              <a:rPr lang="en-GB" dirty="0"/>
              <a:t>3. </a:t>
            </a:r>
            <a:r>
              <a:rPr lang="en-US" b="1" dirty="0"/>
              <a:t>THE FORDIST PERIOD</a:t>
            </a:r>
            <a:r>
              <a:rPr lang="fr-FR" dirty="0"/>
              <a:t/>
            </a:r>
            <a:br>
              <a:rPr lang="fr-FR" dirty="0"/>
            </a:br>
            <a:r>
              <a:rPr lang="fr-FR" dirty="0"/>
              <a:t>(1945-1981) </a:t>
            </a:r>
            <a:endParaRPr lang="en-GB" dirty="0"/>
          </a:p>
        </p:txBody>
      </p:sp>
      <p:sp>
        <p:nvSpPr>
          <p:cNvPr id="3" name="Espace réservé du contenu 2">
            <a:extLst>
              <a:ext uri="{FF2B5EF4-FFF2-40B4-BE49-F238E27FC236}">
                <a16:creationId xmlns:a16="http://schemas.microsoft.com/office/drawing/2014/main" xmlns="" id="{CAC0B092-2C12-1249-BA66-DE27BC69236B}"/>
              </a:ext>
            </a:extLst>
          </p:cNvPr>
          <p:cNvSpPr>
            <a:spLocks noGrp="1"/>
          </p:cNvSpPr>
          <p:nvPr>
            <p:ph idx="1"/>
          </p:nvPr>
        </p:nvSpPr>
        <p:spPr/>
        <p:txBody>
          <a:bodyPr/>
          <a:lstStyle/>
          <a:p>
            <a:endParaRPr lang="fr-FR" dirty="0"/>
          </a:p>
          <a:p>
            <a:pPr lvl="0"/>
            <a:r>
              <a:rPr lang="en-US" dirty="0"/>
              <a:t>Concept of Fordism : mass production, mass consumption (</a:t>
            </a:r>
            <a:r>
              <a:rPr lang="en-US" i="1" dirty="0"/>
              <a:t>American Way of Life</a:t>
            </a:r>
            <a:r>
              <a:rPr lang="en-US" dirty="0"/>
              <a:t>)</a:t>
            </a:r>
            <a:endParaRPr lang="fr-FR" dirty="0"/>
          </a:p>
          <a:p>
            <a:endParaRPr lang="fr-FR" dirty="0"/>
          </a:p>
          <a:p>
            <a:pPr lvl="0"/>
            <a:r>
              <a:rPr lang="en-US" dirty="0"/>
              <a:t>Plus, in France : intensive rural exodus </a:t>
            </a:r>
            <a:endParaRPr lang="fr-FR" dirty="0"/>
          </a:p>
          <a:p>
            <a:endParaRPr lang="fr-FR" dirty="0"/>
          </a:p>
          <a:p>
            <a:pPr lvl="0"/>
            <a:r>
              <a:rPr lang="en-US" dirty="0"/>
              <a:t>Social mobilizations, urban demobilization.</a:t>
            </a:r>
            <a:endParaRPr lang="fr-FR" dirty="0"/>
          </a:p>
          <a:p>
            <a:endParaRPr lang="en-GB" dirty="0"/>
          </a:p>
        </p:txBody>
      </p:sp>
    </p:spTree>
    <p:extLst>
      <p:ext uri="{BB962C8B-B14F-4D97-AF65-F5344CB8AC3E}">
        <p14:creationId xmlns:p14="http://schemas.microsoft.com/office/powerpoint/2010/main" val="3760031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93DDA22-657E-4342-8CA2-52624D1E0DA1}"/>
              </a:ext>
            </a:extLst>
          </p:cNvPr>
          <p:cNvSpPr>
            <a:spLocks noGrp="1"/>
          </p:cNvSpPr>
          <p:nvPr>
            <p:ph type="title"/>
          </p:nvPr>
        </p:nvSpPr>
        <p:spPr/>
        <p:txBody>
          <a:bodyPr>
            <a:normAutofit fontScale="90000"/>
          </a:bodyPr>
          <a:lstStyle/>
          <a:p>
            <a:r>
              <a:rPr lang="en-US" sz="3600" b="1" i="1" dirty="0"/>
              <a:t>The reconstruction of Quartier National </a:t>
            </a:r>
            <a:br>
              <a:rPr lang="en-US" sz="3600" b="1" i="1" dirty="0"/>
            </a:br>
            <a:r>
              <a:rPr lang="en-US" sz="3600" b="1" i="1" dirty="0"/>
              <a:t>after WW2</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E3E1930F-FFEE-7641-BBFC-AD14F1ACA674}"/>
              </a:ext>
            </a:extLst>
          </p:cNvPr>
          <p:cNvSpPr>
            <a:spLocks noGrp="1"/>
          </p:cNvSpPr>
          <p:nvPr>
            <p:ph idx="1"/>
          </p:nvPr>
        </p:nvSpPr>
        <p:spPr/>
        <p:txBody>
          <a:bodyPr>
            <a:normAutofit fontScale="85000" lnSpcReduction="20000"/>
          </a:bodyPr>
          <a:lstStyle/>
          <a:p>
            <a:endParaRPr lang="fr-FR" dirty="0"/>
          </a:p>
          <a:p>
            <a:r>
              <a:rPr lang="en-US" dirty="0"/>
              <a:t>Towers with windows on the void (and cars circulation) = inversion of the “</a:t>
            </a:r>
            <a:r>
              <a:rPr lang="en-US" dirty="0" err="1"/>
              <a:t>courée</a:t>
            </a:r>
            <a:r>
              <a:rPr lang="en-US" dirty="0"/>
              <a:t>”. Battle for balconies. </a:t>
            </a:r>
            <a:endParaRPr lang="fr-FR" dirty="0"/>
          </a:p>
          <a:p>
            <a:endParaRPr lang="fr-FR" dirty="0"/>
          </a:p>
          <a:p>
            <a:r>
              <a:rPr lang="fr-FR" b="1" i="1" dirty="0"/>
              <a:t>Path-</a:t>
            </a:r>
            <a:r>
              <a:rPr lang="fr-FR" b="1" i="1" dirty="0" err="1"/>
              <a:t>breaking</a:t>
            </a:r>
            <a:r>
              <a:rPr lang="fr-FR" b="1" i="1" dirty="0"/>
              <a:t> book in </a:t>
            </a:r>
            <a:r>
              <a:rPr lang="fr-FR" b="1" i="1" dirty="0" err="1"/>
              <a:t>urban</a:t>
            </a:r>
            <a:r>
              <a:rPr lang="fr-FR" b="1" i="1" dirty="0"/>
              <a:t> </a:t>
            </a:r>
            <a:r>
              <a:rPr lang="fr-FR" b="1" i="1" dirty="0" err="1"/>
              <a:t>sociology</a:t>
            </a:r>
            <a:r>
              <a:rPr lang="fr-FR" b="1" i="1" dirty="0"/>
              <a:t> : “Rénovation urbaine et changement social. L’ilot National”</a:t>
            </a:r>
            <a:r>
              <a:rPr lang="fr-FR" dirty="0"/>
              <a:t> (Henri Coing 1966) : </a:t>
            </a:r>
          </a:p>
          <a:p>
            <a:pPr marL="0" indent="0">
              <a:buNone/>
            </a:pPr>
            <a:r>
              <a:rPr lang="en-US" dirty="0"/>
              <a:t>In Quartier National, </a:t>
            </a:r>
            <a:r>
              <a:rPr lang="en-US" dirty="0" err="1"/>
              <a:t>housold</a:t>
            </a:r>
            <a:r>
              <a:rPr lang="en-US" dirty="0"/>
              <a:t> consumption as a counterpart for housing isolation</a:t>
            </a:r>
            <a:endParaRPr lang="fr-FR" dirty="0"/>
          </a:p>
          <a:p>
            <a:endParaRPr lang="fr-FR" dirty="0"/>
          </a:p>
          <a:p>
            <a:r>
              <a:rPr lang="en-US" b="1" i="1" dirty="0"/>
              <a:t>Generalization : “La vie </a:t>
            </a:r>
            <a:r>
              <a:rPr lang="en-US" b="1" i="1" dirty="0" err="1"/>
              <a:t>quotidienne</a:t>
            </a:r>
            <a:r>
              <a:rPr lang="en-US" b="1" i="1" dirty="0"/>
              <a:t> </a:t>
            </a:r>
            <a:r>
              <a:rPr lang="en-US" b="1" i="1" dirty="0" err="1"/>
              <a:t>dans</a:t>
            </a:r>
            <a:r>
              <a:rPr lang="en-US" b="1" i="1" dirty="0"/>
              <a:t> le monde </a:t>
            </a:r>
            <a:r>
              <a:rPr lang="en-US" b="1" i="1" dirty="0" err="1"/>
              <a:t>moderne</a:t>
            </a:r>
            <a:r>
              <a:rPr lang="en-US" dirty="0"/>
              <a:t>” (Henri Lefebvre 1968) = individual and isolated housing as a constraint to the Fordist consumption model and “colonization of everyday life” (TV, domestic devices + Car + Summer holidays)  </a:t>
            </a:r>
            <a:endParaRPr lang="fr-FR" dirty="0"/>
          </a:p>
          <a:p>
            <a:endParaRPr lang="en-GB" dirty="0"/>
          </a:p>
        </p:txBody>
      </p:sp>
    </p:spTree>
    <p:extLst>
      <p:ext uri="{BB962C8B-B14F-4D97-AF65-F5344CB8AC3E}">
        <p14:creationId xmlns:p14="http://schemas.microsoft.com/office/powerpoint/2010/main" val="2545158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28DF56-D07D-A04C-95CE-60D2F3C1DB41}"/>
              </a:ext>
            </a:extLst>
          </p:cNvPr>
          <p:cNvSpPr>
            <a:spLocks noGrp="1"/>
          </p:cNvSpPr>
          <p:nvPr>
            <p:ph type="title"/>
          </p:nvPr>
        </p:nvSpPr>
        <p:spPr>
          <a:xfrm>
            <a:off x="1595376" y="1175353"/>
            <a:ext cx="2067046" cy="3859634"/>
          </a:xfrm>
        </p:spPr>
        <p:txBody>
          <a:bodyPr>
            <a:normAutofit/>
          </a:bodyPr>
          <a:lstStyle/>
          <a:p>
            <a:r>
              <a:rPr lang="en-GB" sz="2800" b="1" i="1" dirty="0"/>
              <a:t>Second generation buildings rue </a:t>
            </a:r>
            <a:r>
              <a:rPr lang="en-GB" sz="2800" b="1" i="1" dirty="0" err="1"/>
              <a:t>Nationale</a:t>
            </a:r>
            <a:r>
              <a:rPr lang="en-GB" sz="2800" b="1" i="1" dirty="0"/>
              <a:t> : the balconies</a:t>
            </a:r>
            <a:br>
              <a:rPr lang="en-GB" sz="2800" b="1" i="1" dirty="0"/>
            </a:br>
            <a:r>
              <a:rPr lang="en-GB" sz="2800" b="1" i="1" dirty="0"/>
              <a:t>(Remember “La Belle </a:t>
            </a:r>
            <a:r>
              <a:rPr lang="en-GB" sz="2800" b="1" i="1" dirty="0" err="1"/>
              <a:t>équipe</a:t>
            </a:r>
            <a:r>
              <a:rPr lang="en-GB" sz="2800" b="1" i="1" dirty="0"/>
              <a:t>...”)</a:t>
            </a:r>
          </a:p>
        </p:txBody>
      </p:sp>
      <p:pic>
        <p:nvPicPr>
          <p:cNvPr id="5" name="Espace réservé du contenu 4">
            <a:extLst>
              <a:ext uri="{FF2B5EF4-FFF2-40B4-BE49-F238E27FC236}">
                <a16:creationId xmlns:a16="http://schemas.microsoft.com/office/drawing/2014/main" xmlns="" id="{058D8E5B-92D2-5240-A962-68AD153447E4}"/>
              </a:ext>
            </a:extLst>
          </p:cNvPr>
          <p:cNvPicPr>
            <a:picLocks noGrp="1" noChangeAspect="1"/>
          </p:cNvPicPr>
          <p:nvPr>
            <p:ph idx="1"/>
          </p:nvPr>
        </p:nvPicPr>
        <p:blipFill>
          <a:blip/>
          <a:stretch>
            <a:fillRect/>
          </a:stretch>
        </p:blipFill>
        <p:spPr>
          <a:xfrm>
            <a:off x="3680749" y="388577"/>
            <a:ext cx="8310784" cy="6222647"/>
          </a:xfrm>
        </p:spPr>
      </p:pic>
    </p:spTree>
    <p:extLst>
      <p:ext uri="{BB962C8B-B14F-4D97-AF65-F5344CB8AC3E}">
        <p14:creationId xmlns:p14="http://schemas.microsoft.com/office/powerpoint/2010/main" val="1007155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6041E0B-F76E-8C43-81DA-9CEC16E49389}"/>
              </a:ext>
            </a:extLst>
          </p:cNvPr>
          <p:cNvSpPr>
            <a:spLocks noGrp="1"/>
          </p:cNvSpPr>
          <p:nvPr>
            <p:ph type="title"/>
          </p:nvPr>
        </p:nvSpPr>
        <p:spPr>
          <a:xfrm>
            <a:off x="838200" y="365125"/>
            <a:ext cx="2240666" cy="5931503"/>
          </a:xfrm>
        </p:spPr>
        <p:txBody>
          <a:bodyPr>
            <a:normAutofit fontScale="90000"/>
          </a:bodyPr>
          <a:lstStyle/>
          <a:p>
            <a:r>
              <a:rPr lang="en-US" sz="3100" b="1" i="1" dirty="0"/>
              <a:t>The outburst of </a:t>
            </a:r>
            <a:r>
              <a:rPr lang="en-US" sz="3100" b="1" i="1" dirty="0" err="1"/>
              <a:t>ouskirt</a:t>
            </a:r>
            <a:r>
              <a:rPr lang="en-US" sz="3100" b="1" i="1" dirty="0"/>
              <a:t> social  housings : La </a:t>
            </a:r>
            <a:r>
              <a:rPr lang="en-US" sz="3100" b="1" dirty="0" err="1"/>
              <a:t>Cité</a:t>
            </a:r>
            <a:r>
              <a:rPr lang="en-US" sz="3100" b="1" dirty="0"/>
              <a:t> des 4000</a:t>
            </a:r>
            <a:r>
              <a:rPr lang="fr-FR" sz="3100" b="1" i="1" dirty="0"/>
              <a:t/>
            </a:r>
            <a:br>
              <a:rPr lang="fr-FR" sz="3100" b="1" i="1" dirty="0"/>
            </a:br>
            <a:r>
              <a:rPr lang="en-US" sz="3100" b="1" i="1" dirty="0"/>
              <a:t> (The 4000 Flats City, in La </a:t>
            </a:r>
            <a:r>
              <a:rPr lang="en-US" sz="3100" b="1" i="1" dirty="0" err="1"/>
              <a:t>Courneuve</a:t>
            </a:r>
            <a:r>
              <a:rPr lang="en-US" sz="3100" b="1" i="1" dirty="0"/>
              <a:t>,</a:t>
            </a:r>
            <a:br>
              <a:rPr lang="en-US" sz="3100" b="1" i="1" dirty="0"/>
            </a:br>
            <a:r>
              <a:rPr lang="en-US" sz="3100" b="1" i="1" dirty="0"/>
              <a:t>north of Paris)</a:t>
            </a:r>
            <a:r>
              <a:rPr lang="en-US" dirty="0"/>
              <a:t> </a:t>
            </a:r>
            <a:r>
              <a:rPr lang="fr-FR" dirty="0"/>
              <a:t/>
            </a:r>
            <a:br>
              <a:rPr lang="fr-FR" dirty="0"/>
            </a:br>
            <a:endParaRPr lang="en-GB" dirty="0"/>
          </a:p>
        </p:txBody>
      </p:sp>
      <p:pic>
        <p:nvPicPr>
          <p:cNvPr id="5" name="Espace réservé du contenu 4">
            <a:extLst>
              <a:ext uri="{FF2B5EF4-FFF2-40B4-BE49-F238E27FC236}">
                <a16:creationId xmlns:a16="http://schemas.microsoft.com/office/drawing/2014/main" xmlns="" id="{9EB6C707-F5EE-6F4F-A764-309ED417B39B}"/>
              </a:ext>
            </a:extLst>
          </p:cNvPr>
          <p:cNvPicPr>
            <a:picLocks noGrp="1" noChangeAspect="1"/>
          </p:cNvPicPr>
          <p:nvPr>
            <p:ph idx="1"/>
          </p:nvPr>
        </p:nvPicPr>
        <p:blipFill>
          <a:blip/>
          <a:stretch>
            <a:fillRect/>
          </a:stretch>
        </p:blipFill>
        <p:spPr>
          <a:xfrm>
            <a:off x="3078865" y="570204"/>
            <a:ext cx="4155311" cy="3112472"/>
          </a:xfrm>
        </p:spPr>
      </p:pic>
      <p:pic>
        <p:nvPicPr>
          <p:cNvPr id="8" name="Image 7">
            <a:extLst>
              <a:ext uri="{FF2B5EF4-FFF2-40B4-BE49-F238E27FC236}">
                <a16:creationId xmlns:a16="http://schemas.microsoft.com/office/drawing/2014/main" xmlns="" id="{E7778315-6395-0A47-89BC-DF373A118800}"/>
              </a:ext>
            </a:extLst>
          </p:cNvPr>
          <p:cNvPicPr>
            <a:picLocks noChangeAspect="1"/>
          </p:cNvPicPr>
          <p:nvPr/>
        </p:nvPicPr>
        <p:blipFill>
          <a:blip/>
          <a:stretch>
            <a:fillRect/>
          </a:stretch>
        </p:blipFill>
        <p:spPr>
          <a:xfrm>
            <a:off x="6794339" y="3076751"/>
            <a:ext cx="5041176" cy="3354673"/>
          </a:xfrm>
          <a:prstGeom prst="rect">
            <a:avLst/>
          </a:prstGeom>
        </p:spPr>
      </p:pic>
    </p:spTree>
    <p:extLst>
      <p:ext uri="{BB962C8B-B14F-4D97-AF65-F5344CB8AC3E}">
        <p14:creationId xmlns:p14="http://schemas.microsoft.com/office/powerpoint/2010/main" val="3437363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81B3CB2-0D50-AF4F-ABA0-C6D13DAC0D34}"/>
              </a:ext>
            </a:extLst>
          </p:cNvPr>
          <p:cNvSpPr>
            <a:spLocks noGrp="1"/>
          </p:cNvSpPr>
          <p:nvPr>
            <p:ph type="title"/>
          </p:nvPr>
        </p:nvSpPr>
        <p:spPr/>
        <p:txBody>
          <a:bodyPr/>
          <a:lstStyle/>
          <a:p>
            <a:r>
              <a:rPr lang="en-US" b="1" i="1" dirty="0"/>
              <a:t>Popular reactions</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BEBCD2AD-1C81-0F45-A787-E24F03F6CBBA}"/>
              </a:ext>
            </a:extLst>
          </p:cNvPr>
          <p:cNvSpPr>
            <a:spLocks noGrp="1"/>
          </p:cNvSpPr>
          <p:nvPr>
            <p:ph idx="1"/>
          </p:nvPr>
        </p:nvSpPr>
        <p:spPr/>
        <p:txBody>
          <a:bodyPr>
            <a:normAutofit fontScale="92500" lnSpcReduction="10000"/>
          </a:bodyPr>
          <a:lstStyle/>
          <a:p>
            <a:endParaRPr lang="fr-FR" dirty="0"/>
          </a:p>
          <a:p>
            <a:pPr lvl="0"/>
            <a:r>
              <a:rPr lang="en-US" b="1" i="1" dirty="0"/>
              <a:t>No social value</a:t>
            </a:r>
            <a:r>
              <a:rPr lang="en-US" dirty="0"/>
              <a:t> for new buildings (“</a:t>
            </a:r>
            <a:r>
              <a:rPr lang="en-US" dirty="0" err="1"/>
              <a:t>Sarcellite</a:t>
            </a:r>
            <a:r>
              <a:rPr lang="en-US" dirty="0"/>
              <a:t>” )</a:t>
            </a:r>
            <a:endParaRPr lang="fr-FR" dirty="0"/>
          </a:p>
          <a:p>
            <a:endParaRPr lang="fr-FR" dirty="0"/>
          </a:p>
          <a:p>
            <a:pPr lvl="0"/>
            <a:r>
              <a:rPr lang="en-US" b="1" dirty="0"/>
              <a:t>But strong</a:t>
            </a:r>
            <a:r>
              <a:rPr lang="en-US" dirty="0"/>
              <a:t> (and generally defeated ) </a:t>
            </a:r>
            <a:r>
              <a:rPr lang="en-US" b="1" i="1" dirty="0"/>
              <a:t>mobilizations for “old” working-class boroughs</a:t>
            </a:r>
            <a:r>
              <a:rPr lang="en-US" dirty="0"/>
              <a:t> against “ZAC”</a:t>
            </a:r>
            <a:br>
              <a:rPr lang="en-US" dirty="0"/>
            </a:br>
            <a:r>
              <a:rPr lang="en-US" dirty="0"/>
              <a:t>A “Zone </a:t>
            </a:r>
            <a:r>
              <a:rPr lang="en-US" dirty="0" err="1"/>
              <a:t>d’Aménagement</a:t>
            </a:r>
            <a:r>
              <a:rPr lang="en-US" dirty="0"/>
              <a:t> </a:t>
            </a:r>
            <a:r>
              <a:rPr lang="en-US" dirty="0" err="1"/>
              <a:t>concerté</a:t>
            </a:r>
            <a:r>
              <a:rPr lang="en-US" dirty="0"/>
              <a:t>” is a Zone of urban development concerted between public administrations and private developers, </a:t>
            </a:r>
            <a:r>
              <a:rPr lang="en-US" b="1" dirty="0"/>
              <a:t>not</a:t>
            </a:r>
            <a:r>
              <a:rPr lang="en-US" dirty="0"/>
              <a:t> with the pre-existing community. Destroys former social relations.</a:t>
            </a:r>
          </a:p>
          <a:p>
            <a:pPr marL="0" lvl="0" indent="0">
              <a:buNone/>
            </a:pPr>
            <a:r>
              <a:rPr lang="en-US" dirty="0"/>
              <a:t> </a:t>
            </a:r>
            <a:endParaRPr lang="fr-FR" dirty="0"/>
          </a:p>
          <a:p>
            <a:pPr lvl="0"/>
            <a:r>
              <a:rPr lang="en-US" dirty="0"/>
              <a:t>Beginning of gentrification of old popular neighborhoods by “bobos” :  “Bourgeois </a:t>
            </a:r>
            <a:r>
              <a:rPr lang="en-US" dirty="0" err="1"/>
              <a:t>Bohèmes</a:t>
            </a:r>
            <a:r>
              <a:rPr lang="en-US" dirty="0"/>
              <a:t>”, trendy lefties, intellectual petty-bourgeoisie.</a:t>
            </a:r>
          </a:p>
          <a:p>
            <a:pPr lvl="0"/>
            <a:endParaRPr lang="fr-FR" dirty="0"/>
          </a:p>
          <a:p>
            <a:endParaRPr lang="en-GB" dirty="0"/>
          </a:p>
        </p:txBody>
      </p:sp>
    </p:spTree>
    <p:extLst>
      <p:ext uri="{BB962C8B-B14F-4D97-AF65-F5344CB8AC3E}">
        <p14:creationId xmlns:p14="http://schemas.microsoft.com/office/powerpoint/2010/main" val="3065394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CC18894-2F1F-4B48-B19D-CAD0AAD67E84}"/>
              </a:ext>
            </a:extLst>
          </p:cNvPr>
          <p:cNvSpPr>
            <a:spLocks noGrp="1"/>
          </p:cNvSpPr>
          <p:nvPr>
            <p:ph type="title"/>
          </p:nvPr>
        </p:nvSpPr>
        <p:spPr/>
        <p:txBody>
          <a:bodyPr>
            <a:normAutofit fontScale="90000"/>
          </a:bodyPr>
          <a:lstStyle/>
          <a:p>
            <a:pPr algn="ctr"/>
            <a:r>
              <a:rPr lang="en-US" b="1" dirty="0"/>
              <a:t>4. TODAY : THE GREENING of POPULAR HERITAGE</a:t>
            </a:r>
            <a:br>
              <a:rPr lang="en-US" b="1" dirty="0"/>
            </a:br>
            <a:r>
              <a:rPr lang="en-US" b="1" dirty="0"/>
              <a:t>(1981-2018) </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67231C8D-7E72-AB41-8C45-9C76081DF754}"/>
              </a:ext>
            </a:extLst>
          </p:cNvPr>
          <p:cNvSpPr>
            <a:spLocks noGrp="1"/>
          </p:cNvSpPr>
          <p:nvPr>
            <p:ph idx="1"/>
          </p:nvPr>
        </p:nvSpPr>
        <p:spPr/>
        <p:txBody>
          <a:bodyPr>
            <a:normAutofit/>
          </a:bodyPr>
          <a:lstStyle/>
          <a:p>
            <a:r>
              <a:rPr lang="en-US" b="1" i="1" dirty="0"/>
              <a:t>French “liberal productivist</a:t>
            </a:r>
            <a:r>
              <a:rPr lang="en-US" dirty="0"/>
              <a:t>” post-</a:t>
            </a:r>
            <a:r>
              <a:rPr lang="en-US" dirty="0" err="1"/>
              <a:t>fordism</a:t>
            </a:r>
            <a:r>
              <a:rPr lang="en-US" dirty="0"/>
              <a:t> : still productivist, less social</a:t>
            </a:r>
            <a:endParaRPr lang="fr-FR" dirty="0"/>
          </a:p>
          <a:p>
            <a:endParaRPr lang="fr-FR" dirty="0"/>
          </a:p>
          <a:p>
            <a:r>
              <a:rPr lang="en-US" b="1" dirty="0"/>
              <a:t>Deepening</a:t>
            </a:r>
            <a:r>
              <a:rPr lang="en-US" dirty="0"/>
              <a:t> (more inequalities) and </a:t>
            </a:r>
            <a:r>
              <a:rPr lang="en-US" b="1" i="1" dirty="0"/>
              <a:t>widening</a:t>
            </a:r>
            <a:r>
              <a:rPr lang="en-US" dirty="0"/>
              <a:t> (bigger quarters) of social division of space</a:t>
            </a:r>
            <a:endParaRPr lang="fr-FR" dirty="0"/>
          </a:p>
          <a:p>
            <a:endParaRPr lang="fr-FR" dirty="0"/>
          </a:p>
          <a:p>
            <a:r>
              <a:rPr lang="en-US" dirty="0"/>
              <a:t>Colonization of Fordist popular developments by </a:t>
            </a:r>
            <a:r>
              <a:rPr lang="en-US" b="1" i="1" dirty="0"/>
              <a:t>drug traffics</a:t>
            </a:r>
            <a:r>
              <a:rPr lang="en-US" dirty="0"/>
              <a:t> </a:t>
            </a:r>
            <a:endParaRPr lang="fr-FR" dirty="0"/>
          </a:p>
          <a:p>
            <a:endParaRPr lang="fr-FR" dirty="0"/>
          </a:p>
          <a:p>
            <a:r>
              <a:rPr lang="en-US" dirty="0"/>
              <a:t>Increasing </a:t>
            </a:r>
            <a:r>
              <a:rPr lang="en-US" b="1" i="1" dirty="0"/>
              <a:t>ethnic segregation</a:t>
            </a:r>
            <a:endParaRPr lang="fr-FR" dirty="0"/>
          </a:p>
          <a:p>
            <a:endParaRPr lang="en-GB" dirty="0"/>
          </a:p>
        </p:txBody>
      </p:sp>
    </p:spTree>
    <p:extLst>
      <p:ext uri="{BB962C8B-B14F-4D97-AF65-F5344CB8AC3E}">
        <p14:creationId xmlns:p14="http://schemas.microsoft.com/office/powerpoint/2010/main" val="30149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178C07E-413F-724B-81ED-E8CFF8CB1756}"/>
              </a:ext>
            </a:extLst>
          </p:cNvPr>
          <p:cNvSpPr>
            <a:spLocks noGrp="1"/>
          </p:cNvSpPr>
          <p:nvPr>
            <p:ph type="title"/>
          </p:nvPr>
        </p:nvSpPr>
        <p:spPr/>
        <p:txBody>
          <a:bodyPr/>
          <a:lstStyle/>
          <a:p>
            <a:r>
              <a:rPr lang="en-GB" b="1" i="1" dirty="0"/>
              <a:t>Aesthetics or social relations ? </a:t>
            </a: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C7BAA57F-F299-0D46-9B1B-B1CC8068FD08}"/>
              </a:ext>
            </a:extLst>
          </p:cNvPr>
          <p:cNvSpPr>
            <a:spLocks noGrp="1"/>
          </p:cNvSpPr>
          <p:nvPr>
            <p:ph idx="1"/>
          </p:nvPr>
        </p:nvSpPr>
        <p:spPr/>
        <p:txBody>
          <a:bodyPr>
            <a:normAutofit fontScale="70000" lnSpcReduction="20000"/>
          </a:bodyPr>
          <a:lstStyle/>
          <a:p>
            <a:pPr marL="0" indent="0">
              <a:buNone/>
            </a:pPr>
            <a:r>
              <a:rPr lang="fr-FR" dirty="0"/>
              <a:t>Où est-il mon Moulin d’la </a:t>
            </a:r>
            <a:r>
              <a:rPr lang="fr-FR" dirty="0" err="1"/>
              <a:t>Plac</a:t>
            </a:r>
            <a:r>
              <a:rPr lang="fr-FR" dirty="0"/>
              <a:t>’ Blanche ?</a:t>
            </a:r>
            <a:br>
              <a:rPr lang="fr-FR" dirty="0"/>
            </a:br>
            <a:r>
              <a:rPr lang="fr-FR" dirty="0"/>
              <a:t>Mon tabac et mon bistro du coin ?</a:t>
            </a:r>
            <a:br>
              <a:rPr lang="fr-FR" dirty="0"/>
            </a:br>
            <a:r>
              <a:rPr lang="fr-FR" dirty="0"/>
              <a:t>(...) Où sont-ils les amis, les copains ?</a:t>
            </a:r>
            <a:br>
              <a:rPr lang="fr-FR" dirty="0"/>
            </a:br>
            <a:r>
              <a:rPr lang="fr-FR" dirty="0"/>
              <a:t>Où sont-ils tous mes vieux bals musette ?</a:t>
            </a:r>
            <a:br>
              <a:rPr lang="fr-FR" dirty="0"/>
            </a:br>
            <a:r>
              <a:rPr lang="fr-FR" dirty="0"/>
              <a:t>Leur javas au son d’l’accordéon ?</a:t>
            </a:r>
            <a:br>
              <a:rPr lang="fr-FR" dirty="0"/>
            </a:br>
            <a:r>
              <a:rPr lang="fr-FR" dirty="0"/>
              <a:t>(...)Mais Montmartre semble disparaître </a:t>
            </a:r>
            <a:br>
              <a:rPr lang="fr-FR" dirty="0"/>
            </a:br>
            <a:r>
              <a:rPr lang="fr-FR" dirty="0"/>
              <a:t>On démolit nos vieilles maisons. </a:t>
            </a:r>
            <a:br>
              <a:rPr lang="fr-FR" dirty="0"/>
            </a:br>
            <a:r>
              <a:rPr lang="fr-FR" dirty="0"/>
              <a:t>Sur les terrains vagues de la butte </a:t>
            </a:r>
            <a:br>
              <a:rPr lang="fr-FR" dirty="0"/>
            </a:br>
            <a:r>
              <a:rPr lang="fr-FR" dirty="0"/>
              <a:t>De grandes banques naîtront bientôt</a:t>
            </a:r>
          </a:p>
          <a:p>
            <a:pPr marL="0" indent="0">
              <a:buNone/>
            </a:pPr>
            <a:r>
              <a:rPr lang="fr-FR" dirty="0"/>
              <a:t> </a:t>
            </a:r>
          </a:p>
          <a:p>
            <a:pPr marL="0" indent="0">
              <a:buNone/>
            </a:pPr>
            <a:r>
              <a:rPr lang="en-US" dirty="0"/>
              <a:t>(Vincent Scotto, sang by </a:t>
            </a:r>
            <a:r>
              <a:rPr lang="en-US" dirty="0" err="1"/>
              <a:t>Fréhel</a:t>
            </a:r>
            <a:r>
              <a:rPr lang="en-US" dirty="0"/>
              <a:t> in </a:t>
            </a:r>
            <a:r>
              <a:rPr lang="en-US" i="1" dirty="0"/>
              <a:t>Pepe le </a:t>
            </a:r>
            <a:r>
              <a:rPr lang="en-US" i="1" dirty="0" err="1"/>
              <a:t>Moko</a:t>
            </a:r>
            <a:r>
              <a:rPr lang="en-US" dirty="0"/>
              <a:t>, Julien </a:t>
            </a:r>
            <a:r>
              <a:rPr lang="en-US" dirty="0" err="1"/>
              <a:t>Duvivier’s</a:t>
            </a:r>
            <a:r>
              <a:rPr lang="en-US" dirty="0"/>
              <a:t> movie, 1937)</a:t>
            </a:r>
            <a:endParaRPr lang="fr-FR" dirty="0"/>
          </a:p>
          <a:p>
            <a:pPr marL="0" indent="0">
              <a:buNone/>
            </a:pPr>
            <a:r>
              <a:rPr lang="en-US" dirty="0"/>
              <a:t> </a:t>
            </a:r>
            <a:endParaRPr lang="fr-FR" dirty="0"/>
          </a:p>
          <a:p>
            <a:pPr marL="0" indent="0">
              <a:buNone/>
            </a:pPr>
            <a:r>
              <a:rPr lang="en-US" i="1" dirty="0"/>
              <a:t>Where has gone my wind-mill, Place Blanche, my tobacco shop and my pub round the corner (...) My friends and pals? My old popular dance hall with javas on accordion? Montmartre quarter seams to disappear, they destroy our old houses. On the wastelands of its Hill, big banks will soon be born.</a:t>
            </a:r>
            <a:endParaRPr lang="fr-FR" i="1" dirty="0"/>
          </a:p>
          <a:p>
            <a:endParaRPr lang="fr-FR" dirty="0"/>
          </a:p>
        </p:txBody>
      </p:sp>
    </p:spTree>
    <p:extLst>
      <p:ext uri="{BB962C8B-B14F-4D97-AF65-F5344CB8AC3E}">
        <p14:creationId xmlns:p14="http://schemas.microsoft.com/office/powerpoint/2010/main" val="2325288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6E4933E-B4A3-A547-A46C-D0EC3E4DA348}"/>
              </a:ext>
            </a:extLst>
          </p:cNvPr>
          <p:cNvSpPr>
            <a:spLocks noGrp="1"/>
          </p:cNvSpPr>
          <p:nvPr>
            <p:ph type="title"/>
          </p:nvPr>
        </p:nvSpPr>
        <p:spPr/>
        <p:txBody>
          <a:bodyPr/>
          <a:lstStyle/>
          <a:p>
            <a:r>
              <a:rPr lang="en-US" b="1" i="1" dirty="0"/>
              <a:t>As a result : </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336B909F-1C2B-F244-8F27-1BD54BB51E16}"/>
              </a:ext>
            </a:extLst>
          </p:cNvPr>
          <p:cNvSpPr>
            <a:spLocks noGrp="1"/>
          </p:cNvSpPr>
          <p:nvPr>
            <p:ph idx="1"/>
          </p:nvPr>
        </p:nvSpPr>
        <p:spPr/>
        <p:txBody>
          <a:bodyPr>
            <a:normAutofit fontScale="92500" lnSpcReduction="20000"/>
          </a:bodyPr>
          <a:lstStyle/>
          <a:p>
            <a:pPr marL="0" indent="0">
              <a:buNone/>
            </a:pPr>
            <a:endParaRPr lang="fr-FR" dirty="0"/>
          </a:p>
          <a:p>
            <a:pPr lvl="0"/>
            <a:r>
              <a:rPr lang="en-US" dirty="0"/>
              <a:t>Flight from the cities but still polarizations on some megapolis </a:t>
            </a:r>
            <a:endParaRPr lang="fr-FR" dirty="0"/>
          </a:p>
          <a:p>
            <a:endParaRPr lang="fr-FR" dirty="0"/>
          </a:p>
          <a:p>
            <a:pPr lvl="0"/>
            <a:r>
              <a:rPr lang="en-US" dirty="0"/>
              <a:t>Increasing fight for “old” (pre-</a:t>
            </a:r>
            <a:r>
              <a:rPr lang="en-US" dirty="0" err="1"/>
              <a:t>fordist</a:t>
            </a:r>
            <a:r>
              <a:rPr lang="en-US" dirty="0"/>
              <a:t>) popular neighborhood, with contradictory effects :</a:t>
            </a:r>
            <a:endParaRPr lang="fr-FR" dirty="0"/>
          </a:p>
          <a:p>
            <a:pPr marL="0" indent="0">
              <a:buNone/>
            </a:pPr>
            <a:r>
              <a:rPr lang="en-US" dirty="0"/>
              <a:t> </a:t>
            </a:r>
            <a:endParaRPr lang="fr-FR" dirty="0"/>
          </a:p>
          <a:p>
            <a:pPr>
              <a:buFont typeface="Wingdings" pitchFamily="2" charset="2"/>
              <a:buChar char="Ø"/>
            </a:pPr>
            <a:r>
              <a:rPr lang="en-US" dirty="0"/>
              <a:t> New comers and social mix entail better position for popular inhabitants in : schooling, public services, defense against ZAC.</a:t>
            </a:r>
            <a:endParaRPr lang="fr-FR" dirty="0"/>
          </a:p>
          <a:p>
            <a:pPr>
              <a:buFont typeface="Wingdings" pitchFamily="2" charset="2"/>
              <a:buChar char="Ø"/>
            </a:pPr>
            <a:r>
              <a:rPr lang="en-US" dirty="0"/>
              <a:t> But progressive and unwanted crowding out of popular classes from popular historical quarters by “bobos”. Different from the crowding out by plain, no-bohemian bourgeoisie, like  in the case of </a:t>
            </a:r>
            <a:r>
              <a:rPr lang="en-US" dirty="0" err="1"/>
              <a:t>Bords</a:t>
            </a:r>
            <a:r>
              <a:rPr lang="en-US" dirty="0"/>
              <a:t> de Marne or river Seine. </a:t>
            </a:r>
            <a:endParaRPr lang="fr-FR" dirty="0"/>
          </a:p>
          <a:p>
            <a:endParaRPr lang="en-GB" dirty="0"/>
          </a:p>
        </p:txBody>
      </p:sp>
    </p:spTree>
    <p:extLst>
      <p:ext uri="{BB962C8B-B14F-4D97-AF65-F5344CB8AC3E}">
        <p14:creationId xmlns:p14="http://schemas.microsoft.com/office/powerpoint/2010/main" val="2450378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E7FA991-C1E5-E54F-B991-F3B5C87034AA}"/>
              </a:ext>
            </a:extLst>
          </p:cNvPr>
          <p:cNvSpPr>
            <a:spLocks noGrp="1"/>
          </p:cNvSpPr>
          <p:nvPr>
            <p:ph type="title"/>
          </p:nvPr>
        </p:nvSpPr>
        <p:spPr/>
        <p:txBody>
          <a:bodyPr/>
          <a:lstStyle/>
          <a:p>
            <a:r>
              <a:rPr lang="en-GB" b="1" i="1" dirty="0"/>
              <a:t>From rural exodus to city exodus ?</a:t>
            </a:r>
          </a:p>
        </p:txBody>
      </p:sp>
      <p:pic>
        <p:nvPicPr>
          <p:cNvPr id="5" name="Espace réservé du contenu 4">
            <a:extLst>
              <a:ext uri="{FF2B5EF4-FFF2-40B4-BE49-F238E27FC236}">
                <a16:creationId xmlns:a16="http://schemas.microsoft.com/office/drawing/2014/main" xmlns="" id="{34AF3240-DB0A-C748-8D78-C754AE31174C}"/>
              </a:ext>
            </a:extLst>
          </p:cNvPr>
          <p:cNvPicPr>
            <a:picLocks noGrp="1" noChangeAspect="1"/>
          </p:cNvPicPr>
          <p:nvPr>
            <p:ph idx="1"/>
          </p:nvPr>
        </p:nvPicPr>
        <p:blipFill>
          <a:blip/>
          <a:stretch>
            <a:fillRect/>
          </a:stretch>
        </p:blipFill>
        <p:spPr>
          <a:xfrm>
            <a:off x="0" y="1457784"/>
            <a:ext cx="12192000" cy="4107699"/>
          </a:xfrm>
        </p:spPr>
      </p:pic>
      <p:sp>
        <p:nvSpPr>
          <p:cNvPr id="6" name="ZoneTexte 5">
            <a:extLst>
              <a:ext uri="{FF2B5EF4-FFF2-40B4-BE49-F238E27FC236}">
                <a16:creationId xmlns:a16="http://schemas.microsoft.com/office/drawing/2014/main" xmlns="" id="{04192990-7CF2-4643-856A-7AA9D333D9C7}"/>
              </a:ext>
            </a:extLst>
          </p:cNvPr>
          <p:cNvSpPr txBox="1"/>
          <p:nvPr/>
        </p:nvSpPr>
        <p:spPr>
          <a:xfrm>
            <a:off x="370390" y="5565483"/>
            <a:ext cx="11597834" cy="646331"/>
          </a:xfrm>
          <a:prstGeom prst="rect">
            <a:avLst/>
          </a:prstGeom>
          <a:noFill/>
        </p:spPr>
        <p:txBody>
          <a:bodyPr wrap="square" rtlCol="0">
            <a:spAutoFit/>
          </a:bodyPr>
          <a:lstStyle/>
          <a:p>
            <a:r>
              <a:rPr lang="en-GB" dirty="0"/>
              <a:t>Average annual variation in communes population. Blue : decrease, red : increase; yellow : 0% -&gt;1%, orange : 1-&gt;2.5%</a:t>
            </a:r>
          </a:p>
          <a:p>
            <a:r>
              <a:rPr lang="en-GB" dirty="0"/>
              <a:t>(Pierre </a:t>
            </a:r>
            <a:r>
              <a:rPr lang="en-GB" dirty="0" err="1"/>
              <a:t>Pistre</a:t>
            </a:r>
            <a:r>
              <a:rPr lang="en-GB" dirty="0"/>
              <a:t>)</a:t>
            </a:r>
          </a:p>
        </p:txBody>
      </p:sp>
    </p:spTree>
    <p:extLst>
      <p:ext uri="{BB962C8B-B14F-4D97-AF65-F5344CB8AC3E}">
        <p14:creationId xmlns:p14="http://schemas.microsoft.com/office/powerpoint/2010/main" val="3838239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A36D18-5C6F-9347-AE98-1CE6B4EA679C}"/>
              </a:ext>
            </a:extLst>
          </p:cNvPr>
          <p:cNvSpPr>
            <a:spLocks noGrp="1"/>
          </p:cNvSpPr>
          <p:nvPr>
            <p:ph type="title"/>
          </p:nvPr>
        </p:nvSpPr>
        <p:spPr>
          <a:xfrm>
            <a:off x="838200" y="365125"/>
            <a:ext cx="2449010" cy="5399067"/>
          </a:xfrm>
        </p:spPr>
        <p:txBody>
          <a:bodyPr>
            <a:normAutofit fontScale="90000"/>
          </a:bodyPr>
          <a:lstStyle/>
          <a:p>
            <a:r>
              <a:rPr lang="en-GB" sz="2800" b="1" i="1" dirty="0"/>
              <a:t>Conquest of historical popular quarters in Paris by “Intellectual superior social  categories”</a:t>
            </a:r>
            <a:br>
              <a:rPr lang="en-GB" sz="2800" b="1" i="1" dirty="0"/>
            </a:br>
            <a:r>
              <a:rPr lang="en-GB" sz="2800" b="1" i="1" dirty="0"/>
              <a:t/>
            </a:r>
            <a:br>
              <a:rPr lang="en-GB" sz="2800" b="1" i="1" dirty="0"/>
            </a:br>
            <a:r>
              <a:rPr lang="en-GB" sz="2800" b="1" i="1" dirty="0"/>
              <a:t>Beware !  : </a:t>
            </a:r>
            <a:r>
              <a:rPr lang="en-GB" sz="2200" b="1" i="1" dirty="0"/>
              <a:t>some through ZAC (12</a:t>
            </a:r>
            <a:r>
              <a:rPr lang="en-GB" sz="2200" b="1" i="1" baseline="30000" dirty="0"/>
              <a:t>th</a:t>
            </a:r>
            <a:r>
              <a:rPr lang="en-GB" sz="2200" b="1" i="1" dirty="0"/>
              <a:t>, 13th), some by extension of “beaux quartiers” (9</a:t>
            </a:r>
            <a:r>
              <a:rPr lang="en-GB" sz="2200" b="1" i="1" baseline="30000" dirty="0"/>
              <a:t>th</a:t>
            </a:r>
            <a:r>
              <a:rPr lang="en-GB" sz="2200" b="1" i="1" dirty="0"/>
              <a:t>) some through gentrification (“</a:t>
            </a:r>
            <a:r>
              <a:rPr lang="en-GB" sz="2200" b="1" i="1" dirty="0" err="1"/>
              <a:t>Boboland</a:t>
            </a:r>
            <a:r>
              <a:rPr lang="en-GB" sz="2200" b="1" i="1" dirty="0"/>
              <a:t>”: 10 </a:t>
            </a:r>
            <a:r>
              <a:rPr lang="en-GB" sz="2200" b="1" i="1" dirty="0" err="1"/>
              <a:t>th</a:t>
            </a:r>
            <a:r>
              <a:rPr lang="en-GB" sz="2200" b="1" i="1" dirty="0"/>
              <a:t>, 20</a:t>
            </a:r>
            <a:r>
              <a:rPr lang="en-GB" sz="2200" b="1" i="1" baseline="30000" dirty="0"/>
              <a:t>th</a:t>
            </a:r>
            <a:r>
              <a:rPr lang="en-GB" sz="2200" b="1" i="1" dirty="0"/>
              <a:t>)</a:t>
            </a:r>
          </a:p>
        </p:txBody>
      </p:sp>
      <p:pic>
        <p:nvPicPr>
          <p:cNvPr id="5" name="Espace réservé du contenu 4">
            <a:extLst>
              <a:ext uri="{FF2B5EF4-FFF2-40B4-BE49-F238E27FC236}">
                <a16:creationId xmlns:a16="http://schemas.microsoft.com/office/drawing/2014/main" xmlns="" id="{51E9573A-9E43-AA45-8DB8-4A7F3B9AC9FE}"/>
              </a:ext>
            </a:extLst>
          </p:cNvPr>
          <p:cNvPicPr>
            <a:picLocks noGrp="1" noChangeAspect="1"/>
          </p:cNvPicPr>
          <p:nvPr>
            <p:ph idx="1"/>
          </p:nvPr>
        </p:nvPicPr>
        <p:blipFill>
          <a:blip/>
          <a:stretch>
            <a:fillRect/>
          </a:stretch>
        </p:blipFill>
        <p:spPr>
          <a:xfrm>
            <a:off x="4505835" y="365125"/>
            <a:ext cx="4487693" cy="6232908"/>
          </a:xfrm>
        </p:spPr>
      </p:pic>
      <p:sp>
        <p:nvSpPr>
          <p:cNvPr id="6" name="ZoneTexte 5">
            <a:extLst>
              <a:ext uri="{FF2B5EF4-FFF2-40B4-BE49-F238E27FC236}">
                <a16:creationId xmlns:a16="http://schemas.microsoft.com/office/drawing/2014/main" xmlns="" id="{41D8AC85-39E1-5E4A-82DC-354FE6B19E2E}"/>
              </a:ext>
            </a:extLst>
          </p:cNvPr>
          <p:cNvSpPr txBox="1"/>
          <p:nvPr/>
        </p:nvSpPr>
        <p:spPr>
          <a:xfrm>
            <a:off x="9884780" y="5394860"/>
            <a:ext cx="2768541" cy="369332"/>
          </a:xfrm>
          <a:prstGeom prst="rect">
            <a:avLst/>
          </a:prstGeom>
          <a:noFill/>
        </p:spPr>
        <p:txBody>
          <a:bodyPr wrap="square" rtlCol="0">
            <a:spAutoFit/>
          </a:bodyPr>
          <a:lstStyle/>
          <a:p>
            <a:r>
              <a:rPr lang="en-GB" dirty="0"/>
              <a:t>(From Anne Clerval)</a:t>
            </a:r>
          </a:p>
        </p:txBody>
      </p:sp>
    </p:spTree>
    <p:extLst>
      <p:ext uri="{BB962C8B-B14F-4D97-AF65-F5344CB8AC3E}">
        <p14:creationId xmlns:p14="http://schemas.microsoft.com/office/powerpoint/2010/main" val="381540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1324E9-044A-EC48-83DA-30E7408C3971}"/>
              </a:ext>
            </a:extLst>
          </p:cNvPr>
          <p:cNvSpPr>
            <a:spLocks noGrp="1"/>
          </p:cNvSpPr>
          <p:nvPr>
            <p:ph type="title"/>
          </p:nvPr>
        </p:nvSpPr>
        <p:spPr>
          <a:xfrm>
            <a:off x="838200" y="365125"/>
            <a:ext cx="10515600" cy="792343"/>
          </a:xfrm>
        </p:spPr>
        <p:txBody>
          <a:bodyPr/>
          <a:lstStyle/>
          <a:p>
            <a:r>
              <a:rPr lang="en-US" b="1" i="1" dirty="0"/>
              <a:t>Popular Paris turning into museum?</a:t>
            </a:r>
            <a:endParaRPr lang="en-GB" b="1" i="1" dirty="0"/>
          </a:p>
        </p:txBody>
      </p:sp>
      <p:sp>
        <p:nvSpPr>
          <p:cNvPr id="3" name="Espace réservé du contenu 2">
            <a:extLst>
              <a:ext uri="{FF2B5EF4-FFF2-40B4-BE49-F238E27FC236}">
                <a16:creationId xmlns:a16="http://schemas.microsoft.com/office/drawing/2014/main" xmlns="" id="{0C86FB9C-DE0E-4347-8E25-47E5E27100CB}"/>
              </a:ext>
            </a:extLst>
          </p:cNvPr>
          <p:cNvSpPr>
            <a:spLocks noGrp="1"/>
          </p:cNvSpPr>
          <p:nvPr>
            <p:ph idx="1"/>
          </p:nvPr>
        </p:nvSpPr>
        <p:spPr>
          <a:xfrm>
            <a:off x="352064" y="1385786"/>
            <a:ext cx="2472159" cy="4737221"/>
          </a:xfrm>
        </p:spPr>
        <p:txBody>
          <a:bodyPr>
            <a:normAutofit fontScale="62500" lnSpcReduction="20000"/>
          </a:bodyPr>
          <a:lstStyle/>
          <a:p>
            <a:pPr marL="0" indent="0">
              <a:buNone/>
            </a:pPr>
            <a:r>
              <a:rPr lang="en-US" b="1" i="1" dirty="0"/>
              <a:t>Two actual views of the central spots in:  </a:t>
            </a:r>
          </a:p>
          <a:p>
            <a:pPr marL="0" indent="0">
              <a:buNone/>
            </a:pPr>
            <a:r>
              <a:rPr lang="en-US" b="1" dirty="0"/>
              <a:t>Le </a:t>
            </a:r>
            <a:r>
              <a:rPr lang="en-US" b="1" dirty="0" err="1"/>
              <a:t>fabuleux</a:t>
            </a:r>
            <a:r>
              <a:rPr lang="en-US" b="1" dirty="0"/>
              <a:t> </a:t>
            </a:r>
            <a:r>
              <a:rPr lang="en-US" b="1" dirty="0" err="1"/>
              <a:t>destin</a:t>
            </a:r>
            <a:r>
              <a:rPr lang="en-US" b="1" dirty="0"/>
              <a:t> </a:t>
            </a:r>
            <a:r>
              <a:rPr lang="en-US" b="1" dirty="0" err="1"/>
              <a:t>d‘Amélie</a:t>
            </a:r>
            <a:r>
              <a:rPr lang="en-US" b="1" dirty="0"/>
              <a:t> </a:t>
            </a:r>
            <a:r>
              <a:rPr lang="en-US" b="1" dirty="0" err="1"/>
              <a:t>Poulain</a:t>
            </a:r>
            <a:r>
              <a:rPr lang="en-US" b="1" dirty="0"/>
              <a:t> </a:t>
            </a:r>
          </a:p>
          <a:p>
            <a:pPr marL="0" indent="0">
              <a:buNone/>
            </a:pPr>
            <a:endParaRPr lang="en-US" b="1" i="1" dirty="0"/>
          </a:p>
          <a:p>
            <a:pPr marL="0" indent="0">
              <a:buNone/>
            </a:pPr>
            <a:r>
              <a:rPr lang="en-US" b="1" i="1" dirty="0"/>
              <a:t>More than 32 billions views at world box-office, including its frequent references to Auguste Renoir and his </a:t>
            </a:r>
            <a:r>
              <a:rPr lang="fr-FR" b="1" dirty="0"/>
              <a:t>Le déjeuner des canotiers</a:t>
            </a:r>
            <a:r>
              <a:rPr lang="fr-FR" b="1" i="1" dirty="0"/>
              <a:t> </a:t>
            </a:r>
          </a:p>
          <a:p>
            <a:pPr marL="0" indent="0">
              <a:buNone/>
            </a:pPr>
            <a:r>
              <a:rPr lang="fr-FR" dirty="0"/>
              <a:t>(Restaurant La Fournaise, ile de Chatou, </a:t>
            </a:r>
            <a:r>
              <a:rPr lang="fr-FR" dirty="0" err="1"/>
              <a:t>today</a:t>
            </a:r>
            <a:r>
              <a:rPr lang="fr-FR" dirty="0"/>
              <a:t> </a:t>
            </a:r>
            <a:r>
              <a:rPr lang="fr-FR" dirty="0" err="1"/>
              <a:t>appropriated</a:t>
            </a:r>
            <a:r>
              <a:rPr lang="fr-FR" dirty="0"/>
              <a:t> by bourgeois NO </a:t>
            </a:r>
            <a:r>
              <a:rPr lang="fr-FR" dirty="0" err="1"/>
              <a:t>bohemians</a:t>
            </a:r>
            <a:r>
              <a:rPr lang="fr-FR" dirty="0"/>
              <a:t>). </a:t>
            </a:r>
          </a:p>
          <a:p>
            <a:r>
              <a:rPr lang="fr-FR" dirty="0"/>
              <a:t> </a:t>
            </a:r>
          </a:p>
          <a:p>
            <a:pPr marL="0" indent="0">
              <a:buNone/>
            </a:pPr>
            <a:endParaRPr lang="en-GB" b="1" i="1" dirty="0"/>
          </a:p>
        </p:txBody>
      </p:sp>
      <p:pic>
        <p:nvPicPr>
          <p:cNvPr id="6" name="Image 5">
            <a:extLst>
              <a:ext uri="{FF2B5EF4-FFF2-40B4-BE49-F238E27FC236}">
                <a16:creationId xmlns:a16="http://schemas.microsoft.com/office/drawing/2014/main" xmlns="" id="{E0A9E24B-E0AD-3D4D-B7D6-3A4096661946}"/>
              </a:ext>
            </a:extLst>
          </p:cNvPr>
          <p:cNvPicPr>
            <a:picLocks noChangeAspect="1"/>
          </p:cNvPicPr>
          <p:nvPr/>
        </p:nvPicPr>
        <p:blipFill>
          <a:blip/>
          <a:stretch>
            <a:fillRect/>
          </a:stretch>
        </p:blipFill>
        <p:spPr>
          <a:xfrm>
            <a:off x="7285722" y="3217762"/>
            <a:ext cx="5007462" cy="3732835"/>
          </a:xfrm>
          <a:prstGeom prst="rect">
            <a:avLst/>
          </a:prstGeom>
        </p:spPr>
      </p:pic>
      <p:pic>
        <p:nvPicPr>
          <p:cNvPr id="9" name="Image 8">
            <a:extLst>
              <a:ext uri="{FF2B5EF4-FFF2-40B4-BE49-F238E27FC236}">
                <a16:creationId xmlns:a16="http://schemas.microsoft.com/office/drawing/2014/main" xmlns="" id="{9E833938-99CA-0744-AD04-D60775B35F41}"/>
              </a:ext>
            </a:extLst>
          </p:cNvPr>
          <p:cNvPicPr>
            <a:picLocks noChangeAspect="1"/>
          </p:cNvPicPr>
          <p:nvPr/>
        </p:nvPicPr>
        <p:blipFill>
          <a:blip/>
          <a:stretch>
            <a:fillRect/>
          </a:stretch>
        </p:blipFill>
        <p:spPr>
          <a:xfrm>
            <a:off x="2963121" y="1257606"/>
            <a:ext cx="5130555" cy="3594939"/>
          </a:xfrm>
          <a:prstGeom prst="rect">
            <a:avLst/>
          </a:prstGeom>
        </p:spPr>
      </p:pic>
      <p:pic>
        <p:nvPicPr>
          <p:cNvPr id="11" name="Image 10">
            <a:extLst>
              <a:ext uri="{FF2B5EF4-FFF2-40B4-BE49-F238E27FC236}">
                <a16:creationId xmlns:a16="http://schemas.microsoft.com/office/drawing/2014/main" xmlns="" id="{A0EF75ED-A267-7146-AB12-5413E666B13E}"/>
              </a:ext>
            </a:extLst>
          </p:cNvPr>
          <p:cNvPicPr>
            <a:picLocks noChangeAspect="1"/>
          </p:cNvPicPr>
          <p:nvPr/>
        </p:nvPicPr>
        <p:blipFill>
          <a:blip/>
          <a:stretch>
            <a:fillRect/>
          </a:stretch>
        </p:blipFill>
        <p:spPr>
          <a:xfrm>
            <a:off x="1989438" y="4622154"/>
            <a:ext cx="2829698" cy="2089623"/>
          </a:xfrm>
          <a:prstGeom prst="rect">
            <a:avLst/>
          </a:prstGeom>
        </p:spPr>
      </p:pic>
    </p:spTree>
    <p:extLst>
      <p:ext uri="{BB962C8B-B14F-4D97-AF65-F5344CB8AC3E}">
        <p14:creationId xmlns:p14="http://schemas.microsoft.com/office/powerpoint/2010/main" val="1129124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2E0D447-7085-8745-98F1-020F73182837}"/>
              </a:ext>
            </a:extLst>
          </p:cNvPr>
          <p:cNvSpPr>
            <a:spLocks noGrp="1"/>
          </p:cNvSpPr>
          <p:nvPr>
            <p:ph type="title"/>
          </p:nvPr>
        </p:nvSpPr>
        <p:spPr>
          <a:xfrm>
            <a:off x="838200" y="365126"/>
            <a:ext cx="10515600" cy="932334"/>
          </a:xfrm>
        </p:spPr>
        <p:txBody>
          <a:bodyPr>
            <a:normAutofit fontScale="90000"/>
          </a:bodyPr>
          <a:lstStyle/>
          <a:p>
            <a:r>
              <a:rPr lang="en-US" b="1" i="1" dirty="0"/>
              <a:t>Against the illnesses of Fordist social housing </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792013C2-C48D-FF47-AE16-140DB54E6073}"/>
              </a:ext>
            </a:extLst>
          </p:cNvPr>
          <p:cNvSpPr>
            <a:spLocks noGrp="1"/>
          </p:cNvSpPr>
          <p:nvPr>
            <p:ph idx="1"/>
          </p:nvPr>
        </p:nvSpPr>
        <p:spPr>
          <a:xfrm>
            <a:off x="838200" y="1210962"/>
            <a:ext cx="10515600" cy="790833"/>
          </a:xfrm>
        </p:spPr>
        <p:txBody>
          <a:bodyPr>
            <a:normAutofit lnSpcReduction="10000"/>
          </a:bodyPr>
          <a:lstStyle/>
          <a:p>
            <a:pPr lvl="0"/>
            <a:r>
              <a:rPr lang="en-US" dirty="0"/>
              <a:t>The “Renovation </a:t>
            </a:r>
            <a:r>
              <a:rPr lang="en-US" dirty="0" err="1"/>
              <a:t>urbaine</a:t>
            </a:r>
            <a:r>
              <a:rPr lang="en-US" dirty="0"/>
              <a:t> “ by the State (first generation) : destruction of towers + cosmetic transformations of the remaining buildings.</a:t>
            </a:r>
            <a:endParaRPr lang="fr-FR" dirty="0"/>
          </a:p>
          <a:p>
            <a:endParaRPr lang="fr-FR" dirty="0"/>
          </a:p>
          <a:p>
            <a:endParaRPr lang="fr-FR" dirty="0"/>
          </a:p>
          <a:p>
            <a:endParaRPr lang="fr-FR" dirty="0"/>
          </a:p>
          <a:p>
            <a:pPr marL="0" indent="0">
              <a:buNone/>
            </a:pPr>
            <a:endParaRPr lang="fr-FR" b="1" dirty="0"/>
          </a:p>
        </p:txBody>
      </p:sp>
      <p:sp>
        <p:nvSpPr>
          <p:cNvPr id="4" name="ZoneTexte 3">
            <a:extLst>
              <a:ext uri="{FF2B5EF4-FFF2-40B4-BE49-F238E27FC236}">
                <a16:creationId xmlns:a16="http://schemas.microsoft.com/office/drawing/2014/main" xmlns="" id="{413A1600-7BAA-1341-8979-871811B8E73D}"/>
              </a:ext>
            </a:extLst>
          </p:cNvPr>
          <p:cNvSpPr txBox="1"/>
          <p:nvPr/>
        </p:nvSpPr>
        <p:spPr>
          <a:xfrm>
            <a:off x="838200" y="4502784"/>
            <a:ext cx="8664146" cy="1477328"/>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Weak nostalgia from formers inhabitant of Fordist social housing. </a:t>
            </a:r>
          </a:p>
          <a:p>
            <a:pPr marL="285750" lvl="0" indent="-285750">
              <a:buFont typeface="Arial" panose="020B0604020202020204" pitchFamily="34" charset="0"/>
              <a:buChar char="•"/>
            </a:pPr>
            <a:r>
              <a:rPr lang="en-US" sz="2400" dirty="0"/>
              <a:t>Demand for community </a:t>
            </a:r>
            <a:endParaRPr lang="fr-FR" sz="2400" dirty="0"/>
          </a:p>
          <a:p>
            <a:pPr marL="285750" indent="-285750">
              <a:buFont typeface="Arial" panose="020B0604020202020204" pitchFamily="34" charset="0"/>
              <a:buChar char="•"/>
            </a:pPr>
            <a:r>
              <a:rPr lang="en-US" sz="2400" dirty="0"/>
              <a:t>New: Demand for “greening”</a:t>
            </a:r>
            <a:endParaRPr lang="en-GB" sz="2400" dirty="0"/>
          </a:p>
          <a:p>
            <a:endParaRPr lang="en-GB" dirty="0"/>
          </a:p>
        </p:txBody>
      </p:sp>
      <p:pic>
        <p:nvPicPr>
          <p:cNvPr id="6" name="Image 5">
            <a:extLst>
              <a:ext uri="{FF2B5EF4-FFF2-40B4-BE49-F238E27FC236}">
                <a16:creationId xmlns:a16="http://schemas.microsoft.com/office/drawing/2014/main" xmlns="" id="{7FF30786-597F-3645-9F11-C632F91326F3}"/>
              </a:ext>
            </a:extLst>
          </p:cNvPr>
          <p:cNvPicPr>
            <a:picLocks noChangeAspect="1"/>
          </p:cNvPicPr>
          <p:nvPr/>
        </p:nvPicPr>
        <p:blipFill>
          <a:blip/>
          <a:stretch>
            <a:fillRect/>
          </a:stretch>
        </p:blipFill>
        <p:spPr>
          <a:xfrm>
            <a:off x="838200" y="2001795"/>
            <a:ext cx="3758170" cy="2500989"/>
          </a:xfrm>
          <a:prstGeom prst="rect">
            <a:avLst/>
          </a:prstGeom>
        </p:spPr>
      </p:pic>
      <p:pic>
        <p:nvPicPr>
          <p:cNvPr id="8" name="Image 7">
            <a:extLst>
              <a:ext uri="{FF2B5EF4-FFF2-40B4-BE49-F238E27FC236}">
                <a16:creationId xmlns:a16="http://schemas.microsoft.com/office/drawing/2014/main" xmlns="" id="{45ED52DD-8994-C540-A3D7-7A889F2C7F2C}"/>
              </a:ext>
            </a:extLst>
          </p:cNvPr>
          <p:cNvPicPr>
            <a:picLocks noChangeAspect="1"/>
          </p:cNvPicPr>
          <p:nvPr/>
        </p:nvPicPr>
        <p:blipFill>
          <a:blip/>
          <a:stretch>
            <a:fillRect/>
          </a:stretch>
        </p:blipFill>
        <p:spPr>
          <a:xfrm>
            <a:off x="5435772" y="2001795"/>
            <a:ext cx="4574917" cy="2474955"/>
          </a:xfrm>
          <a:prstGeom prst="rect">
            <a:avLst/>
          </a:prstGeom>
        </p:spPr>
      </p:pic>
    </p:spTree>
    <p:extLst>
      <p:ext uri="{BB962C8B-B14F-4D97-AF65-F5344CB8AC3E}">
        <p14:creationId xmlns:p14="http://schemas.microsoft.com/office/powerpoint/2010/main" val="931446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DE34E2A-7C20-3B42-8F4D-975DE73164EB}"/>
              </a:ext>
            </a:extLst>
          </p:cNvPr>
          <p:cNvSpPr>
            <a:spLocks noGrp="1"/>
          </p:cNvSpPr>
          <p:nvPr>
            <p:ph type="title"/>
          </p:nvPr>
        </p:nvSpPr>
        <p:spPr>
          <a:xfrm>
            <a:off x="838200" y="365126"/>
            <a:ext cx="10515600" cy="1055902"/>
          </a:xfrm>
        </p:spPr>
        <p:txBody>
          <a:bodyPr>
            <a:normAutofit fontScale="90000"/>
          </a:bodyPr>
          <a:lstStyle/>
          <a:p>
            <a:r>
              <a:rPr lang="en-US" b="1" i="1" dirty="0"/>
              <a:t>No “community “ to defend  in Fordist HLM</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227F9DC9-F1CB-1345-A494-A7667F2350DB}"/>
              </a:ext>
            </a:extLst>
          </p:cNvPr>
          <p:cNvSpPr>
            <a:spLocks noGrp="1"/>
          </p:cNvSpPr>
          <p:nvPr>
            <p:ph idx="1"/>
          </p:nvPr>
        </p:nvSpPr>
        <p:spPr>
          <a:xfrm>
            <a:off x="677562" y="1800911"/>
            <a:ext cx="2596979" cy="4351338"/>
          </a:xfrm>
        </p:spPr>
        <p:txBody>
          <a:bodyPr>
            <a:normAutofit fontScale="85000" lnSpcReduction="20000"/>
          </a:bodyPr>
          <a:lstStyle/>
          <a:p>
            <a:pPr marL="0" indent="0">
              <a:buNone/>
            </a:pPr>
            <a:endParaRPr lang="fr-FR" b="1" i="1" dirty="0"/>
          </a:p>
          <a:p>
            <a:pPr marL="0" indent="0">
              <a:buNone/>
            </a:pPr>
            <a:r>
              <a:rPr lang="en-US" b="1" i="1" dirty="0"/>
              <a:t>In Villejuif  (south of Gentilly) , HLM Lamartine quarter (more than 30 % single mother), 70% want to leave, mainly because of control by </a:t>
            </a:r>
            <a:r>
              <a:rPr lang="en-US" b="1" i="1" dirty="0" err="1"/>
              <a:t>narcos</a:t>
            </a:r>
            <a:r>
              <a:rPr lang="en-US" b="1" i="1" dirty="0"/>
              <a:t> on their sons, despite of high level commitment of teachers and mothers in scholar life. </a:t>
            </a:r>
            <a:endParaRPr lang="fr-FR" b="1" i="1" dirty="0"/>
          </a:p>
        </p:txBody>
      </p:sp>
      <p:pic>
        <p:nvPicPr>
          <p:cNvPr id="6" name="Image 5">
            <a:extLst>
              <a:ext uri="{FF2B5EF4-FFF2-40B4-BE49-F238E27FC236}">
                <a16:creationId xmlns:a16="http://schemas.microsoft.com/office/drawing/2014/main" xmlns="" id="{944BB559-9C1A-9C42-B2BF-49F13D03F2A5}"/>
              </a:ext>
            </a:extLst>
          </p:cNvPr>
          <p:cNvPicPr>
            <a:picLocks noChangeAspect="1"/>
          </p:cNvPicPr>
          <p:nvPr/>
        </p:nvPicPr>
        <p:blipFill>
          <a:blip/>
          <a:stretch>
            <a:fillRect/>
          </a:stretch>
        </p:blipFill>
        <p:spPr>
          <a:xfrm>
            <a:off x="4200256" y="877330"/>
            <a:ext cx="4443291" cy="5980669"/>
          </a:xfrm>
          <a:prstGeom prst="rect">
            <a:avLst/>
          </a:prstGeom>
        </p:spPr>
      </p:pic>
    </p:spTree>
    <p:extLst>
      <p:ext uri="{BB962C8B-B14F-4D97-AF65-F5344CB8AC3E}">
        <p14:creationId xmlns:p14="http://schemas.microsoft.com/office/powerpoint/2010/main" val="3496162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1C0CA7-B8C4-DF4F-BA45-5C0280117E0C}"/>
              </a:ext>
            </a:extLst>
          </p:cNvPr>
          <p:cNvSpPr>
            <a:spLocks noGrp="1"/>
          </p:cNvSpPr>
          <p:nvPr>
            <p:ph type="title"/>
          </p:nvPr>
        </p:nvSpPr>
        <p:spPr/>
        <p:txBody>
          <a:bodyPr>
            <a:normAutofit fontScale="90000"/>
          </a:bodyPr>
          <a:lstStyle/>
          <a:p>
            <a:r>
              <a:rPr lang="en-US" b="1" i="1" dirty="0"/>
              <a:t>“Greening” of popular heritage (1)</a:t>
            </a:r>
            <a:br>
              <a:rPr lang="en-US" b="1" i="1" dirty="0"/>
            </a:br>
            <a:r>
              <a:rPr lang="en-US" sz="3100" b="1" i="1" dirty="0"/>
              <a:t>By demand for community, and for ecological reasons at local level :</a:t>
            </a:r>
            <a:r>
              <a:rPr lang="fr-FR" b="1" i="1" dirty="0"/>
              <a:t/>
            </a:r>
            <a:br>
              <a:rPr lang="fr-FR" b="1" i="1" dirty="0"/>
            </a:br>
            <a:endParaRPr lang="en-GB" dirty="0"/>
          </a:p>
        </p:txBody>
      </p:sp>
      <p:sp>
        <p:nvSpPr>
          <p:cNvPr id="3" name="Espace réservé du contenu 2">
            <a:extLst>
              <a:ext uri="{FF2B5EF4-FFF2-40B4-BE49-F238E27FC236}">
                <a16:creationId xmlns:a16="http://schemas.microsoft.com/office/drawing/2014/main" xmlns="" id="{5D6C570D-0A24-DE45-8C6A-BAEEBA0A795D}"/>
              </a:ext>
            </a:extLst>
          </p:cNvPr>
          <p:cNvSpPr>
            <a:spLocks noGrp="1"/>
          </p:cNvSpPr>
          <p:nvPr>
            <p:ph idx="1"/>
          </p:nvPr>
        </p:nvSpPr>
        <p:spPr>
          <a:xfrm>
            <a:off x="838200" y="1458097"/>
            <a:ext cx="10515600" cy="1581665"/>
          </a:xfrm>
        </p:spPr>
        <p:txBody>
          <a:bodyPr>
            <a:normAutofit fontScale="92500"/>
          </a:bodyPr>
          <a:lstStyle/>
          <a:p>
            <a:pPr lvl="0"/>
            <a:r>
              <a:rPr lang="en-US" sz="2400" b="1" i="1" dirty="0"/>
              <a:t>Defense of urban parks (as everywhere : Grenoble, Istanbul... ) and of  </a:t>
            </a:r>
            <a:r>
              <a:rPr lang="en-US" sz="2400" b="1" i="1" dirty="0" err="1"/>
              <a:t>Loucheur</a:t>
            </a:r>
            <a:r>
              <a:rPr lang="en-US" sz="2400" b="1" i="1" dirty="0"/>
              <a:t> houses</a:t>
            </a:r>
            <a:endParaRPr lang="fr-FR" sz="2400" b="1" i="1" dirty="0"/>
          </a:p>
          <a:p>
            <a:pPr lvl="0"/>
            <a:r>
              <a:rPr lang="en-US" sz="2400" b="1" i="1" dirty="0"/>
              <a:t>Wave of “shared garden” (mainly for community-building, sometime social economy), both in </a:t>
            </a:r>
          </a:p>
          <a:p>
            <a:pPr marL="0" lvl="0" indent="0">
              <a:buNone/>
            </a:pPr>
            <a:r>
              <a:rPr lang="en-US" sz="2400" b="1" i="1" dirty="0"/>
              <a:t>historical working-class neighborhood        and               Fordist HLM developments </a:t>
            </a:r>
            <a:endParaRPr lang="fr-FR" sz="2400" b="1" i="1" dirty="0"/>
          </a:p>
          <a:p>
            <a:endParaRPr lang="en-GB" dirty="0"/>
          </a:p>
        </p:txBody>
      </p:sp>
      <p:pic>
        <p:nvPicPr>
          <p:cNvPr id="6" name="Image 5">
            <a:extLst>
              <a:ext uri="{FF2B5EF4-FFF2-40B4-BE49-F238E27FC236}">
                <a16:creationId xmlns:a16="http://schemas.microsoft.com/office/drawing/2014/main" xmlns="" id="{CF902053-958C-0840-A80C-8345684A301C}"/>
              </a:ext>
            </a:extLst>
          </p:cNvPr>
          <p:cNvPicPr>
            <a:picLocks noChangeAspect="1"/>
          </p:cNvPicPr>
          <p:nvPr/>
        </p:nvPicPr>
        <p:blipFill>
          <a:blip/>
          <a:stretch>
            <a:fillRect/>
          </a:stretch>
        </p:blipFill>
        <p:spPr>
          <a:xfrm>
            <a:off x="1144879" y="3052119"/>
            <a:ext cx="4152051" cy="2749893"/>
          </a:xfrm>
          <a:prstGeom prst="rect">
            <a:avLst/>
          </a:prstGeom>
        </p:spPr>
      </p:pic>
      <p:pic>
        <p:nvPicPr>
          <p:cNvPr id="9" name="Image 8">
            <a:extLst>
              <a:ext uri="{FF2B5EF4-FFF2-40B4-BE49-F238E27FC236}">
                <a16:creationId xmlns:a16="http://schemas.microsoft.com/office/drawing/2014/main" xmlns="" id="{61216EA7-F7BE-A840-AAC3-41BE8344A95D}"/>
              </a:ext>
            </a:extLst>
          </p:cNvPr>
          <p:cNvPicPr>
            <a:picLocks noChangeAspect="1"/>
          </p:cNvPicPr>
          <p:nvPr/>
        </p:nvPicPr>
        <p:blipFill>
          <a:blip/>
          <a:stretch>
            <a:fillRect/>
          </a:stretch>
        </p:blipFill>
        <p:spPr>
          <a:xfrm>
            <a:off x="7391571" y="3039762"/>
            <a:ext cx="3962229" cy="2636683"/>
          </a:xfrm>
          <a:prstGeom prst="rect">
            <a:avLst/>
          </a:prstGeom>
        </p:spPr>
      </p:pic>
    </p:spTree>
    <p:extLst>
      <p:ext uri="{BB962C8B-B14F-4D97-AF65-F5344CB8AC3E}">
        <p14:creationId xmlns:p14="http://schemas.microsoft.com/office/powerpoint/2010/main" val="351358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8B40C10-4E46-6A45-B8FC-F9A9E5F7444D}"/>
              </a:ext>
            </a:extLst>
          </p:cNvPr>
          <p:cNvSpPr>
            <a:spLocks noGrp="1"/>
          </p:cNvSpPr>
          <p:nvPr>
            <p:ph type="title"/>
          </p:nvPr>
        </p:nvSpPr>
        <p:spPr>
          <a:xfrm>
            <a:off x="838200" y="790832"/>
            <a:ext cx="10515600" cy="593125"/>
          </a:xfrm>
        </p:spPr>
        <p:txBody>
          <a:bodyPr>
            <a:normAutofit fontScale="90000"/>
          </a:bodyPr>
          <a:lstStyle/>
          <a:p>
            <a:r>
              <a:rPr lang="en-US" b="1" i="1" dirty="0"/>
              <a:t>“Greening” of popular heritage (2)</a:t>
            </a:r>
            <a:br>
              <a:rPr lang="en-US" b="1" i="1" dirty="0"/>
            </a:br>
            <a:r>
              <a:rPr lang="en-US" sz="2700" b="1" i="1" dirty="0"/>
              <a:t>Defense of nearby countryside again “GPII ” (useless and imposed major projects)</a:t>
            </a:r>
            <a:r>
              <a:rPr lang="fr-FR" dirty="0"/>
              <a:t/>
            </a:r>
            <a:br>
              <a:rPr lang="fr-FR" dirty="0"/>
            </a:br>
            <a:endParaRPr lang="en-GB" dirty="0"/>
          </a:p>
        </p:txBody>
      </p:sp>
      <p:sp>
        <p:nvSpPr>
          <p:cNvPr id="3" name="Espace réservé du contenu 2">
            <a:extLst>
              <a:ext uri="{FF2B5EF4-FFF2-40B4-BE49-F238E27FC236}">
                <a16:creationId xmlns:a16="http://schemas.microsoft.com/office/drawing/2014/main" xmlns="" id="{EB0098DE-63A3-3D4E-9F95-585DE2CB3DBC}"/>
              </a:ext>
            </a:extLst>
          </p:cNvPr>
          <p:cNvSpPr>
            <a:spLocks noGrp="1"/>
          </p:cNvSpPr>
          <p:nvPr>
            <p:ph idx="1"/>
          </p:nvPr>
        </p:nvSpPr>
        <p:spPr>
          <a:xfrm>
            <a:off x="568412" y="1235676"/>
            <a:ext cx="2063578" cy="4539727"/>
          </a:xfrm>
        </p:spPr>
        <p:txBody>
          <a:bodyPr>
            <a:normAutofit fontScale="25000" lnSpcReduction="20000"/>
          </a:bodyPr>
          <a:lstStyle/>
          <a:p>
            <a:pPr marL="0" indent="0">
              <a:buNone/>
            </a:pPr>
            <a:endParaRPr lang="fr-FR" sz="4400" dirty="0"/>
          </a:p>
          <a:p>
            <a:pPr lvl="0"/>
            <a:r>
              <a:rPr lang="en-US" sz="8000" b="1" i="1" dirty="0"/>
              <a:t>Hyper-surfaces of commerce (</a:t>
            </a:r>
            <a:r>
              <a:rPr lang="en-US" sz="8000" b="1" i="1" dirty="0" err="1"/>
              <a:t>Europacity</a:t>
            </a:r>
            <a:r>
              <a:rPr lang="en-US" sz="8000" b="1" i="1" dirty="0"/>
              <a:t> in “</a:t>
            </a:r>
            <a:r>
              <a:rPr lang="en-US" sz="8000" b="1" i="1" dirty="0" err="1"/>
              <a:t>Gonesse</a:t>
            </a:r>
            <a:r>
              <a:rPr lang="en-US" sz="8000" b="1" i="1" dirty="0"/>
              <a:t> triangle” near Montmorency forest, north of Paris) </a:t>
            </a:r>
            <a:endParaRPr lang="fr-FR" sz="8000" b="1" i="1" dirty="0"/>
          </a:p>
          <a:p>
            <a:pPr lvl="0"/>
            <a:r>
              <a:rPr lang="en-US" sz="8000" b="1" i="1" dirty="0"/>
              <a:t>National stadiums (</a:t>
            </a:r>
            <a:r>
              <a:rPr lang="en-US" sz="8000" b="1" i="1" dirty="0" err="1"/>
              <a:t>Plaine</a:t>
            </a:r>
            <a:r>
              <a:rPr lang="en-US" sz="8000" b="1" i="1" dirty="0"/>
              <a:t> de </a:t>
            </a:r>
            <a:r>
              <a:rPr lang="en-US" sz="8000" b="1" i="1" dirty="0" err="1"/>
              <a:t>Montjean</a:t>
            </a:r>
            <a:r>
              <a:rPr lang="en-US" sz="8000" b="1" i="1" dirty="0"/>
              <a:t>, south of Paris)</a:t>
            </a:r>
            <a:endParaRPr lang="fr-FR" sz="8000" b="1" i="1" dirty="0"/>
          </a:p>
          <a:p>
            <a:pPr lvl="0"/>
            <a:r>
              <a:rPr lang="fr-FR" sz="8000" b="1" i="1" dirty="0" err="1"/>
              <a:t>Airports</a:t>
            </a:r>
            <a:r>
              <a:rPr lang="fr-FR" sz="8000" b="1" i="1" dirty="0"/>
              <a:t> (Notre Dame des Landes </a:t>
            </a:r>
            <a:r>
              <a:rPr lang="fr-FR" sz="8000" b="1" i="1" dirty="0" err="1"/>
              <a:t>near</a:t>
            </a:r>
            <a:r>
              <a:rPr lang="fr-FR" sz="8000" b="1" i="1" dirty="0"/>
              <a:t> Nantes), </a:t>
            </a:r>
            <a:r>
              <a:rPr lang="fr-FR" sz="8000" b="1" i="1" dirty="0" err="1"/>
              <a:t>motorways</a:t>
            </a:r>
            <a:r>
              <a:rPr lang="fr-FR" sz="8000" b="1" i="1" dirty="0"/>
              <a:t>...</a:t>
            </a:r>
          </a:p>
        </p:txBody>
      </p:sp>
      <p:sp>
        <p:nvSpPr>
          <p:cNvPr id="4" name="ZoneTexte 3">
            <a:extLst>
              <a:ext uri="{FF2B5EF4-FFF2-40B4-BE49-F238E27FC236}">
                <a16:creationId xmlns:a16="http://schemas.microsoft.com/office/drawing/2014/main" xmlns="" id="{4A7A2B47-8AB9-604F-BB36-78282A46B0AC}"/>
              </a:ext>
            </a:extLst>
          </p:cNvPr>
          <p:cNvSpPr txBox="1"/>
          <p:nvPr/>
        </p:nvSpPr>
        <p:spPr>
          <a:xfrm>
            <a:off x="333632" y="5775403"/>
            <a:ext cx="11318791" cy="954107"/>
          </a:xfrm>
          <a:prstGeom prst="rect">
            <a:avLst/>
          </a:prstGeom>
          <a:noFill/>
        </p:spPr>
        <p:txBody>
          <a:bodyPr wrap="square" rtlCol="0">
            <a:spAutoFit/>
          </a:bodyPr>
          <a:lstStyle/>
          <a:p>
            <a:r>
              <a:rPr lang="en-US" sz="2800" b="1" dirty="0"/>
              <a:t>In these last cases, mobilization is not limited to the (few) local inhabitants. Regional or metropolitan and global concerns (greenhouse effects).</a:t>
            </a:r>
            <a:endParaRPr lang="fr-FR" sz="2800" b="1" dirty="0"/>
          </a:p>
        </p:txBody>
      </p:sp>
      <p:pic>
        <p:nvPicPr>
          <p:cNvPr id="6" name="Image 5">
            <a:extLst>
              <a:ext uri="{FF2B5EF4-FFF2-40B4-BE49-F238E27FC236}">
                <a16:creationId xmlns:a16="http://schemas.microsoft.com/office/drawing/2014/main" xmlns="" id="{F8583A6C-8816-E44A-A4B1-B18E1E4563AA}"/>
              </a:ext>
            </a:extLst>
          </p:cNvPr>
          <p:cNvPicPr>
            <a:picLocks noChangeAspect="1"/>
          </p:cNvPicPr>
          <p:nvPr/>
        </p:nvPicPr>
        <p:blipFill>
          <a:blip/>
          <a:stretch>
            <a:fillRect/>
          </a:stretch>
        </p:blipFill>
        <p:spPr>
          <a:xfrm>
            <a:off x="2732295" y="1383956"/>
            <a:ext cx="5287240" cy="2923157"/>
          </a:xfrm>
          <a:prstGeom prst="rect">
            <a:avLst/>
          </a:prstGeom>
        </p:spPr>
      </p:pic>
      <p:pic>
        <p:nvPicPr>
          <p:cNvPr id="8" name="Image 7">
            <a:extLst>
              <a:ext uri="{FF2B5EF4-FFF2-40B4-BE49-F238E27FC236}">
                <a16:creationId xmlns:a16="http://schemas.microsoft.com/office/drawing/2014/main" xmlns="" id="{A344FA45-403A-9546-A6A1-91ECB0B8FE55}"/>
              </a:ext>
            </a:extLst>
          </p:cNvPr>
          <p:cNvPicPr>
            <a:picLocks noChangeAspect="1"/>
          </p:cNvPicPr>
          <p:nvPr/>
        </p:nvPicPr>
        <p:blipFill>
          <a:blip r:embed="rId3"/>
          <a:stretch>
            <a:fillRect/>
          </a:stretch>
        </p:blipFill>
        <p:spPr>
          <a:xfrm>
            <a:off x="8019535" y="1728628"/>
            <a:ext cx="3950157" cy="3501761"/>
          </a:xfrm>
          <a:prstGeom prst="rect">
            <a:avLst/>
          </a:prstGeom>
        </p:spPr>
      </p:pic>
    </p:spTree>
    <p:extLst>
      <p:ext uri="{BB962C8B-B14F-4D97-AF65-F5344CB8AC3E}">
        <p14:creationId xmlns:p14="http://schemas.microsoft.com/office/powerpoint/2010/main" val="2861003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710CFF-013B-8047-A91F-4C103D500512}"/>
              </a:ext>
            </a:extLst>
          </p:cNvPr>
          <p:cNvSpPr>
            <a:spLocks noGrp="1"/>
          </p:cNvSpPr>
          <p:nvPr>
            <p:ph type="title"/>
          </p:nvPr>
        </p:nvSpPr>
        <p:spPr/>
        <p:txBody>
          <a:bodyPr>
            <a:normAutofit fontScale="90000"/>
          </a:bodyPr>
          <a:lstStyle/>
          <a:p>
            <a:pPr algn="ctr"/>
            <a:r>
              <a:rPr lang="en-US" b="1" dirty="0"/>
              <a:t>Conclusion </a:t>
            </a:r>
            <a:r>
              <a:rPr lang="fr-FR" b="1" dirty="0"/>
              <a:t/>
            </a:r>
            <a:br>
              <a:rPr lang="fr-FR" b="1" dirty="0"/>
            </a:br>
            <a:r>
              <a:rPr lang="en-US" b="1" dirty="0"/>
              <a:t>Renovate without excluding </a:t>
            </a:r>
            <a:r>
              <a:rPr lang="fr-FR" b="1" dirty="0"/>
              <a:t/>
            </a:r>
            <a:br>
              <a:rPr lang="fr-FR" b="1" dirty="0"/>
            </a:br>
            <a:endParaRPr lang="en-GB" b="1" dirty="0"/>
          </a:p>
        </p:txBody>
      </p:sp>
      <p:sp>
        <p:nvSpPr>
          <p:cNvPr id="3" name="Espace réservé du contenu 2">
            <a:extLst>
              <a:ext uri="{FF2B5EF4-FFF2-40B4-BE49-F238E27FC236}">
                <a16:creationId xmlns:a16="http://schemas.microsoft.com/office/drawing/2014/main" xmlns="" id="{A84F70A6-E3D3-AD42-A310-EAAAA2E77AAF}"/>
              </a:ext>
            </a:extLst>
          </p:cNvPr>
          <p:cNvSpPr>
            <a:spLocks noGrp="1"/>
          </p:cNvSpPr>
          <p:nvPr>
            <p:ph idx="1"/>
          </p:nvPr>
        </p:nvSpPr>
        <p:spPr/>
        <p:txBody>
          <a:bodyPr>
            <a:normAutofit/>
          </a:bodyPr>
          <a:lstStyle/>
          <a:p>
            <a:endParaRPr lang="fr-FR" dirty="0"/>
          </a:p>
          <a:p>
            <a:r>
              <a:rPr lang="en-US" dirty="0"/>
              <a:t>Urban renovation sometimes necessary because of “poor” physical heritage or lack of social heritage. But :</a:t>
            </a:r>
            <a:endParaRPr lang="fr-FR" dirty="0"/>
          </a:p>
          <a:p>
            <a:pPr lvl="0"/>
            <a:r>
              <a:rPr lang="en-US" dirty="0"/>
              <a:t>Associating REALLY present residents in the process</a:t>
            </a:r>
            <a:endParaRPr lang="fr-FR" dirty="0"/>
          </a:p>
          <a:p>
            <a:pPr lvl="0"/>
            <a:r>
              <a:rPr lang="en-US" dirty="0"/>
              <a:t>Creating or saving community spaces</a:t>
            </a:r>
            <a:endParaRPr lang="fr-FR" dirty="0"/>
          </a:p>
          <a:p>
            <a:pPr lvl="0"/>
            <a:r>
              <a:rPr lang="en-US" dirty="0"/>
              <a:t>Defending and INCREASING “the green” (gardens , parks, forests, truck farming, both in interstices and periphery of metropolis.) </a:t>
            </a:r>
            <a:endParaRPr lang="en-US" dirty="0" smtClean="0"/>
          </a:p>
          <a:p>
            <a:pPr lvl="0"/>
            <a:endParaRPr lang="en-US" dirty="0"/>
          </a:p>
          <a:p>
            <a:pPr lvl="0"/>
            <a:endParaRPr lang="fr-FR" dirty="0"/>
          </a:p>
          <a:p>
            <a:endParaRPr lang="en-GB" dirty="0"/>
          </a:p>
        </p:txBody>
      </p:sp>
    </p:spTree>
    <p:extLst>
      <p:ext uri="{BB962C8B-B14F-4D97-AF65-F5344CB8AC3E}">
        <p14:creationId xmlns:p14="http://schemas.microsoft.com/office/powerpoint/2010/main" val="188342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5FA9FF-070A-474C-8F18-F52DD37963E1}"/>
              </a:ext>
            </a:extLst>
          </p:cNvPr>
          <p:cNvSpPr>
            <a:spLocks noGrp="1"/>
          </p:cNvSpPr>
          <p:nvPr>
            <p:ph type="title"/>
          </p:nvPr>
        </p:nvSpPr>
        <p:spPr/>
        <p:txBody>
          <a:bodyPr/>
          <a:lstStyle/>
          <a:p>
            <a:r>
              <a:rPr lang="en-US" b="1" i="1" dirty="0"/>
              <a:t>Exile from what ?</a:t>
            </a: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5313AAB2-1AFA-9247-82FF-BAE58868A4FC}"/>
              </a:ext>
            </a:extLst>
          </p:cNvPr>
          <p:cNvSpPr>
            <a:spLocks noGrp="1"/>
          </p:cNvSpPr>
          <p:nvPr>
            <p:ph idx="1"/>
          </p:nvPr>
        </p:nvSpPr>
        <p:spPr/>
        <p:txBody>
          <a:bodyPr/>
          <a:lstStyle/>
          <a:p>
            <a:pPr lvl="0"/>
            <a:r>
              <a:rPr lang="en-US" dirty="0"/>
              <a:t>Baudelaire 1861 (and </a:t>
            </a:r>
            <a:r>
              <a:rPr lang="en-US" dirty="0" err="1"/>
              <a:t>Mérimée</a:t>
            </a:r>
            <a:r>
              <a:rPr lang="en-US" dirty="0"/>
              <a:t>, </a:t>
            </a:r>
            <a:r>
              <a:rPr lang="en-US" dirty="0" err="1"/>
              <a:t>Unesco</a:t>
            </a:r>
            <a:r>
              <a:rPr lang="en-US" dirty="0"/>
              <a:t>...) : aesthetics, memory of landscape and buildings</a:t>
            </a:r>
            <a:endParaRPr lang="fr-FR" dirty="0"/>
          </a:p>
          <a:p>
            <a:pPr lvl="0"/>
            <a:r>
              <a:rPr lang="en-US" dirty="0" err="1"/>
              <a:t>Frehel</a:t>
            </a:r>
            <a:r>
              <a:rPr lang="en-US" dirty="0"/>
              <a:t> 1937 : solidarity, memory of working-class sociability and fairs</a:t>
            </a:r>
            <a:endParaRPr lang="fr-FR" dirty="0"/>
          </a:p>
          <a:p>
            <a:pPr lvl="0"/>
            <a:r>
              <a:rPr lang="en-US" dirty="0"/>
              <a:t>And in Fordist times (1945-1985) ?</a:t>
            </a:r>
            <a:endParaRPr lang="fr-FR" dirty="0"/>
          </a:p>
          <a:p>
            <a:pPr lvl="0"/>
            <a:r>
              <a:rPr lang="en-US" dirty="0"/>
              <a:t>And today ? </a:t>
            </a:r>
            <a:endParaRPr lang="fr-FR" dirty="0"/>
          </a:p>
          <a:p>
            <a:endParaRPr lang="fr-FR" dirty="0"/>
          </a:p>
        </p:txBody>
      </p:sp>
    </p:spTree>
    <p:extLst>
      <p:ext uri="{BB962C8B-B14F-4D97-AF65-F5344CB8AC3E}">
        <p14:creationId xmlns:p14="http://schemas.microsoft.com/office/powerpoint/2010/main" val="101308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C4610B7-C5FF-C14D-84CE-B4E397985D0B}"/>
              </a:ext>
            </a:extLst>
          </p:cNvPr>
          <p:cNvSpPr>
            <a:spLocks noGrp="1"/>
          </p:cNvSpPr>
          <p:nvPr>
            <p:ph type="title"/>
          </p:nvPr>
        </p:nvSpPr>
        <p:spPr>
          <a:xfrm>
            <a:off x="838200" y="365126"/>
            <a:ext cx="10515600" cy="1671904"/>
          </a:xfrm>
        </p:spPr>
        <p:txBody>
          <a:bodyPr>
            <a:normAutofit fontScale="90000"/>
          </a:bodyPr>
          <a:lstStyle/>
          <a:p>
            <a:pPr algn="ctr"/>
            <a:r>
              <a:rPr lang="en-US" sz="4000" b="1" dirty="0"/>
              <a:t>I. BARON HAUSMANN’S ASSAULT</a:t>
            </a:r>
            <a:br>
              <a:rPr lang="en-US" sz="4000" b="1" dirty="0"/>
            </a:br>
            <a:r>
              <a:rPr lang="en-US" sz="4000" b="1" dirty="0"/>
              <a:t>ON PREINDUSTRIAL POPULAR  BOROUGHS</a:t>
            </a:r>
            <a:r>
              <a:rPr lang="en-US" sz="2800" b="1" dirty="0"/>
              <a:t/>
            </a:r>
            <a:br>
              <a:rPr lang="en-US" sz="2800" b="1" dirty="0"/>
            </a:br>
            <a:r>
              <a:rPr lang="en-US" sz="2700" dirty="0"/>
              <a:t>(</a:t>
            </a:r>
            <a:r>
              <a:rPr lang="en-US" sz="2700" dirty="0" err="1"/>
              <a:t>XIXe</a:t>
            </a:r>
            <a:r>
              <a:rPr lang="en-US" sz="2700" dirty="0"/>
              <a:t> century, 2</a:t>
            </a:r>
            <a:r>
              <a:rPr lang="en-US" sz="2700" baseline="30000" dirty="0"/>
              <a:t>nd</a:t>
            </a:r>
            <a:r>
              <a:rPr lang="en-US" sz="2700" dirty="0"/>
              <a:t> Empire, Paris)</a:t>
            </a:r>
            <a:r>
              <a:rPr lang="fr-FR" dirty="0"/>
              <a:t/>
            </a:r>
            <a:br>
              <a:rPr lang="fr-FR" dirty="0"/>
            </a:br>
            <a:r>
              <a:rPr lang="en-US" sz="2800" b="1" dirty="0"/>
              <a:t> </a:t>
            </a: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913594C5-B9A1-B643-9669-8521F6129459}"/>
              </a:ext>
            </a:extLst>
          </p:cNvPr>
          <p:cNvSpPr>
            <a:spLocks noGrp="1"/>
          </p:cNvSpPr>
          <p:nvPr>
            <p:ph idx="1"/>
          </p:nvPr>
        </p:nvSpPr>
        <p:spPr/>
        <p:txBody>
          <a:bodyPr>
            <a:normAutofit fontScale="70000" lnSpcReduction="20000"/>
          </a:bodyPr>
          <a:lstStyle/>
          <a:p>
            <a:pPr lvl="0"/>
            <a:r>
              <a:rPr lang="en-US" dirty="0"/>
              <a:t>Paris urbanism before Hausmann : Middle-age heritage, vertical  social division of space within buildings, yet growth of craft-workers suburbs inside official City and its fortifications (“faubourgs”).   </a:t>
            </a:r>
            <a:r>
              <a:rPr lang="en-US" dirty="0" smtClean="0"/>
              <a:t>RESTAURAÇÃO EDIFÍCIO BURGUESES, MUDANÇA SUBÚRBIOS</a:t>
            </a:r>
            <a:endParaRPr lang="fr-FR" dirty="0"/>
          </a:p>
          <a:p>
            <a:endParaRPr lang="fr-FR" dirty="0"/>
          </a:p>
          <a:p>
            <a:pPr lvl="0"/>
            <a:r>
              <a:rPr lang="en-US" dirty="0"/>
              <a:t>Street riots against monarchist </a:t>
            </a:r>
            <a:r>
              <a:rPr lang="en-US" dirty="0" err="1"/>
              <a:t>restaurations</a:t>
            </a:r>
            <a:r>
              <a:rPr lang="en-US" dirty="0"/>
              <a:t> or bourgeois political transitions :</a:t>
            </a:r>
            <a:endParaRPr lang="fr-FR" dirty="0"/>
          </a:p>
          <a:p>
            <a:endParaRPr lang="fr-FR" dirty="0"/>
          </a:p>
          <a:p>
            <a:pPr lvl="0">
              <a:buFont typeface="Wingdings" pitchFamily="2" charset="2"/>
              <a:buChar char="Ø"/>
            </a:pPr>
            <a:r>
              <a:rPr lang="en-US" dirty="0"/>
              <a:t>1830 : popular victory in 3 days, but betrayed revolution (from absolute monarchy to constitutional one)</a:t>
            </a:r>
            <a:endParaRPr lang="fr-FR" dirty="0"/>
          </a:p>
          <a:p>
            <a:pPr lvl="0">
              <a:buFont typeface="Wingdings" pitchFamily="2" charset="2"/>
              <a:buChar char="Ø"/>
            </a:pPr>
            <a:r>
              <a:rPr lang="en-US" dirty="0"/>
              <a:t>1832 : popular defeat (</a:t>
            </a:r>
            <a:r>
              <a:rPr lang="en-US" i="1" dirty="0"/>
              <a:t>Les Misérables</a:t>
            </a:r>
            <a:r>
              <a:rPr lang="en-US" dirty="0"/>
              <a:t> by Victor Hugo) </a:t>
            </a:r>
            <a:endParaRPr lang="fr-FR" dirty="0"/>
          </a:p>
          <a:p>
            <a:pPr>
              <a:buFont typeface="Wingdings" pitchFamily="2" charset="2"/>
              <a:buChar char="Ø"/>
            </a:pPr>
            <a:r>
              <a:rPr lang="en-US" dirty="0"/>
              <a:t>1848 : popular “unanimous” victory in February (Social Republic), working-class defeat in June. (</a:t>
            </a:r>
            <a:r>
              <a:rPr lang="fr-FR" i="1" dirty="0"/>
              <a:t>The Class </a:t>
            </a:r>
            <a:r>
              <a:rPr lang="fr-FR" i="1" dirty="0" err="1"/>
              <a:t>Struggles</a:t>
            </a:r>
            <a:r>
              <a:rPr lang="fr-FR" i="1" dirty="0"/>
              <a:t> in France 1848–1850 </a:t>
            </a:r>
            <a:r>
              <a:rPr lang="fr-FR" dirty="0"/>
              <a:t>by K. Marx</a:t>
            </a:r>
            <a:r>
              <a:rPr lang="fr-FR" i="1" dirty="0"/>
              <a:t>)</a:t>
            </a:r>
            <a:endParaRPr lang="fr-FR" dirty="0"/>
          </a:p>
          <a:p>
            <a:pPr lvl="0">
              <a:buFont typeface="Wingdings" pitchFamily="2" charset="2"/>
              <a:buChar char="Ø"/>
            </a:pPr>
            <a:endParaRPr lang="fr-FR" dirty="0"/>
          </a:p>
          <a:p>
            <a:pPr lvl="0">
              <a:buFont typeface="Wingdings" pitchFamily="2" charset="2"/>
              <a:buChar char="Ø"/>
            </a:pPr>
            <a:r>
              <a:rPr lang="en-US" dirty="0"/>
              <a:t>1871 : (La Commune) : total defeat in front of French army supported by German Army.</a:t>
            </a:r>
            <a:endParaRPr lang="fr-FR" dirty="0"/>
          </a:p>
          <a:p>
            <a:endParaRPr lang="fr-FR" dirty="0"/>
          </a:p>
        </p:txBody>
      </p:sp>
    </p:spTree>
    <p:extLst>
      <p:ext uri="{BB962C8B-B14F-4D97-AF65-F5344CB8AC3E}">
        <p14:creationId xmlns:p14="http://schemas.microsoft.com/office/powerpoint/2010/main" val="268865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25EC86C-17FD-0C4A-9126-D0ED4663AE04}"/>
              </a:ext>
            </a:extLst>
          </p:cNvPr>
          <p:cNvSpPr>
            <a:spLocks noGrp="1"/>
          </p:cNvSpPr>
          <p:nvPr>
            <p:ph type="title"/>
          </p:nvPr>
        </p:nvSpPr>
        <p:spPr/>
        <p:txBody>
          <a:bodyPr>
            <a:normAutofit fontScale="90000"/>
          </a:bodyPr>
          <a:lstStyle/>
          <a:p>
            <a:r>
              <a:rPr lang="en-US" b="1" i="1" dirty="0"/>
              <a:t>People weapons : barricades in narrow streets of popular quarters</a:t>
            </a:r>
            <a:r>
              <a:rPr lang="fr-FR" dirty="0"/>
              <a:t/>
            </a:r>
            <a:br>
              <a:rPr lang="fr-FR" dirty="0"/>
            </a:br>
            <a:endParaRPr lang="fr-FR" dirty="0"/>
          </a:p>
        </p:txBody>
      </p:sp>
      <p:sp>
        <p:nvSpPr>
          <p:cNvPr id="3" name="Espace réservé du contenu 2">
            <a:extLst>
              <a:ext uri="{FF2B5EF4-FFF2-40B4-BE49-F238E27FC236}">
                <a16:creationId xmlns:a16="http://schemas.microsoft.com/office/drawing/2014/main" xmlns="" id="{F8B6214A-FE77-6745-8964-62766C759904}"/>
              </a:ext>
            </a:extLst>
          </p:cNvPr>
          <p:cNvSpPr>
            <a:spLocks noGrp="1"/>
          </p:cNvSpPr>
          <p:nvPr>
            <p:ph idx="1"/>
          </p:nvPr>
        </p:nvSpPr>
        <p:spPr/>
        <p:txBody>
          <a:bodyPr/>
          <a:lstStyle/>
          <a:p>
            <a:r>
              <a:rPr lang="en-US" b="1" i="1" dirty="0"/>
              <a:t>Hausmann’ answer (as Prefect of Paris for Napoleon III, 1853-1870) :</a:t>
            </a:r>
            <a:endParaRPr lang="fr-FR" dirty="0"/>
          </a:p>
          <a:p>
            <a:endParaRPr lang="fr-FR" dirty="0"/>
          </a:p>
          <a:p>
            <a:pPr lvl="0">
              <a:buFont typeface="Wingdings" pitchFamily="2" charset="2"/>
              <a:buChar char="Ø"/>
            </a:pPr>
            <a:r>
              <a:rPr lang="en-US" dirty="0"/>
              <a:t>Destruction of old </a:t>
            </a:r>
            <a:r>
              <a:rPr lang="en-US" dirty="0" smtClean="0"/>
              <a:t>boroughs (</a:t>
            </a:r>
            <a:r>
              <a:rPr lang="en-US" dirty="0" err="1" smtClean="0"/>
              <a:t>bairros</a:t>
            </a:r>
            <a:r>
              <a:rPr lang="en-US" dirty="0" smtClean="0"/>
              <a:t>), </a:t>
            </a:r>
            <a:endParaRPr lang="fr-FR" dirty="0"/>
          </a:p>
          <a:p>
            <a:pPr lvl="0">
              <a:buFont typeface="Wingdings" pitchFamily="2" charset="2"/>
              <a:buChar char="Ø"/>
            </a:pPr>
            <a:r>
              <a:rPr lang="en-US" dirty="0"/>
              <a:t>Large avenues or boulevards</a:t>
            </a:r>
            <a:endParaRPr lang="fr-FR" dirty="0"/>
          </a:p>
          <a:p>
            <a:pPr lvl="0">
              <a:buFont typeface="Wingdings" pitchFamily="2" charset="2"/>
              <a:buChar char="Ø"/>
            </a:pPr>
            <a:r>
              <a:rPr lang="en-US" dirty="0"/>
              <a:t>Extension of Paris City to its fortifications (inner suburbs)</a:t>
            </a:r>
            <a:endParaRPr lang="fr-FR" dirty="0"/>
          </a:p>
          <a:p>
            <a:pPr lvl="0">
              <a:buFont typeface="Wingdings" pitchFamily="2" charset="2"/>
              <a:buChar char="Ø"/>
            </a:pPr>
            <a:r>
              <a:rPr lang="en-US" dirty="0"/>
              <a:t>Development of “the Zone” (outskirt industrial suburbs, mainly shanty towns) outside the city wall </a:t>
            </a:r>
            <a:endParaRPr lang="fr-FR" dirty="0"/>
          </a:p>
          <a:p>
            <a:pPr marL="0" indent="0">
              <a:buNone/>
            </a:pPr>
            <a:endParaRPr lang="fr-FR" dirty="0"/>
          </a:p>
        </p:txBody>
      </p:sp>
    </p:spTree>
    <p:extLst>
      <p:ext uri="{BB962C8B-B14F-4D97-AF65-F5344CB8AC3E}">
        <p14:creationId xmlns:p14="http://schemas.microsoft.com/office/powerpoint/2010/main" val="372698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5385C7-DB84-7B4C-8082-4FA8D16440C5}"/>
              </a:ext>
            </a:extLst>
          </p:cNvPr>
          <p:cNvSpPr>
            <a:spLocks noGrp="1"/>
          </p:cNvSpPr>
          <p:nvPr>
            <p:ph type="title"/>
          </p:nvPr>
        </p:nvSpPr>
        <p:spPr>
          <a:xfrm>
            <a:off x="8863343" y="2562131"/>
            <a:ext cx="3114391" cy="832919"/>
          </a:xfrm>
        </p:spPr>
        <p:txBody>
          <a:bodyPr>
            <a:normAutofit/>
          </a:bodyPr>
          <a:lstStyle/>
          <a:p>
            <a:r>
              <a:rPr lang="fr-FR" sz="2800" b="1" dirty="0"/>
              <a:t>1832 barricade</a:t>
            </a:r>
            <a:endParaRPr lang="fr-FR" sz="2800" b="1" dirty="0">
              <a:latin typeface="+mn-lt"/>
              <a:ea typeface="+mn-ea"/>
              <a:cs typeface="+mn-cs"/>
            </a:endParaRPr>
          </a:p>
        </p:txBody>
      </p:sp>
      <p:pic>
        <p:nvPicPr>
          <p:cNvPr id="5" name="Espace réservé du contenu 4">
            <a:extLst>
              <a:ext uri="{FF2B5EF4-FFF2-40B4-BE49-F238E27FC236}">
                <a16:creationId xmlns:a16="http://schemas.microsoft.com/office/drawing/2014/main" xmlns="" id="{2E532DE2-DA35-A749-990D-A584A58BA08C}"/>
              </a:ext>
            </a:extLst>
          </p:cNvPr>
          <p:cNvPicPr>
            <a:picLocks noGrp="1" noChangeAspect="1"/>
          </p:cNvPicPr>
          <p:nvPr>
            <p:ph idx="1"/>
          </p:nvPr>
        </p:nvPicPr>
        <p:blipFill>
          <a:blip r:embed="rId2"/>
          <a:stretch>
            <a:fillRect/>
          </a:stretch>
        </p:blipFill>
        <p:spPr>
          <a:xfrm>
            <a:off x="3398803" y="520860"/>
            <a:ext cx="4553218" cy="5891515"/>
          </a:xfrm>
        </p:spPr>
      </p:pic>
    </p:spTree>
    <p:extLst>
      <p:ext uri="{BB962C8B-B14F-4D97-AF65-F5344CB8AC3E}">
        <p14:creationId xmlns:p14="http://schemas.microsoft.com/office/powerpoint/2010/main" val="97729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9E91E48-AA1C-8D47-B9C0-AB40C113A38F}"/>
              </a:ext>
            </a:extLst>
          </p:cNvPr>
          <p:cNvSpPr>
            <a:spLocks noGrp="1"/>
          </p:cNvSpPr>
          <p:nvPr>
            <p:ph type="title"/>
          </p:nvPr>
        </p:nvSpPr>
        <p:spPr>
          <a:xfrm>
            <a:off x="9225480" y="365125"/>
            <a:ext cx="2696444" cy="5885204"/>
          </a:xfrm>
        </p:spPr>
        <p:txBody>
          <a:bodyPr>
            <a:normAutofit/>
          </a:bodyPr>
          <a:lstStyle/>
          <a:p>
            <a:r>
              <a:rPr lang="fr-FR" sz="2800" b="1" dirty="0"/>
              <a:t>Rue du Faubourg du Temple</a:t>
            </a:r>
            <a:br>
              <a:rPr lang="fr-FR" sz="2800" b="1" dirty="0"/>
            </a:br>
            <a:r>
              <a:rPr lang="fr-FR" sz="2800" b="1" dirty="0" err="1"/>
              <a:t>June</a:t>
            </a:r>
            <a:r>
              <a:rPr lang="fr-FR" sz="2800" b="1" dirty="0"/>
              <a:t> 1848:</a:t>
            </a:r>
            <a:br>
              <a:rPr lang="fr-FR" sz="2800" b="1" dirty="0"/>
            </a:br>
            <a:r>
              <a:rPr lang="fr-FR" sz="2800" b="1" dirty="0"/>
              <a:t>3 barricades</a:t>
            </a:r>
            <a:r>
              <a:rPr lang="fr-FR" dirty="0"/>
              <a:t/>
            </a:r>
            <a:br>
              <a:rPr lang="fr-FR" dirty="0"/>
            </a:br>
            <a:endParaRPr lang="fr-FR" dirty="0"/>
          </a:p>
        </p:txBody>
      </p:sp>
      <p:pic>
        <p:nvPicPr>
          <p:cNvPr id="5" name="Espace réservé du contenu 4">
            <a:extLst>
              <a:ext uri="{FF2B5EF4-FFF2-40B4-BE49-F238E27FC236}">
                <a16:creationId xmlns:a16="http://schemas.microsoft.com/office/drawing/2014/main" xmlns="" id="{32550A04-836B-BC47-9611-A699C1B3CA98}"/>
              </a:ext>
            </a:extLst>
          </p:cNvPr>
          <p:cNvPicPr>
            <a:picLocks noGrp="1" noChangeAspect="1"/>
          </p:cNvPicPr>
          <p:nvPr>
            <p:ph idx="1"/>
          </p:nvPr>
        </p:nvPicPr>
        <p:blipFill>
          <a:blip r:embed="rId2"/>
          <a:stretch>
            <a:fillRect/>
          </a:stretch>
        </p:blipFill>
        <p:spPr>
          <a:xfrm>
            <a:off x="2021339" y="365125"/>
            <a:ext cx="7111085" cy="6345832"/>
          </a:xfrm>
        </p:spPr>
      </p:pic>
    </p:spTree>
    <p:extLst>
      <p:ext uri="{BB962C8B-B14F-4D97-AF65-F5344CB8AC3E}">
        <p14:creationId xmlns:p14="http://schemas.microsoft.com/office/powerpoint/2010/main" val="194021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3579E0-025B-934E-A4D9-38FB9F313AE3}"/>
              </a:ext>
            </a:extLst>
          </p:cNvPr>
          <p:cNvSpPr>
            <a:spLocks noGrp="1"/>
          </p:cNvSpPr>
          <p:nvPr>
            <p:ph type="title"/>
          </p:nvPr>
        </p:nvSpPr>
        <p:spPr>
          <a:xfrm>
            <a:off x="8785184" y="2511705"/>
            <a:ext cx="2568615" cy="2314937"/>
          </a:xfrm>
        </p:spPr>
        <p:txBody>
          <a:bodyPr>
            <a:normAutofit/>
          </a:bodyPr>
          <a:lstStyle/>
          <a:p>
            <a:r>
              <a:rPr lang="fr-FR" sz="3100" b="1" dirty="0" err="1"/>
              <a:t>Same</a:t>
            </a:r>
            <a:r>
              <a:rPr lang="fr-FR" sz="3100" b="1" dirty="0"/>
              <a:t> spot, </a:t>
            </a:r>
            <a:r>
              <a:rPr lang="fr-FR" sz="3100" b="1" dirty="0" err="1"/>
              <a:t>today</a:t>
            </a:r>
            <a:r>
              <a:rPr lang="fr-FR" dirty="0"/>
              <a:t/>
            </a:r>
            <a:br>
              <a:rPr lang="fr-FR" dirty="0"/>
            </a:br>
            <a:endParaRPr lang="fr-FR" dirty="0"/>
          </a:p>
        </p:txBody>
      </p:sp>
      <p:pic>
        <p:nvPicPr>
          <p:cNvPr id="5" name="Espace réservé du contenu 4">
            <a:extLst>
              <a:ext uri="{FF2B5EF4-FFF2-40B4-BE49-F238E27FC236}">
                <a16:creationId xmlns:a16="http://schemas.microsoft.com/office/drawing/2014/main" xmlns="" id="{76E86FAB-A670-F24F-AA3D-89542C82E973}"/>
              </a:ext>
            </a:extLst>
          </p:cNvPr>
          <p:cNvPicPr>
            <a:picLocks noGrp="1" noChangeAspect="1"/>
          </p:cNvPicPr>
          <p:nvPr>
            <p:ph idx="1"/>
          </p:nvPr>
        </p:nvPicPr>
        <p:blipFill>
          <a:blip/>
          <a:stretch>
            <a:fillRect/>
          </a:stretch>
        </p:blipFill>
        <p:spPr>
          <a:xfrm>
            <a:off x="2160858" y="365125"/>
            <a:ext cx="6289699" cy="5811838"/>
          </a:xfrm>
        </p:spPr>
      </p:pic>
    </p:spTree>
    <p:extLst>
      <p:ext uri="{BB962C8B-B14F-4D97-AF65-F5344CB8AC3E}">
        <p14:creationId xmlns:p14="http://schemas.microsoft.com/office/powerpoint/2010/main" val="18633273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1275</Words>
  <Application>Microsoft Office PowerPoint</Application>
  <PresentationFormat>Widescreen</PresentationFormat>
  <Paragraphs>179</Paragraphs>
  <Slides>38</Slides>
  <Notes>6</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38</vt:i4>
      </vt:variant>
    </vt:vector>
  </HeadingPairs>
  <TitlesOfParts>
    <vt:vector size="43" baseType="lpstr">
      <vt:lpstr>Arial</vt:lpstr>
      <vt:lpstr>Calibri</vt:lpstr>
      <vt:lpstr>Calibri Light</vt:lpstr>
      <vt:lpstr>Wingdings</vt:lpstr>
      <vt:lpstr>Thème Office</vt:lpstr>
      <vt:lpstr>        </vt:lpstr>
      <vt:lpstr>INTRODUCTION </vt:lpstr>
      <vt:lpstr>Aesthetics or social relations ?  </vt:lpstr>
      <vt:lpstr>Exile from what ? </vt:lpstr>
      <vt:lpstr>I. BARON HAUSMANN’S ASSAULT ON PREINDUSTRIAL POPULAR  BOROUGHS (XIXe century, 2nd Empire, Paris)   </vt:lpstr>
      <vt:lpstr>People weapons : barricades in narrow streets of popular quarters </vt:lpstr>
      <vt:lpstr>1832 barricade</vt:lpstr>
      <vt:lpstr>Rue du Faubourg du Temple June 1848: 3 barricades </vt:lpstr>
      <vt:lpstr>Same spot, today </vt:lpstr>
      <vt:lpstr>Jour de pluie in Paris,  G. Caillebotte</vt:lpstr>
      <vt:lpstr>Boulevard Haussmann, today</vt:lpstr>
      <vt:lpstr>2. THE MAKING OF WORKING-CLASS NEIGHBOURHOODS (Third Republic 1871- 1940)  </vt:lpstr>
      <vt:lpstr>La Belle équipe: A summary  of “Front populaire” urban space 1. Mobilization through the windows      2. Fiesta in the yard         3. Walking to countryside along industrial Seine 4.  Finding the place...                         5.  ... By the River Marne          6. Inaugurating the cooperative “guinguette”</vt:lpstr>
      <vt:lpstr>A universal model : « la courée » </vt:lpstr>
      <vt:lpstr>Misery in Belle Époque: slums on Montmartre inner slope</vt:lpstr>
      <vt:lpstr>Misery in Belle époque: Le quartier National  (Paris 13)</vt:lpstr>
      <vt:lpstr>Too poor or too much community? The bourgeois reaction </vt:lpstr>
      <vt:lpstr>Loucheur  houses in near countryside</vt:lpstr>
      <vt:lpstr>In levelled ex-Zone : The Gentilly of Doisneau HBM + Loucheur House</vt:lpstr>
      <vt:lpstr>The Ilot National (and Cité Jeanne d’Arc) case: bourgeois offensive against mobilized communities </vt:lpstr>
      <vt:lpstr>Place Nationale and rue Clisson  1900</vt:lpstr>
      <vt:lpstr>Mobilization Cité  Jeanne d’Arc (May the 1st 1934)</vt:lpstr>
      <vt:lpstr>Place Nationale (and rue Clisson) today</vt:lpstr>
      <vt:lpstr>3. THE FORDIST PERIOD (1945-1981) </vt:lpstr>
      <vt:lpstr>The reconstruction of Quartier National  after WW2 </vt:lpstr>
      <vt:lpstr>Second generation buildings rue Nationale : the balconies (Remember “La Belle équipe...”)</vt:lpstr>
      <vt:lpstr>The outburst of ouskirt social  housings : La Cité des 4000  (The 4000 Flats City, in La Courneuve, north of Paris)  </vt:lpstr>
      <vt:lpstr>Popular reactions </vt:lpstr>
      <vt:lpstr>4. TODAY : THE GREENING of POPULAR HERITAGE (1981-2018)  </vt:lpstr>
      <vt:lpstr>As a result :  </vt:lpstr>
      <vt:lpstr>From rural exodus to city exodus ?</vt:lpstr>
      <vt:lpstr>Conquest of historical popular quarters in Paris by “Intellectual superior social  categories”  Beware !  : some through ZAC (12th, 13th), some by extension of “beaux quartiers” (9th) some through gentrification (“Boboland”: 10 th, 20th)</vt:lpstr>
      <vt:lpstr>Popular Paris turning into museum?</vt:lpstr>
      <vt:lpstr>Against the illnesses of Fordist social housing  </vt:lpstr>
      <vt:lpstr>No “community “ to defend  in Fordist HLM </vt:lpstr>
      <vt:lpstr>“Greening” of popular heritage (1) By demand for community, and for ecological reasons at local level : </vt:lpstr>
      <vt:lpstr>“Greening” of popular heritage (2) Defense of nearby countryside again “GPII ” (useless and imposed major projects) </vt:lpstr>
      <vt:lpstr>Conclusion  Renovate without excluding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Júlio Moreno</dc:creator>
  <cp:lastModifiedBy>Júlio Moreno</cp:lastModifiedBy>
  <cp:revision>3</cp:revision>
  <dcterms:modified xsi:type="dcterms:W3CDTF">2018-09-11T20:50:00Z</dcterms:modified>
</cp:coreProperties>
</file>