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  <p:sldMasterId id="2147483660" r:id="rId2"/>
    <p:sldMasterId id="2147483684" r:id="rId3"/>
  </p:sldMasterIdLst>
  <p:notesMasterIdLst>
    <p:notesMasterId r:id="rId21"/>
  </p:notesMasterIdLst>
  <p:sldIdLst>
    <p:sldId id="324" r:id="rId4"/>
    <p:sldId id="323" r:id="rId5"/>
    <p:sldId id="325" r:id="rId6"/>
    <p:sldId id="316" r:id="rId7"/>
    <p:sldId id="321" r:id="rId8"/>
    <p:sldId id="326" r:id="rId9"/>
    <p:sldId id="327" r:id="rId10"/>
    <p:sldId id="317" r:id="rId11"/>
    <p:sldId id="319" r:id="rId12"/>
    <p:sldId id="315" r:id="rId13"/>
    <p:sldId id="318" r:id="rId14"/>
    <p:sldId id="320" r:id="rId15"/>
    <p:sldId id="328" r:id="rId16"/>
    <p:sldId id="322" r:id="rId17"/>
    <p:sldId id="329" r:id="rId18"/>
    <p:sldId id="330" r:id="rId19"/>
    <p:sldId id="331" r:id="rId20"/>
  </p:sldIdLst>
  <p:sldSz cx="13862050" cy="8640763"/>
  <p:notesSz cx="6858000" cy="9144000"/>
  <p:defaultTextStyle>
    <a:defPPr>
      <a:defRPr lang="en-US"/>
    </a:defPPr>
    <a:lvl1pPr marL="0" algn="l" defTabSz="642915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1pPr>
    <a:lvl2pPr marL="642915" algn="l" defTabSz="642915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2pPr>
    <a:lvl3pPr marL="1285829" algn="l" defTabSz="642915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3pPr>
    <a:lvl4pPr marL="1928744" algn="l" defTabSz="642915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4pPr>
    <a:lvl5pPr marL="2571659" algn="l" defTabSz="642915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5pPr>
    <a:lvl6pPr marL="3214573" algn="l" defTabSz="642915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6pPr>
    <a:lvl7pPr marL="3857488" algn="l" defTabSz="642915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7pPr>
    <a:lvl8pPr marL="4500402" algn="l" defTabSz="642915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8pPr>
    <a:lvl9pPr marL="5143317" algn="l" defTabSz="642915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22">
          <p15:clr>
            <a:srgbClr val="A4A3A4"/>
          </p15:clr>
        </p15:guide>
        <p15:guide id="2" pos="436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008080"/>
    <a:srgbClr val="009999"/>
    <a:srgbClr val="006E72"/>
    <a:srgbClr val="FF33CC"/>
    <a:srgbClr val="00FF00"/>
    <a:srgbClr val="C4BD97"/>
    <a:srgbClr val="C0504D"/>
    <a:srgbClr val="E6B9B8"/>
    <a:srgbClr val="ED7D31"/>
    <a:srgbClr val="8064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72364" autoAdjust="0"/>
  </p:normalViewPr>
  <p:slideViewPr>
    <p:cSldViewPr snapToGrid="0" snapToObjects="1">
      <p:cViewPr varScale="1">
        <p:scale>
          <a:sx n="57" d="100"/>
          <a:sy n="57" d="100"/>
        </p:scale>
        <p:origin x="162" y="72"/>
      </p:cViewPr>
      <p:guideLst>
        <p:guide orient="horz" pos="2722"/>
        <p:guide pos="4367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56" d="100"/>
          <a:sy n="56" d="100"/>
        </p:scale>
        <p:origin x="285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07AD97-8B20-4231-BF7B-917A8D364A97}" type="datetimeFigureOut">
              <a:rPr lang="pt-BR" smtClean="0"/>
              <a:t>16/10/2019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54088" y="1143000"/>
            <a:ext cx="49498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87DC2B-A59A-40DF-8D8B-CAE8C037594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959077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>
                <a:solidFill>
                  <a:srgbClr val="050505"/>
                </a:solidFill>
                <a:latin typeface="Arial" panose="020B0604020202020204" pitchFamily="34" charset="0"/>
              </a:rPr>
              <a:t>Pesquisa inédita realizada pelo Conselho de Arquitetura e Urbanismo do Brasil (CAU/BR) e pelo Instituto Datafolha mostra que a maioria das reformas ou construções particulares no Brasil é feita sem a assistência de um profissional especializado</a:t>
            </a:r>
            <a:endParaRPr lang="pt-BR" dirty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87DC2B-A59A-40DF-8D8B-CAE8C0375941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25038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87DC2B-A59A-40DF-8D8B-CAE8C0375941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59498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87DC2B-A59A-40DF-8D8B-CAE8C0375941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947709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87DC2B-A59A-40DF-8D8B-CAE8C0375941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30294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87DC2B-A59A-40DF-8D8B-CAE8C0375941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07052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87DC2B-A59A-40DF-8D8B-CAE8C0375941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49279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>
                <a:solidFill>
                  <a:srgbClr val="050505"/>
                </a:solidFill>
                <a:latin typeface="Arial" panose="020B0604020202020204" pitchFamily="34" charset="0"/>
              </a:rPr>
              <a:t>Pesquisa inédita realizada pelo Conselho de Arquitetura e Urbanismo do Brasil (CAU/BR) e pelo Instituto Datafolha mostra que a maioria das reformas ou construções particulares no Brasil é feita sem a assistência de um profissional especializado</a:t>
            </a:r>
            <a:endParaRPr lang="pt-BR" dirty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87DC2B-A59A-40DF-8D8B-CAE8C0375941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63924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87DC2B-A59A-40DF-8D8B-CAE8C0375941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3123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87DC2B-A59A-40DF-8D8B-CAE8C0375941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81399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87DC2B-A59A-40DF-8D8B-CAE8C0375941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69918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87DC2B-A59A-40DF-8D8B-CAE8C0375941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35256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87DC2B-A59A-40DF-8D8B-CAE8C0375941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89623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87DC2B-A59A-40DF-8D8B-CAE8C0375941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184348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87DC2B-A59A-40DF-8D8B-CAE8C0375941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01137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39813" y="2684463"/>
            <a:ext cx="11782425" cy="1852612"/>
          </a:xfrm>
        </p:spPr>
        <p:txBody>
          <a:bodyPr/>
          <a:lstStyle/>
          <a:p>
            <a:r>
              <a:rPr lang="pt-BR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79625" y="4895850"/>
            <a:ext cx="9702800" cy="220821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E48FE-516F-0E46-A6A9-87E79AF7F3EA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42807-2813-1846-9F9D-2D51A62E4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3161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E48FE-516F-0E46-A6A9-87E79AF7F3EA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42807-2813-1846-9F9D-2D51A62E4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547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50463" y="346075"/>
            <a:ext cx="3117850" cy="7372350"/>
          </a:xfrm>
        </p:spPr>
        <p:txBody>
          <a:bodyPr vert="eaVert"/>
          <a:lstStyle/>
          <a:p>
            <a:r>
              <a:rPr lang="pt-B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3738" y="346075"/>
            <a:ext cx="9204325" cy="7372350"/>
          </a:xfrm>
        </p:spPr>
        <p:txBody>
          <a:bodyPr vert="eaVert"/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E48FE-516F-0E46-A6A9-87E79AF7F3EA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42807-2813-1846-9F9D-2D51A62E4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4604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39814" y="2684463"/>
            <a:ext cx="11782425" cy="1852612"/>
          </a:xfrm>
        </p:spPr>
        <p:txBody>
          <a:bodyPr/>
          <a:lstStyle/>
          <a:p>
            <a:r>
              <a:rPr lang="pt-BR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79626" y="4895852"/>
            <a:ext cx="9702800" cy="220821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F7485-A490-B047-B80F-921FAD1D34C6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16AFB-4098-C140-8809-5909469F27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1063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F7485-A490-B047-B80F-921FAD1D34C6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16AFB-4098-C140-8809-5909469F27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7674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376" y="5553075"/>
            <a:ext cx="11782425" cy="171608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5376" y="3662363"/>
            <a:ext cx="11782425" cy="189071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F7485-A490-B047-B80F-921FAD1D34C6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16AFB-4098-C140-8809-5909469F27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654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3739" y="2016125"/>
            <a:ext cx="6161087" cy="5702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07225" y="2016125"/>
            <a:ext cx="6161088" cy="5702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F7485-A490-B047-B80F-921FAD1D34C6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16AFB-4098-C140-8809-5909469F27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9382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739" y="1933575"/>
            <a:ext cx="6124575" cy="8064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3739" y="2740025"/>
            <a:ext cx="6124575" cy="4978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042151" y="1933575"/>
            <a:ext cx="6126163" cy="8064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042151" y="2740025"/>
            <a:ext cx="6126163" cy="4978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F7485-A490-B047-B80F-921FAD1D34C6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16AFB-4098-C140-8809-5909469F27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5472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F7485-A490-B047-B80F-921FAD1D34C6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16AFB-4098-C140-8809-5909469F27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7329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F7485-A490-B047-B80F-921FAD1D34C6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16AFB-4098-C140-8809-5909469F27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1346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739" y="344490"/>
            <a:ext cx="4559300" cy="14636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9725" y="344490"/>
            <a:ext cx="7748588" cy="73739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739" y="1808163"/>
            <a:ext cx="4559300" cy="59102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F7485-A490-B047-B80F-921FAD1D34C6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16AFB-4098-C140-8809-5909469F27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238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E48FE-516F-0E46-A6A9-87E79AF7F3EA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42807-2813-1846-9F9D-2D51A62E4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5692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7801" y="6048377"/>
            <a:ext cx="8316913" cy="714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17801" y="771527"/>
            <a:ext cx="8316913" cy="51847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17801" y="6762752"/>
            <a:ext cx="8316913" cy="10144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F7485-A490-B047-B80F-921FAD1D34C6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16AFB-4098-C140-8809-5909469F27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4875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F7485-A490-B047-B80F-921FAD1D34C6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16AFB-4098-C140-8809-5909469F27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8478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50463" y="346075"/>
            <a:ext cx="3117850" cy="7372350"/>
          </a:xfrm>
        </p:spPr>
        <p:txBody>
          <a:bodyPr vert="eaVert"/>
          <a:lstStyle/>
          <a:p>
            <a:r>
              <a:rPr lang="pt-B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3739" y="346075"/>
            <a:ext cx="9204325" cy="7372350"/>
          </a:xfrm>
        </p:spPr>
        <p:txBody>
          <a:bodyPr vert="eaVert"/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F7485-A490-B047-B80F-921FAD1D34C6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16AFB-4098-C140-8809-5909469F27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5281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39814" y="2684463"/>
            <a:ext cx="11782425" cy="1852612"/>
          </a:xfrm>
        </p:spPr>
        <p:txBody>
          <a:bodyPr/>
          <a:lstStyle/>
          <a:p>
            <a:r>
              <a:rPr lang="pt-BR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79626" y="4895852"/>
            <a:ext cx="9702800" cy="220821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429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CF7485-A490-B047-B80F-921FAD1D34C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4291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429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429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B16AFB-4098-C140-8809-5909469F278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4291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46837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429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CF7485-A490-B047-B80F-921FAD1D34C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4291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429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429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B16AFB-4098-C140-8809-5909469F278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4291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06792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376" y="5553075"/>
            <a:ext cx="11782425" cy="171608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5376" y="3662363"/>
            <a:ext cx="11782425" cy="189071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429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CF7485-A490-B047-B80F-921FAD1D34C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4291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429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429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B16AFB-4098-C140-8809-5909469F278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4291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63248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3739" y="2016125"/>
            <a:ext cx="6161087" cy="5702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07225" y="2016125"/>
            <a:ext cx="6161088" cy="5702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429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CF7485-A490-B047-B80F-921FAD1D34C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4291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429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429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B16AFB-4098-C140-8809-5909469F278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4291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56944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739" y="1933575"/>
            <a:ext cx="6124575" cy="8064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3739" y="2740025"/>
            <a:ext cx="6124575" cy="4978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042151" y="1933575"/>
            <a:ext cx="6126163" cy="8064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042151" y="2740025"/>
            <a:ext cx="6126163" cy="4978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429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CF7485-A490-B047-B80F-921FAD1D34C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4291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429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429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B16AFB-4098-C140-8809-5909469F278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4291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44207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429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CF7485-A490-B047-B80F-921FAD1D34C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4291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429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429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B16AFB-4098-C140-8809-5909469F278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4291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940320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429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CF7485-A490-B047-B80F-921FAD1D34C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4291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429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429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B16AFB-4098-C140-8809-5909469F278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4291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1128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375" y="5553075"/>
            <a:ext cx="11782425" cy="171608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5375" y="3662363"/>
            <a:ext cx="11782425" cy="189071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E48FE-516F-0E46-A6A9-87E79AF7F3EA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42807-2813-1846-9F9D-2D51A62E4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71234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739" y="344490"/>
            <a:ext cx="4559300" cy="14636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9725" y="344490"/>
            <a:ext cx="7748588" cy="73739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739" y="1808163"/>
            <a:ext cx="4559300" cy="59102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429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CF7485-A490-B047-B80F-921FAD1D34C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4291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429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429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B16AFB-4098-C140-8809-5909469F278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4291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70129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7801" y="6048377"/>
            <a:ext cx="8316913" cy="714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17801" y="771527"/>
            <a:ext cx="8316913" cy="51847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17801" y="6762752"/>
            <a:ext cx="8316913" cy="10144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429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CF7485-A490-B047-B80F-921FAD1D34C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4291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429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429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B16AFB-4098-C140-8809-5909469F278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4291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741895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429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CF7485-A490-B047-B80F-921FAD1D34C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4291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429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429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B16AFB-4098-C140-8809-5909469F278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4291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57579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50463" y="346075"/>
            <a:ext cx="3117850" cy="7372350"/>
          </a:xfrm>
        </p:spPr>
        <p:txBody>
          <a:bodyPr vert="eaVert"/>
          <a:lstStyle/>
          <a:p>
            <a:r>
              <a:rPr lang="pt-B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3739" y="346075"/>
            <a:ext cx="9204325" cy="7372350"/>
          </a:xfrm>
        </p:spPr>
        <p:txBody>
          <a:bodyPr vert="eaVert"/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429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CF7485-A490-B047-B80F-921FAD1D34C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4291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429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429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B16AFB-4098-C140-8809-5909469F278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4291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6690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3738" y="2016125"/>
            <a:ext cx="6161087" cy="5702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07225" y="2016125"/>
            <a:ext cx="6161088" cy="5702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E48FE-516F-0E46-A6A9-87E79AF7F3EA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42807-2813-1846-9F9D-2D51A62E4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369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738" y="1933575"/>
            <a:ext cx="6124575" cy="8064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3738" y="2740025"/>
            <a:ext cx="6124575" cy="4978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042150" y="1933575"/>
            <a:ext cx="6126163" cy="8064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042150" y="2740025"/>
            <a:ext cx="6126163" cy="4978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E48FE-516F-0E46-A6A9-87E79AF7F3EA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42807-2813-1846-9F9D-2D51A62E4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085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E48FE-516F-0E46-A6A9-87E79AF7F3EA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42807-2813-1846-9F9D-2D51A62E4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437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E48FE-516F-0E46-A6A9-87E79AF7F3EA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42807-2813-1846-9F9D-2D51A62E4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422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738" y="344488"/>
            <a:ext cx="4559300" cy="14636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9725" y="344488"/>
            <a:ext cx="7748588" cy="73739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738" y="1808163"/>
            <a:ext cx="4559300" cy="59102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E48FE-516F-0E46-A6A9-87E79AF7F3EA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42807-2813-1846-9F9D-2D51A62E4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08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7800" y="6048375"/>
            <a:ext cx="8316913" cy="714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17800" y="771525"/>
            <a:ext cx="8316913" cy="51847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17800" y="6762750"/>
            <a:ext cx="8316913" cy="10144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E48FE-516F-0E46-A6A9-87E79AF7F3EA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42807-2813-1846-9F9D-2D51A62E4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449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3738" y="346075"/>
            <a:ext cx="12474575" cy="14398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738" y="2016125"/>
            <a:ext cx="12474575" cy="5702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3738" y="8008938"/>
            <a:ext cx="3233737" cy="4603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9E48FE-516F-0E46-A6A9-87E79AF7F3EA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35513" y="8008938"/>
            <a:ext cx="4391025" cy="4603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34575" y="8008938"/>
            <a:ext cx="3233738" cy="4603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642807-2813-1846-9F9D-2D51A62E460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barra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4168" y="0"/>
            <a:ext cx="3568925" cy="8640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335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3739" y="346077"/>
            <a:ext cx="12474575" cy="14398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739" y="2016125"/>
            <a:ext cx="12474575" cy="5702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3739" y="8008940"/>
            <a:ext cx="3233737" cy="4603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CF7485-A490-B047-B80F-921FAD1D34C6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35514" y="8008940"/>
            <a:ext cx="4391025" cy="4603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34575" y="8008940"/>
            <a:ext cx="3233738" cy="4603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16AFB-4098-C140-8809-5909469F27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938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3739" y="346077"/>
            <a:ext cx="12474575" cy="14398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739" y="2016125"/>
            <a:ext cx="12474575" cy="5702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3739" y="8008940"/>
            <a:ext cx="3233737" cy="4603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6429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CF7485-A490-B047-B80F-921FAD1D34C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4291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35514" y="8008940"/>
            <a:ext cx="4391025" cy="4603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6429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34575" y="8008940"/>
            <a:ext cx="3233738" cy="4603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6429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B16AFB-4098-C140-8809-5909469F278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4291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21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9.xml"/><Relationship Id="rId1" Type="http://schemas.openxmlformats.org/officeDocument/2006/relationships/video" Target="https://www.youtube.com/embed/WJ35paZQlgM" TargetMode="External"/><Relationship Id="rId6" Type="http://schemas.openxmlformats.org/officeDocument/2006/relationships/image" Target="../media/image25.png"/><Relationship Id="rId5" Type="http://schemas.openxmlformats.org/officeDocument/2006/relationships/image" Target="../media/image8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8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9.png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33.png"/><Relationship Id="rId3" Type="http://schemas.openxmlformats.org/officeDocument/2006/relationships/image" Target="../media/image3.png"/><Relationship Id="rId7" Type="http://schemas.openxmlformats.org/officeDocument/2006/relationships/image" Target="../media/image30.png"/><Relationship Id="rId12" Type="http://schemas.microsoft.com/office/2007/relationships/hdphoto" Target="../media/hdphoto4.wdp"/><Relationship Id="rId2" Type="http://schemas.openxmlformats.org/officeDocument/2006/relationships/image" Target="../media/image2.PNG"/><Relationship Id="rId16" Type="http://schemas.microsoft.com/office/2007/relationships/hdphoto" Target="../media/hdphoto6.wdp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7.png"/><Relationship Id="rId11" Type="http://schemas.openxmlformats.org/officeDocument/2006/relationships/image" Target="../media/image32.png"/><Relationship Id="rId5" Type="http://schemas.openxmlformats.org/officeDocument/2006/relationships/image" Target="../media/image5.jpg"/><Relationship Id="rId15" Type="http://schemas.openxmlformats.org/officeDocument/2006/relationships/image" Target="../media/image34.png"/><Relationship Id="rId10" Type="http://schemas.microsoft.com/office/2007/relationships/hdphoto" Target="../media/hdphoto3.wdp"/><Relationship Id="rId4" Type="http://schemas.openxmlformats.org/officeDocument/2006/relationships/image" Target="../media/image4.png"/><Relationship Id="rId9" Type="http://schemas.openxmlformats.org/officeDocument/2006/relationships/image" Target="../media/image31.png"/><Relationship Id="rId14" Type="http://schemas.microsoft.com/office/2007/relationships/hdphoto" Target="../media/hdphoto5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3.png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E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0" y="7291335"/>
            <a:ext cx="13862050" cy="13494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797" y="7739268"/>
            <a:ext cx="2674579" cy="599187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4518" y="7401314"/>
            <a:ext cx="1087746" cy="1087746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03" y="7287152"/>
            <a:ext cx="3081878" cy="1415118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743" b="34018"/>
          <a:stretch/>
        </p:blipFill>
        <p:spPr>
          <a:xfrm>
            <a:off x="8099913" y="7739267"/>
            <a:ext cx="1891876" cy="572081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337772" y="374126"/>
            <a:ext cx="150644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smtClean="0">
                <a:solidFill>
                  <a:schemeClr val="bg1"/>
                </a:solidFill>
                <a:latin typeface="+mj-lt"/>
              </a:rPr>
              <a:t>Plataforma de </a:t>
            </a:r>
            <a:r>
              <a:rPr lang="pt-BR" sz="3200" dirty="0" err="1" smtClean="0">
                <a:solidFill>
                  <a:schemeClr val="bg1"/>
                </a:solidFill>
                <a:latin typeface="+mj-lt"/>
              </a:rPr>
              <a:t>Georreferenciamento</a:t>
            </a:r>
            <a:r>
              <a:rPr lang="pt-BR" sz="3200" dirty="0" smtClean="0">
                <a:solidFill>
                  <a:schemeClr val="bg1"/>
                </a:solidFill>
                <a:latin typeface="+mj-lt"/>
              </a:rPr>
              <a:t> Integrado (PGI)</a:t>
            </a:r>
            <a:endParaRPr lang="pt-BR" sz="3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Rectangle 3"/>
          <p:cNvSpPr/>
          <p:nvPr/>
        </p:nvSpPr>
        <p:spPr>
          <a:xfrm>
            <a:off x="-1" y="-1"/>
            <a:ext cx="211657" cy="3151717"/>
          </a:xfrm>
          <a:prstGeom prst="rect">
            <a:avLst/>
          </a:prstGeom>
          <a:solidFill>
            <a:srgbClr val="CE393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429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337772" y="837371"/>
            <a:ext cx="646903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5000" b="1" dirty="0" smtClean="0">
                <a:solidFill>
                  <a:schemeClr val="bg1"/>
                </a:solidFill>
                <a:latin typeface="+mj-lt"/>
              </a:rPr>
              <a:t>Fiscalização Inteligente</a:t>
            </a:r>
            <a:endParaRPr lang="pt-BR" sz="50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7" name="Imagem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0581" y="1669288"/>
            <a:ext cx="6016474" cy="3909456"/>
          </a:xfrm>
          <a:prstGeom prst="rect">
            <a:avLst/>
          </a:prstGeom>
        </p:spPr>
      </p:pic>
      <p:pic>
        <p:nvPicPr>
          <p:cNvPr id="23" name="Imagem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27" y="5482607"/>
            <a:ext cx="12322446" cy="13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802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" y="-1"/>
            <a:ext cx="211657" cy="3151717"/>
          </a:xfrm>
          <a:prstGeom prst="rect">
            <a:avLst/>
          </a:prstGeom>
          <a:solidFill>
            <a:srgbClr val="CE393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429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8" name="Picture 1" descr="logo_CAUSC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58" y="7890613"/>
            <a:ext cx="4048949" cy="704552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09"/>
          <a:stretch/>
        </p:blipFill>
        <p:spPr>
          <a:xfrm>
            <a:off x="364680" y="1924983"/>
            <a:ext cx="13100428" cy="5622097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442120" y="657086"/>
            <a:ext cx="12865666" cy="958177"/>
          </a:xfrm>
          <a:prstGeom prst="rect">
            <a:avLst/>
          </a:prstGeom>
          <a:solidFill>
            <a:srgbClr val="008080">
              <a:alpha val="9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442120" y="782231"/>
            <a:ext cx="90895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Visão | PREFEITURA MUNICIPAL </a:t>
            </a:r>
            <a:endParaRPr lang="pt-BR" sz="4000" b="1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631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" y="-1"/>
            <a:ext cx="211657" cy="3151717"/>
          </a:xfrm>
          <a:prstGeom prst="rect">
            <a:avLst/>
          </a:prstGeom>
          <a:solidFill>
            <a:srgbClr val="CE393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429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8" name="Picture 1" descr="logo_CAUSC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58" y="7890613"/>
            <a:ext cx="4048949" cy="704552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442120" y="657086"/>
            <a:ext cx="12865666" cy="958177"/>
          </a:xfrm>
          <a:prstGeom prst="rect">
            <a:avLst/>
          </a:prstGeom>
          <a:solidFill>
            <a:srgbClr val="008080">
              <a:alpha val="9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442120" y="782231"/>
            <a:ext cx="90895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Visão | PREFEITURA MUNICIPAL </a:t>
            </a:r>
            <a:endParaRPr lang="pt-BR" sz="4000" b="1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grpSp>
        <p:nvGrpSpPr>
          <p:cNvPr id="8" name="Agrupar 7"/>
          <p:cNvGrpSpPr/>
          <p:nvPr/>
        </p:nvGrpSpPr>
        <p:grpSpPr>
          <a:xfrm>
            <a:off x="275658" y="1708630"/>
            <a:ext cx="12843157" cy="5492982"/>
            <a:chOff x="275658" y="1708630"/>
            <a:chExt cx="12843157" cy="5492982"/>
          </a:xfrm>
        </p:grpSpPr>
        <p:pic>
          <p:nvPicPr>
            <p:cNvPr id="2" name="Imagem 1"/>
            <p:cNvPicPr>
              <a:picLocks noChangeAspect="1"/>
            </p:cNvPicPr>
            <p:nvPr/>
          </p:nvPicPr>
          <p:blipFill rotWithShape="1">
            <a:blip r:embed="rId4"/>
            <a:srcRect l="13219" t="30696" r="15171" b="14829"/>
            <a:stretch/>
          </p:blipFill>
          <p:spPr>
            <a:xfrm>
              <a:off x="275658" y="1708630"/>
              <a:ext cx="12843157" cy="5492982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4"/>
            <a:srcRect l="60603" t="42035" r="35513" b="56814"/>
            <a:stretch/>
          </p:blipFill>
          <p:spPr>
            <a:xfrm>
              <a:off x="8834998" y="3035602"/>
              <a:ext cx="696685" cy="1161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46858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" y="-1"/>
            <a:ext cx="211657" cy="3151717"/>
          </a:xfrm>
          <a:prstGeom prst="rect">
            <a:avLst/>
          </a:prstGeom>
          <a:solidFill>
            <a:srgbClr val="CE393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429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WJ35paZQlgM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533288" y="685800"/>
            <a:ext cx="12795661" cy="7197561"/>
          </a:xfrm>
          <a:prstGeom prst="rect">
            <a:avLst/>
          </a:prstGeom>
        </p:spPr>
      </p:pic>
      <p:pic>
        <p:nvPicPr>
          <p:cNvPr id="10" name="Picture 1" descr="logo_CAUSC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58" y="7890613"/>
            <a:ext cx="4048949" cy="704552"/>
          </a:xfrm>
          <a:prstGeom prst="rect">
            <a:avLst/>
          </a:prstGeom>
        </p:spPr>
      </p:pic>
      <p:pic>
        <p:nvPicPr>
          <p:cNvPr id="7170" name="Picture 2" descr="Resultado de imagem para vetor pla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231" y="242887"/>
            <a:ext cx="442913" cy="442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9533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" y="-1"/>
            <a:ext cx="211657" cy="3151717"/>
          </a:xfrm>
          <a:prstGeom prst="rect">
            <a:avLst/>
          </a:prstGeom>
          <a:solidFill>
            <a:srgbClr val="CE393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429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8" name="Picture 1" descr="logo_CAUSC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58" y="7890613"/>
            <a:ext cx="4048949" cy="704552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20" y="2017298"/>
            <a:ext cx="10058400" cy="5571858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442120" y="657086"/>
            <a:ext cx="12865666" cy="958177"/>
          </a:xfrm>
          <a:prstGeom prst="rect">
            <a:avLst/>
          </a:prstGeom>
          <a:solidFill>
            <a:srgbClr val="008080">
              <a:alpha val="9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442120" y="846784"/>
            <a:ext cx="90895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INSCREVA-SE ATRAVÉS DE NOSSO SITE</a:t>
            </a:r>
            <a:endParaRPr lang="pt-BR" sz="3600" b="1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959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" y="-1"/>
            <a:ext cx="211657" cy="3151717"/>
          </a:xfrm>
          <a:prstGeom prst="rect">
            <a:avLst/>
          </a:prstGeom>
          <a:solidFill>
            <a:srgbClr val="CE393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429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8" name="Picture 1" descr="logo_CAUSC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58" y="7890613"/>
            <a:ext cx="4048949" cy="704552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442120" y="657086"/>
            <a:ext cx="12865666" cy="958177"/>
          </a:xfrm>
          <a:prstGeom prst="rect">
            <a:avLst/>
          </a:prstGeom>
          <a:solidFill>
            <a:srgbClr val="008080">
              <a:alpha val="9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20" y="1828822"/>
            <a:ext cx="11144250" cy="5943600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442120" y="846784"/>
            <a:ext cx="90895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INSCREVA-SE ATRAVÉS DE NOSSO SITE</a:t>
            </a:r>
            <a:endParaRPr lang="pt-BR" sz="3600" b="1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653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" y="-1"/>
            <a:ext cx="211657" cy="3151717"/>
          </a:xfrm>
          <a:prstGeom prst="rect">
            <a:avLst/>
          </a:prstGeom>
          <a:solidFill>
            <a:srgbClr val="CE393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429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8" name="Picture 1" descr="logo_CAUSC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58" y="7890613"/>
            <a:ext cx="4048949" cy="704552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442120" y="657086"/>
            <a:ext cx="12865666" cy="958177"/>
          </a:xfrm>
          <a:prstGeom prst="rect">
            <a:avLst/>
          </a:prstGeom>
          <a:solidFill>
            <a:srgbClr val="008080">
              <a:alpha val="9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8" y="1894114"/>
            <a:ext cx="12118869" cy="5354374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442120" y="846784"/>
            <a:ext cx="90895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INSCREVA-SE ATRAVÉS DE NOSSO SITE</a:t>
            </a:r>
            <a:endParaRPr lang="pt-BR" sz="3600" b="1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195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E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/>
          <p:cNvSpPr/>
          <p:nvPr/>
        </p:nvSpPr>
        <p:spPr>
          <a:xfrm>
            <a:off x="-1" y="3867011"/>
            <a:ext cx="10634134" cy="958177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0" y="7291335"/>
            <a:ext cx="13862050" cy="13494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797" y="7739268"/>
            <a:ext cx="2674579" cy="599187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4518" y="7401314"/>
            <a:ext cx="1087746" cy="1087746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03" y="7287152"/>
            <a:ext cx="3081878" cy="1415118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743" b="34018"/>
          <a:stretch/>
        </p:blipFill>
        <p:spPr>
          <a:xfrm>
            <a:off x="8099913" y="7739267"/>
            <a:ext cx="1891876" cy="572081"/>
          </a:xfrm>
          <a:prstGeom prst="rect">
            <a:avLst/>
          </a:prstGeom>
        </p:spPr>
      </p:pic>
      <p:sp>
        <p:nvSpPr>
          <p:cNvPr id="11" name="Rectangle 3"/>
          <p:cNvSpPr/>
          <p:nvPr/>
        </p:nvSpPr>
        <p:spPr>
          <a:xfrm>
            <a:off x="-1" y="-1"/>
            <a:ext cx="211657" cy="3151717"/>
          </a:xfrm>
          <a:prstGeom prst="rect">
            <a:avLst/>
          </a:prstGeom>
          <a:solidFill>
            <a:srgbClr val="CE393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429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7" name="Imagem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7869" y="572989"/>
            <a:ext cx="4752183" cy="3087930"/>
          </a:xfrm>
          <a:prstGeom prst="rect">
            <a:avLst/>
          </a:prstGeom>
        </p:spPr>
      </p:pic>
      <p:pic>
        <p:nvPicPr>
          <p:cNvPr id="23" name="Imagem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27" y="5728163"/>
            <a:ext cx="10155773" cy="1150988"/>
          </a:xfrm>
          <a:prstGeom prst="rect">
            <a:avLst/>
          </a:prstGeom>
        </p:spPr>
      </p:pic>
      <p:sp>
        <p:nvSpPr>
          <p:cNvPr id="13" name="Retângulo 12"/>
          <p:cNvSpPr/>
          <p:nvPr/>
        </p:nvSpPr>
        <p:spPr>
          <a:xfrm>
            <a:off x="1645843" y="4022271"/>
            <a:ext cx="861575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000" b="1" dirty="0">
                <a:solidFill>
                  <a:srgbClr val="008080"/>
                </a:solidFill>
              </a:rPr>
              <a:t>http://www.causc.gov.br/projetos/pgi/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8047620" y="4730157"/>
            <a:ext cx="278634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400" b="1" dirty="0" smtClean="0">
                <a:solidFill>
                  <a:schemeClr val="bg1"/>
                </a:solidFill>
              </a:rPr>
              <a:t>Faça parte!</a:t>
            </a:r>
            <a:endParaRPr lang="pt-BR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235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E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tângulo 30"/>
          <p:cNvSpPr/>
          <p:nvPr/>
        </p:nvSpPr>
        <p:spPr>
          <a:xfrm>
            <a:off x="0" y="7291335"/>
            <a:ext cx="13862050" cy="13494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9444317" y="8463460"/>
            <a:ext cx="1492234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797" y="7739268"/>
            <a:ext cx="2674579" cy="599187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51" y="6205851"/>
            <a:ext cx="2354960" cy="235496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03" y="7287152"/>
            <a:ext cx="3081878" cy="1415118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743" b="34018"/>
          <a:stretch/>
        </p:blipFill>
        <p:spPr>
          <a:xfrm>
            <a:off x="8099913" y="7739267"/>
            <a:ext cx="1891876" cy="572081"/>
          </a:xfrm>
          <a:prstGeom prst="rect">
            <a:avLst/>
          </a:prstGeom>
        </p:spPr>
      </p:pic>
      <p:sp>
        <p:nvSpPr>
          <p:cNvPr id="11" name="Rectangle 3"/>
          <p:cNvSpPr/>
          <p:nvPr/>
        </p:nvSpPr>
        <p:spPr>
          <a:xfrm>
            <a:off x="-1" y="-1"/>
            <a:ext cx="211657" cy="3151717"/>
          </a:xfrm>
          <a:prstGeom prst="rect">
            <a:avLst/>
          </a:prstGeom>
          <a:solidFill>
            <a:srgbClr val="CE393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429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3" name="Imagem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27" y="5728163"/>
            <a:ext cx="10155773" cy="1150988"/>
          </a:xfrm>
          <a:prstGeom prst="rect">
            <a:avLst/>
          </a:prstGeom>
        </p:spPr>
      </p:pic>
      <p:sp>
        <p:nvSpPr>
          <p:cNvPr id="15" name="Retângulo 14"/>
          <p:cNvSpPr/>
          <p:nvPr/>
        </p:nvSpPr>
        <p:spPr>
          <a:xfrm>
            <a:off x="2184342" y="1212550"/>
            <a:ext cx="426373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dirty="0" smtClean="0">
                <a:solidFill>
                  <a:schemeClr val="bg1"/>
                </a:solidFill>
              </a:rPr>
              <a:t>atendimento@causc.gov.br</a:t>
            </a:r>
          </a:p>
          <a:p>
            <a:endParaRPr lang="pt-BR" sz="2800" b="1" dirty="0">
              <a:solidFill>
                <a:schemeClr val="bg1"/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2184342" y="1883610"/>
            <a:ext cx="29129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</a:rPr>
              <a:t>+ 55 48 3225-9599</a:t>
            </a:r>
          </a:p>
        </p:txBody>
      </p:sp>
      <p:sp>
        <p:nvSpPr>
          <p:cNvPr id="19" name="Retângulo 18"/>
          <p:cNvSpPr/>
          <p:nvPr/>
        </p:nvSpPr>
        <p:spPr>
          <a:xfrm>
            <a:off x="2184341" y="2663213"/>
            <a:ext cx="29129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</a:rPr>
              <a:t>+ 55 48 3225-9599</a:t>
            </a:r>
          </a:p>
        </p:txBody>
      </p:sp>
      <p:sp>
        <p:nvSpPr>
          <p:cNvPr id="5" name="Retângulo 4"/>
          <p:cNvSpPr/>
          <p:nvPr/>
        </p:nvSpPr>
        <p:spPr>
          <a:xfrm>
            <a:off x="2184341" y="3474943"/>
            <a:ext cx="32392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dirty="0" smtClean="0">
                <a:solidFill>
                  <a:schemeClr val="bg1"/>
                </a:solidFill>
              </a:rPr>
              <a:t>facebook.com/</a:t>
            </a:r>
            <a:r>
              <a:rPr lang="pt-BR" sz="2800" b="1" dirty="0" err="1" smtClean="0">
                <a:solidFill>
                  <a:schemeClr val="bg1"/>
                </a:solidFill>
              </a:rPr>
              <a:t>causc</a:t>
            </a:r>
            <a:endParaRPr lang="pt-BR" sz="2800" b="1" dirty="0">
              <a:solidFill>
                <a:schemeClr val="bg1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2184342" y="4106454"/>
            <a:ext cx="10930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</a:rPr>
              <a:t>cau.sc</a:t>
            </a:r>
          </a:p>
        </p:txBody>
      </p:sp>
      <p:pic>
        <p:nvPicPr>
          <p:cNvPr id="2052" name="Picture 4" descr="Resultado de imagem para vetor email"/>
          <p:cNvPicPr>
            <a:picLocks noChangeAspect="1" noChangeArrowheads="1"/>
          </p:cNvPicPr>
          <p:nvPr/>
        </p:nvPicPr>
        <p:blipFill>
          <a:blip r:embed="rId7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7917" y="1262335"/>
            <a:ext cx="488824" cy="488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Resultado de imagem para vetor telefone"/>
          <p:cNvPicPr>
            <a:picLocks noChangeAspect="1" noChangeArrowheads="1"/>
          </p:cNvPicPr>
          <p:nvPr/>
        </p:nvPicPr>
        <p:blipFill>
          <a:blip r:embed="rId9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894" y="1881848"/>
            <a:ext cx="524982" cy="524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Resultado de imagem para vetor whatsapp"/>
          <p:cNvPicPr>
            <a:picLocks noChangeAspect="1" noChangeArrowheads="1"/>
          </p:cNvPicPr>
          <p:nvPr/>
        </p:nvPicPr>
        <p:blipFill>
          <a:blip r:embed="rId11">
            <a:grayscl/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colorTemperature colorTemp="5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1560" y="2626470"/>
            <a:ext cx="585316" cy="599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Resultado de imagem para vector facebook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894" y="3473838"/>
            <a:ext cx="469396" cy="46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2" name="Picture 24" descr="Resultado de imagem para vetor instagram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10" t="7459" r="4504" b="7075"/>
          <a:stretch/>
        </p:blipFill>
        <p:spPr bwMode="auto">
          <a:xfrm>
            <a:off x="1583530" y="4138613"/>
            <a:ext cx="445295" cy="426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tângulo 11"/>
          <p:cNvSpPr/>
          <p:nvPr/>
        </p:nvSpPr>
        <p:spPr>
          <a:xfrm>
            <a:off x="10261600" y="233383"/>
            <a:ext cx="32822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u="sng" dirty="0">
                <a:solidFill>
                  <a:schemeClr val="bg1"/>
                </a:solidFill>
              </a:rPr>
              <a:t>www.causc.gov.br</a:t>
            </a:r>
            <a:endParaRPr lang="pt-BR" sz="2800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672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" y="-1"/>
            <a:ext cx="211657" cy="3151717"/>
          </a:xfrm>
          <a:prstGeom prst="rect">
            <a:avLst/>
          </a:prstGeom>
          <a:solidFill>
            <a:srgbClr val="CE393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429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8" name="Picture 1" descr="logo_CAUSC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58" y="7890613"/>
            <a:ext cx="4048949" cy="704552"/>
          </a:xfrm>
          <a:prstGeom prst="rect">
            <a:avLst/>
          </a:prstGeom>
        </p:spPr>
      </p:pic>
      <p:pic>
        <p:nvPicPr>
          <p:cNvPr id="3074" name="Picture 2" descr="Resultado de imagem para PESQUISA PERCEPÇÃO DA SOCIEDADE SOBRE ARQUITETURA E URBANISM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7744" y="4231758"/>
            <a:ext cx="7974853" cy="3176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ângulo 7"/>
          <p:cNvSpPr/>
          <p:nvPr/>
        </p:nvSpPr>
        <p:spPr>
          <a:xfrm>
            <a:off x="9350606" y="8058223"/>
            <a:ext cx="34890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800" dirty="0">
                <a:solidFill>
                  <a:srgbClr val="050505"/>
                </a:solidFill>
                <a:latin typeface="Arial" panose="020B0604020202020204" pitchFamily="34" charset="0"/>
              </a:rPr>
              <a:t>www.caubr.gov.br/pesquisa2015</a:t>
            </a:r>
            <a:endParaRPr lang="pt-BR" sz="1800" dirty="0"/>
          </a:p>
        </p:txBody>
      </p:sp>
      <p:sp>
        <p:nvSpPr>
          <p:cNvPr id="7" name="CaixaDeTexto 6"/>
          <p:cNvSpPr txBox="1"/>
          <p:nvPr/>
        </p:nvSpPr>
        <p:spPr>
          <a:xfrm>
            <a:off x="595986" y="444365"/>
            <a:ext cx="104991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dirty="0" smtClean="0">
                <a:solidFill>
                  <a:srgbClr val="006E72"/>
                </a:solidFill>
                <a:latin typeface="+mj-lt"/>
              </a:rPr>
              <a:t>Como está a </a:t>
            </a:r>
            <a:r>
              <a:rPr lang="pt-BR" sz="4800" b="1" dirty="0" smtClean="0">
                <a:solidFill>
                  <a:srgbClr val="006E72"/>
                </a:solidFill>
                <a:latin typeface="+mj-lt"/>
              </a:rPr>
              <a:t>SEGURANÇA</a:t>
            </a:r>
          </a:p>
          <a:p>
            <a:r>
              <a:rPr lang="pt-BR" sz="4800" dirty="0" smtClean="0">
                <a:solidFill>
                  <a:srgbClr val="006E72"/>
                </a:solidFill>
                <a:latin typeface="+mj-lt"/>
              </a:rPr>
              <a:t>das execuções de obras</a:t>
            </a:r>
          </a:p>
          <a:p>
            <a:r>
              <a:rPr lang="pt-BR" sz="4800" dirty="0">
                <a:solidFill>
                  <a:srgbClr val="006E72"/>
                </a:solidFill>
                <a:latin typeface="+mj-lt"/>
              </a:rPr>
              <a:t>e</a:t>
            </a:r>
            <a:r>
              <a:rPr lang="pt-BR" sz="4800" dirty="0" smtClean="0">
                <a:solidFill>
                  <a:srgbClr val="006E72"/>
                </a:solidFill>
                <a:latin typeface="+mj-lt"/>
              </a:rPr>
              <a:t>m nossas cidades?</a:t>
            </a:r>
            <a:endParaRPr lang="pt-BR" sz="4800" dirty="0">
              <a:solidFill>
                <a:srgbClr val="006E7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52363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" y="-1"/>
            <a:ext cx="211657" cy="3151717"/>
          </a:xfrm>
          <a:prstGeom prst="rect">
            <a:avLst/>
          </a:prstGeom>
          <a:solidFill>
            <a:srgbClr val="CE393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429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8" name="Picture 1" descr="logo_CAUSC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58" y="7890613"/>
            <a:ext cx="4048949" cy="704552"/>
          </a:xfrm>
          <a:prstGeom prst="rect">
            <a:avLst/>
          </a:prstGeom>
        </p:spPr>
      </p:pic>
      <p:pic>
        <p:nvPicPr>
          <p:cNvPr id="3074" name="Picture 2" descr="Resultado de imagem para PESQUISA PERCEPÇÃO DA SOCIEDADE SOBRE ARQUITETURA E URBANISM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27" y="5574323"/>
            <a:ext cx="5111555" cy="2036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Resultado de imagem para PESQUISA PERCEPÇÃO DA SOCIEDADE SOBRE ARQUITETURA E URBANISM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0379" y="659774"/>
            <a:ext cx="6654884" cy="7559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ângulo 7"/>
          <p:cNvSpPr/>
          <p:nvPr/>
        </p:nvSpPr>
        <p:spPr>
          <a:xfrm>
            <a:off x="9681002" y="8268314"/>
            <a:ext cx="312027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dirty="0">
                <a:solidFill>
                  <a:srgbClr val="050505"/>
                </a:solidFill>
                <a:latin typeface="Arial" panose="020B0604020202020204" pitchFamily="34" charset="0"/>
              </a:rPr>
              <a:t>www.caubr.gov.br/pesquisa2015</a:t>
            </a:r>
            <a:endParaRPr lang="pt-BR" sz="1800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595986" y="444365"/>
            <a:ext cx="104991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dirty="0" smtClean="0">
                <a:solidFill>
                  <a:srgbClr val="006E72"/>
                </a:solidFill>
                <a:latin typeface="+mj-lt"/>
              </a:rPr>
              <a:t>Como está a </a:t>
            </a:r>
            <a:r>
              <a:rPr lang="pt-BR" sz="4800" b="1" dirty="0" smtClean="0">
                <a:solidFill>
                  <a:srgbClr val="006E72"/>
                </a:solidFill>
                <a:latin typeface="+mj-lt"/>
              </a:rPr>
              <a:t>SEGURANÇA</a:t>
            </a:r>
          </a:p>
          <a:p>
            <a:r>
              <a:rPr lang="pt-BR" sz="4800" dirty="0" smtClean="0">
                <a:solidFill>
                  <a:srgbClr val="006E72"/>
                </a:solidFill>
                <a:latin typeface="+mj-lt"/>
              </a:rPr>
              <a:t>das execuções de obras</a:t>
            </a:r>
          </a:p>
          <a:p>
            <a:r>
              <a:rPr lang="pt-BR" sz="4800" dirty="0">
                <a:solidFill>
                  <a:srgbClr val="006E72"/>
                </a:solidFill>
                <a:latin typeface="+mj-lt"/>
              </a:rPr>
              <a:t>e</a:t>
            </a:r>
            <a:r>
              <a:rPr lang="pt-BR" sz="4800" dirty="0" smtClean="0">
                <a:solidFill>
                  <a:srgbClr val="006E72"/>
                </a:solidFill>
                <a:latin typeface="+mj-lt"/>
              </a:rPr>
              <a:t>m nossas cidades?</a:t>
            </a:r>
            <a:endParaRPr lang="pt-BR" sz="4800" dirty="0">
              <a:solidFill>
                <a:srgbClr val="006E7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57959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442120" y="657086"/>
            <a:ext cx="9716115" cy="958177"/>
          </a:xfrm>
          <a:prstGeom prst="rect">
            <a:avLst/>
          </a:prstGeom>
          <a:solidFill>
            <a:srgbClr val="008080">
              <a:alpha val="9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ctangle 3"/>
          <p:cNvSpPr/>
          <p:nvPr/>
        </p:nvSpPr>
        <p:spPr>
          <a:xfrm>
            <a:off x="-1" y="-1"/>
            <a:ext cx="211657" cy="3151717"/>
          </a:xfrm>
          <a:prstGeom prst="rect">
            <a:avLst/>
          </a:prstGeom>
          <a:solidFill>
            <a:srgbClr val="CE393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429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8" name="Picture 1" descr="logo_CAUSC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58" y="7890613"/>
            <a:ext cx="4048949" cy="704552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442120" y="1679496"/>
            <a:ext cx="938319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 smtClean="0">
                <a:solidFill>
                  <a:srgbClr val="006E72"/>
                </a:solidFill>
              </a:rPr>
              <a:t>Como potencializar?</a:t>
            </a:r>
          </a:p>
          <a:p>
            <a:r>
              <a:rPr lang="pt-BR" sz="4400" b="1" dirty="0" smtClean="0">
                <a:solidFill>
                  <a:srgbClr val="006E72"/>
                </a:solidFill>
              </a:rPr>
              <a:t>Como obter cidades mais seguras?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442120" y="652527"/>
            <a:ext cx="45416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Fiscalização</a:t>
            </a:r>
            <a:endParaRPr lang="pt-BR" sz="5400" b="1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00" y="3190279"/>
            <a:ext cx="8019096" cy="5083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652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/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4877" y="1988995"/>
            <a:ext cx="4244532" cy="166067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1" y="-1"/>
            <a:ext cx="211657" cy="3151717"/>
          </a:xfrm>
          <a:prstGeom prst="rect">
            <a:avLst/>
          </a:prstGeom>
          <a:solidFill>
            <a:srgbClr val="CE393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429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8" name="Picture 1" descr="logo_CAUSC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58" y="7890613"/>
            <a:ext cx="4048949" cy="704552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6595" y="4854721"/>
            <a:ext cx="2411052" cy="3155464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58" y="5556496"/>
            <a:ext cx="2535496" cy="1949163"/>
          </a:xfrm>
          <a:prstGeom prst="rect">
            <a:avLst/>
          </a:prstGeom>
        </p:spPr>
      </p:pic>
      <p:sp>
        <p:nvSpPr>
          <p:cNvPr id="9" name="Retângulo 8"/>
          <p:cNvSpPr/>
          <p:nvPr/>
        </p:nvSpPr>
        <p:spPr>
          <a:xfrm>
            <a:off x="442120" y="657086"/>
            <a:ext cx="9716115" cy="958177"/>
          </a:xfrm>
          <a:prstGeom prst="rect">
            <a:avLst/>
          </a:prstGeom>
          <a:solidFill>
            <a:srgbClr val="008080">
              <a:alpha val="9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CaixaDeTexto 11"/>
          <p:cNvSpPr txBox="1"/>
          <p:nvPr/>
        </p:nvSpPr>
        <p:spPr>
          <a:xfrm>
            <a:off x="442120" y="609600"/>
            <a:ext cx="45416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Tecnologia </a:t>
            </a:r>
            <a:endParaRPr lang="pt-BR" sz="5400" b="1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462" y="3039031"/>
            <a:ext cx="7466364" cy="485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223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" y="-1"/>
            <a:ext cx="211657" cy="3151717"/>
          </a:xfrm>
          <a:prstGeom prst="rect">
            <a:avLst/>
          </a:prstGeom>
          <a:solidFill>
            <a:srgbClr val="CE393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429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8" name="Picture 1" descr="logo_CAUSC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58" y="7890613"/>
            <a:ext cx="4048949" cy="704552"/>
          </a:xfrm>
          <a:prstGeom prst="rect">
            <a:avLst/>
          </a:prstGeom>
        </p:spPr>
      </p:pic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2899819"/>
              </p:ext>
            </p:extLst>
          </p:nvPr>
        </p:nvGraphicFramePr>
        <p:xfrm>
          <a:off x="3295445" y="1638448"/>
          <a:ext cx="12474575" cy="274320"/>
        </p:xfrm>
        <a:graphic>
          <a:graphicData uri="http://schemas.openxmlformats.org/drawingml/2006/table">
            <a:tbl>
              <a:tblPr/>
              <a:tblGrid>
                <a:gridCol w="12474575">
                  <a:extLst>
                    <a:ext uri="{9D8B030D-6E8A-4147-A177-3AD203B41FA5}">
                      <a16:colId xmlns:a16="http://schemas.microsoft.com/office/drawing/2014/main" val="116899375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pt-BR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Dispõe sobre o compartilhamento de bases de dados na administração pública federal.</a:t>
                      </a:r>
                      <a:endParaRPr lang="pt-BR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4418697"/>
                  </a:ext>
                </a:extLst>
              </a:tr>
            </a:tbl>
          </a:graphicData>
        </a:graphic>
      </p:graphicFrame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1774110" y="1562876"/>
            <a:ext cx="1386205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kumimoji="0" lang="pt-BR" altLang="pt-B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pt-BR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381008" y="2753220"/>
            <a:ext cx="11027727" cy="481670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pt-BR" sz="3200" b="1" dirty="0" smtClean="0">
                <a:solidFill>
                  <a:srgbClr val="000000"/>
                </a:solidFill>
                <a:latin typeface="+mj-lt"/>
              </a:rPr>
              <a:t>Finalidades:</a:t>
            </a:r>
          </a:p>
          <a:p>
            <a:pPr algn="just"/>
            <a:endParaRPr lang="pt-BR" dirty="0">
              <a:solidFill>
                <a:srgbClr val="000000"/>
              </a:solidFill>
              <a:latin typeface="+mj-lt"/>
            </a:endParaRPr>
          </a:p>
          <a:p>
            <a:pPr algn="just"/>
            <a:r>
              <a:rPr lang="pt-BR" dirty="0">
                <a:solidFill>
                  <a:srgbClr val="000000"/>
                </a:solidFill>
                <a:latin typeface="+mj-lt"/>
              </a:rPr>
              <a:t>I - </a:t>
            </a:r>
            <a:r>
              <a:rPr lang="pt-BR" dirty="0" smtClean="0">
                <a:solidFill>
                  <a:srgbClr val="000000"/>
                </a:solidFill>
                <a:latin typeface="+mj-lt"/>
              </a:rPr>
              <a:t>simplificação </a:t>
            </a:r>
            <a:r>
              <a:rPr lang="pt-BR" dirty="0">
                <a:solidFill>
                  <a:srgbClr val="000000"/>
                </a:solidFill>
                <a:latin typeface="+mj-lt"/>
              </a:rPr>
              <a:t>da oferta de serviços públicos</a:t>
            </a:r>
            <a:r>
              <a:rPr lang="pt-BR" dirty="0" smtClean="0">
                <a:solidFill>
                  <a:srgbClr val="000000"/>
                </a:solidFill>
                <a:latin typeface="+mj-lt"/>
              </a:rPr>
              <a:t>;</a:t>
            </a:r>
          </a:p>
          <a:p>
            <a:pPr algn="just"/>
            <a:endParaRPr lang="pt-BR" dirty="0">
              <a:solidFill>
                <a:srgbClr val="000000"/>
              </a:solidFill>
              <a:latin typeface="+mj-lt"/>
            </a:endParaRPr>
          </a:p>
          <a:p>
            <a:pPr algn="just"/>
            <a:r>
              <a:rPr lang="pt-BR" dirty="0">
                <a:solidFill>
                  <a:srgbClr val="000000"/>
                </a:solidFill>
                <a:latin typeface="+mj-lt"/>
              </a:rPr>
              <a:t>II </a:t>
            </a:r>
            <a:r>
              <a:rPr lang="pt-BR" dirty="0" smtClean="0">
                <a:solidFill>
                  <a:srgbClr val="000000"/>
                </a:solidFill>
                <a:latin typeface="+mj-lt"/>
              </a:rPr>
              <a:t>- formulação</a:t>
            </a:r>
            <a:r>
              <a:rPr lang="pt-BR" dirty="0">
                <a:solidFill>
                  <a:srgbClr val="000000"/>
                </a:solidFill>
                <a:latin typeface="+mj-lt"/>
              </a:rPr>
              <a:t>, a implementação, a avaliação e o monitoramento de políticas públicas</a:t>
            </a:r>
            <a:r>
              <a:rPr lang="pt-BR" dirty="0" smtClean="0">
                <a:solidFill>
                  <a:srgbClr val="000000"/>
                </a:solidFill>
                <a:latin typeface="+mj-lt"/>
              </a:rPr>
              <a:t>;</a:t>
            </a:r>
          </a:p>
          <a:p>
            <a:pPr algn="just"/>
            <a:endParaRPr lang="pt-BR" dirty="0">
              <a:solidFill>
                <a:srgbClr val="000000"/>
              </a:solidFill>
              <a:latin typeface="+mj-lt"/>
            </a:endParaRPr>
          </a:p>
          <a:p>
            <a:pPr algn="just"/>
            <a:r>
              <a:rPr lang="pt-BR" dirty="0">
                <a:solidFill>
                  <a:srgbClr val="000000"/>
                </a:solidFill>
                <a:latin typeface="+mj-lt"/>
              </a:rPr>
              <a:t>III - </a:t>
            </a:r>
            <a:r>
              <a:rPr lang="pt-BR" dirty="0" smtClean="0">
                <a:solidFill>
                  <a:srgbClr val="000000"/>
                </a:solidFill>
                <a:latin typeface="+mj-lt"/>
              </a:rPr>
              <a:t>análise </a:t>
            </a:r>
            <a:r>
              <a:rPr lang="pt-BR" dirty="0">
                <a:solidFill>
                  <a:srgbClr val="000000"/>
                </a:solidFill>
                <a:latin typeface="+mj-lt"/>
              </a:rPr>
              <a:t>da regularidade da concessão ou do pagamento de benefícios, ou da execução de políticas públicas; </a:t>
            </a:r>
            <a:r>
              <a:rPr lang="pt-BR" dirty="0" smtClean="0">
                <a:solidFill>
                  <a:srgbClr val="000000"/>
                </a:solidFill>
                <a:latin typeface="+mj-lt"/>
              </a:rPr>
              <a:t>e</a:t>
            </a:r>
          </a:p>
          <a:p>
            <a:pPr algn="just"/>
            <a:endParaRPr lang="pt-BR" dirty="0">
              <a:solidFill>
                <a:srgbClr val="000000"/>
              </a:solidFill>
              <a:latin typeface="+mj-lt"/>
            </a:endParaRPr>
          </a:p>
          <a:p>
            <a:pPr algn="just"/>
            <a:r>
              <a:rPr lang="pt-BR" dirty="0">
                <a:solidFill>
                  <a:srgbClr val="000000"/>
                </a:solidFill>
                <a:latin typeface="+mj-lt"/>
              </a:rPr>
              <a:t>IV </a:t>
            </a:r>
            <a:r>
              <a:rPr lang="pt-BR" dirty="0" smtClean="0">
                <a:solidFill>
                  <a:srgbClr val="000000"/>
                </a:solidFill>
                <a:latin typeface="+mj-lt"/>
              </a:rPr>
              <a:t>- melhoria </a:t>
            </a:r>
            <a:r>
              <a:rPr lang="pt-BR" dirty="0">
                <a:solidFill>
                  <a:srgbClr val="000000"/>
                </a:solidFill>
                <a:latin typeface="+mj-lt"/>
              </a:rPr>
              <a:t>da qualidade e da fidedignidade dos dados constantes das bases dos órgãos e das entidades de que trata o art. 1 </a:t>
            </a:r>
            <a:r>
              <a:rPr lang="pt-BR" strike="sngStrike" dirty="0">
                <a:solidFill>
                  <a:srgbClr val="000000"/>
                </a:solidFill>
                <a:latin typeface="+mj-lt"/>
              </a:rPr>
              <a:t>º </a:t>
            </a:r>
            <a:r>
              <a:rPr lang="pt-BR" dirty="0">
                <a:solidFill>
                  <a:srgbClr val="000000"/>
                </a:solidFill>
                <a:latin typeface="+mj-lt"/>
              </a:rPr>
              <a:t>.</a:t>
            </a:r>
            <a:endParaRPr lang="pt-BR" b="0" i="0" dirty="0">
              <a:solidFill>
                <a:srgbClr val="000000"/>
              </a:solidFill>
              <a:effectLst/>
              <a:latin typeface="+mj-lt"/>
            </a:endParaRP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9264" y="2186131"/>
            <a:ext cx="3379471" cy="1799696"/>
          </a:xfrm>
          <a:prstGeom prst="rect">
            <a:avLst/>
          </a:prstGeom>
        </p:spPr>
      </p:pic>
      <p:sp>
        <p:nvSpPr>
          <p:cNvPr id="12" name="Retângulo 11"/>
          <p:cNvSpPr/>
          <p:nvPr/>
        </p:nvSpPr>
        <p:spPr>
          <a:xfrm>
            <a:off x="442120" y="657086"/>
            <a:ext cx="10966615" cy="958177"/>
          </a:xfrm>
          <a:prstGeom prst="rect">
            <a:avLst/>
          </a:prstGeom>
          <a:solidFill>
            <a:srgbClr val="008080">
              <a:alpha val="9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/>
          </a:p>
        </p:txBody>
      </p:sp>
      <p:sp>
        <p:nvSpPr>
          <p:cNvPr id="13" name="CaixaDeTexto 12"/>
          <p:cNvSpPr txBox="1"/>
          <p:nvPr/>
        </p:nvSpPr>
        <p:spPr>
          <a:xfrm>
            <a:off x="381008" y="711302"/>
            <a:ext cx="107000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Decreto nº 8789, de 19 de Junho de 2016</a:t>
            </a:r>
            <a:endParaRPr lang="pt-BR" sz="4400" b="1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030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Resultado de imagem para representação map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5339" y="1764182"/>
            <a:ext cx="3989009" cy="3306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-1" y="-1"/>
            <a:ext cx="211657" cy="3151717"/>
          </a:xfrm>
          <a:prstGeom prst="rect">
            <a:avLst/>
          </a:prstGeom>
          <a:solidFill>
            <a:srgbClr val="CE393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429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8" name="Picture 1" descr="logo_CAUSC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58" y="7890613"/>
            <a:ext cx="4048949" cy="704552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" t="3951" r="-301" b="59696"/>
          <a:stretch/>
        </p:blipFill>
        <p:spPr>
          <a:xfrm rot="10800000">
            <a:off x="1109782" y="4030132"/>
            <a:ext cx="11260124" cy="3428125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442120" y="657086"/>
            <a:ext cx="10966615" cy="958177"/>
          </a:xfrm>
          <a:prstGeom prst="rect">
            <a:avLst/>
          </a:prstGeom>
          <a:solidFill>
            <a:srgbClr val="008080">
              <a:alpha val="9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381008" y="750453"/>
            <a:ext cx="107000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Simplificação | Potencialização</a:t>
            </a:r>
            <a:endParaRPr lang="pt-BR" sz="4400" b="1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2074322" y="5744195"/>
            <a:ext cx="1397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ln>
                  <a:solidFill>
                    <a:schemeClr val="bg1"/>
                  </a:solidFill>
                </a:ln>
              </a:rPr>
              <a:t>Órgão 01</a:t>
            </a:r>
            <a:endParaRPr lang="pt-BR" sz="2400" b="1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3941226" y="5744195"/>
            <a:ext cx="1397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ln>
                  <a:solidFill>
                    <a:schemeClr val="bg1"/>
                  </a:solidFill>
                </a:ln>
              </a:rPr>
              <a:t>Órgão 02</a:t>
            </a:r>
            <a:endParaRPr lang="pt-BR" sz="2400" b="1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6041338" y="5744194"/>
            <a:ext cx="1397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ln>
                  <a:solidFill>
                    <a:schemeClr val="bg1"/>
                  </a:solidFill>
                </a:ln>
              </a:rPr>
              <a:t>Órgão 03</a:t>
            </a:r>
            <a:endParaRPr lang="pt-BR" sz="2400" b="1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8155566" y="5744193"/>
            <a:ext cx="1397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ln>
                  <a:solidFill>
                    <a:schemeClr val="bg1"/>
                  </a:solidFill>
                </a:ln>
              </a:rPr>
              <a:t>Órgão 04</a:t>
            </a:r>
            <a:endParaRPr lang="pt-BR" sz="2400" b="1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10255678" y="5747988"/>
            <a:ext cx="1397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ln>
                  <a:solidFill>
                    <a:schemeClr val="bg1"/>
                  </a:solidFill>
                </a:ln>
              </a:rPr>
              <a:t>Órgão 05</a:t>
            </a:r>
            <a:endParaRPr lang="pt-BR" sz="2400" b="1" dirty="0">
              <a:ln>
                <a:solidFill>
                  <a:schemeClr val="bg1"/>
                </a:solidFill>
              </a:ln>
            </a:endParaRPr>
          </a:p>
        </p:txBody>
      </p:sp>
      <p:pic>
        <p:nvPicPr>
          <p:cNvPr id="1032" name="Picture 8" descr="Resultado de imagem para pin vetor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19" t="10503" r="17385"/>
          <a:stretch/>
        </p:blipFill>
        <p:spPr bwMode="auto">
          <a:xfrm>
            <a:off x="8155566" y="2015067"/>
            <a:ext cx="1463531" cy="1940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7980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" y="-1"/>
            <a:ext cx="211657" cy="3151717"/>
          </a:xfrm>
          <a:prstGeom prst="rect">
            <a:avLst/>
          </a:prstGeom>
          <a:solidFill>
            <a:srgbClr val="CE393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429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8" name="Picture 1" descr="logo_CAUSC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58" y="7890613"/>
            <a:ext cx="4048949" cy="704552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486"/>
          <a:stretch/>
        </p:blipFill>
        <p:spPr>
          <a:xfrm>
            <a:off x="598291" y="1894117"/>
            <a:ext cx="13263759" cy="4202722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6875584" y="5551716"/>
            <a:ext cx="3024553" cy="136036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1270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442120" y="657086"/>
            <a:ext cx="10966615" cy="958177"/>
          </a:xfrm>
          <a:prstGeom prst="rect">
            <a:avLst/>
          </a:prstGeom>
          <a:solidFill>
            <a:srgbClr val="008080">
              <a:alpha val="9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381008" y="750453"/>
            <a:ext cx="28357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PGI</a:t>
            </a:r>
            <a:endParaRPr lang="pt-BR" sz="4800" b="1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557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" y="-1"/>
            <a:ext cx="211657" cy="3151717"/>
          </a:xfrm>
          <a:prstGeom prst="rect">
            <a:avLst/>
          </a:prstGeom>
          <a:solidFill>
            <a:srgbClr val="CE393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429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8" name="Picture 1" descr="logo_CAUSC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58" y="7890613"/>
            <a:ext cx="4048949" cy="704552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291" y="1763491"/>
            <a:ext cx="13263759" cy="6225016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2331214" y="3094313"/>
            <a:ext cx="12246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ARQUIVO</a:t>
            </a:r>
          </a:p>
          <a:p>
            <a:pPr algn="ctr"/>
            <a:r>
              <a:rPr lang="pt-BR" sz="16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SISOBRA</a:t>
            </a:r>
            <a:endParaRPr lang="pt-BR" sz="16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Resultado de imagem para MODELO DOC VETO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7233" y="3679088"/>
            <a:ext cx="932596" cy="932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www.cauap.org.br/wp-content/uploads/2015/10/MOBIARQ-244x300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02" t="19683" r="2368" b="52076"/>
          <a:stretch/>
        </p:blipFill>
        <p:spPr bwMode="auto">
          <a:xfrm>
            <a:off x="11634576" y="7550423"/>
            <a:ext cx="1483547" cy="1172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tângulo 9"/>
          <p:cNvSpPr/>
          <p:nvPr/>
        </p:nvSpPr>
        <p:spPr>
          <a:xfrm>
            <a:off x="442120" y="657086"/>
            <a:ext cx="10966615" cy="958177"/>
          </a:xfrm>
          <a:prstGeom prst="rect">
            <a:avLst/>
          </a:prstGeom>
          <a:solidFill>
            <a:srgbClr val="008080">
              <a:alpha val="9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>
            <a:off x="381008" y="750453"/>
            <a:ext cx="107000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PGI</a:t>
            </a:r>
            <a:endParaRPr lang="pt-BR" sz="4800" b="1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369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2602</TotalTime>
  <Words>291</Words>
  <Application>Microsoft Office PowerPoint</Application>
  <PresentationFormat>Custom</PresentationFormat>
  <Paragraphs>65</Paragraphs>
  <Slides>17</Slides>
  <Notes>14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1_Custom Design</vt:lpstr>
      <vt:lpstr>Custom Design</vt:lpstr>
      <vt:lpstr>2_Custom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criacao00</dc:creator>
  <cp:lastModifiedBy>word</cp:lastModifiedBy>
  <cp:revision>194</cp:revision>
  <dcterms:created xsi:type="dcterms:W3CDTF">2019-03-12T14:58:05Z</dcterms:created>
  <dcterms:modified xsi:type="dcterms:W3CDTF">2019-10-16T14:49:03Z</dcterms:modified>
</cp:coreProperties>
</file>