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sldIdLst>
    <p:sldId id="365" r:id="rId2"/>
    <p:sldId id="479" r:id="rId3"/>
    <p:sldId id="480" r:id="rId4"/>
    <p:sldId id="467" r:id="rId5"/>
    <p:sldId id="488" r:id="rId6"/>
    <p:sldId id="471" r:id="rId7"/>
    <p:sldId id="484" r:id="rId8"/>
    <p:sldId id="473" r:id="rId9"/>
    <p:sldId id="485" r:id="rId10"/>
    <p:sldId id="486" r:id="rId11"/>
    <p:sldId id="497" r:id="rId12"/>
    <p:sldId id="498" r:id="rId13"/>
    <p:sldId id="499" r:id="rId14"/>
    <p:sldId id="500" r:id="rId15"/>
    <p:sldId id="501" r:id="rId16"/>
    <p:sldId id="502" r:id="rId17"/>
    <p:sldId id="503" r:id="rId18"/>
    <p:sldId id="474" r:id="rId19"/>
    <p:sldId id="487" r:id="rId20"/>
    <p:sldId id="475" r:id="rId21"/>
    <p:sldId id="489" r:id="rId22"/>
    <p:sldId id="476" r:id="rId23"/>
    <p:sldId id="491" r:id="rId24"/>
    <p:sldId id="495" r:id="rId25"/>
    <p:sldId id="492" r:id="rId26"/>
    <p:sldId id="496" r:id="rId27"/>
    <p:sldId id="494" r:id="rId28"/>
    <p:sldId id="477" r:id="rId29"/>
    <p:sldId id="478" r:id="rId30"/>
    <p:sldId id="490" r:id="rId31"/>
    <p:sldId id="481" r:id="rId32"/>
    <p:sldId id="482" r:id="rId33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0AA"/>
    <a:srgbClr val="D95E37"/>
    <a:srgbClr val="3E4D56"/>
    <a:srgbClr val="21303A"/>
    <a:srgbClr val="FCFCFC"/>
    <a:srgbClr val="356E6F"/>
    <a:srgbClr val="9FD6E9"/>
    <a:srgbClr val="1F838D"/>
    <a:srgbClr val="1E798E"/>
    <a:srgbClr val="2AA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66" autoAdjust="0"/>
    <p:restoredTop sz="94179" autoAdjust="0"/>
  </p:normalViewPr>
  <p:slideViewPr>
    <p:cSldViewPr>
      <p:cViewPr varScale="1">
        <p:scale>
          <a:sx n="81" d="100"/>
          <a:sy n="81" d="100"/>
        </p:scale>
        <p:origin x="96" y="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4D8DC-6C06-4F75-8D83-1015C64CB5EF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30A3B-1521-4716-92F3-5BD623ADCD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09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662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00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748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515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783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364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22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277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34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480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9617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203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874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758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746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750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297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582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155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973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365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3392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396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856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32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935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57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285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668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226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0A3B-1521-4716-92F3-5BD623ADCD0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61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45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00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36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07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10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39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42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91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53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45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33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C87E-DC8B-4611-95E2-2EB149B6D88B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7EDBC-532E-4AE3-B7CE-DB2E9D2978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84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15077" y="5099700"/>
            <a:ext cx="6961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400" b="1" dirty="0">
                <a:solidFill>
                  <a:schemeClr val="bg1">
                    <a:lumMod val="95000"/>
                  </a:schemeClr>
                </a:solidFill>
                <a:latin typeface="DaxCondensed" panose="02000506050000020004" pitchFamily="2" charset="0"/>
              </a:rPr>
              <a:t>2º ENCONTRO NACIONAL DAS COMISSÕES DE EXERCÍCIO PROFISSIONAL DOS CAU/UF</a:t>
            </a:r>
          </a:p>
          <a:p>
            <a:pPr algn="ctr"/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DaxCondensed" panose="02000506050000020004" pitchFamily="2" charset="0"/>
              </a:rPr>
              <a:t>7 E 8/10/2019 – PORTO ALEGRE/RS</a:t>
            </a:r>
          </a:p>
        </p:txBody>
      </p:sp>
      <p:sp>
        <p:nvSpPr>
          <p:cNvPr id="3" name="Retângulo 2"/>
          <p:cNvSpPr/>
          <p:nvPr/>
        </p:nvSpPr>
        <p:spPr>
          <a:xfrm rot="16200000">
            <a:off x="6609419" y="4375847"/>
            <a:ext cx="46805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800" dirty="0">
                <a:solidFill>
                  <a:schemeClr val="bg1">
                    <a:lumMod val="95000"/>
                  </a:schemeClr>
                </a:solidFill>
                <a:latin typeface="WIYWB J+ Dax"/>
              </a:rPr>
              <a:t>Edifício Niemeyer, em Belo Horizonte (MG). Projeto de Oscar Niemeyer. Foto de Matheus Frade</a:t>
            </a:r>
          </a:p>
          <a:p>
            <a:pPr algn="just"/>
            <a:r>
              <a:rPr lang="pt-BR" sz="800" dirty="0">
                <a:solidFill>
                  <a:schemeClr val="bg1">
                    <a:lumMod val="95000"/>
                  </a:schemeClr>
                </a:solidFill>
                <a:latin typeface="WIYWB J+ Dax"/>
              </a:rPr>
              <a:t>(</a:t>
            </a:r>
            <a:r>
              <a:rPr lang="pt-BR" sz="800" dirty="0" err="1">
                <a:solidFill>
                  <a:schemeClr val="bg1">
                    <a:lumMod val="95000"/>
                  </a:schemeClr>
                </a:solidFill>
                <a:latin typeface="WIYWB J+ Dax"/>
              </a:rPr>
              <a:t>Unsplash</a:t>
            </a:r>
            <a:r>
              <a:rPr lang="pt-BR" sz="800" dirty="0">
                <a:solidFill>
                  <a:schemeClr val="bg1">
                    <a:lumMod val="95000"/>
                  </a:schemeClr>
                </a:solidFill>
                <a:latin typeface="WIYWB J+ Dax"/>
              </a:rPr>
              <a:t>)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951EBC0-3B7C-4DA9-A824-F81EED226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r="27511" b="49688"/>
          <a:stretch/>
        </p:blipFill>
        <p:spPr>
          <a:xfrm>
            <a:off x="179512" y="5229200"/>
            <a:ext cx="1368152" cy="1440000"/>
          </a:xfrm>
          <a:prstGeom prst="rect">
            <a:avLst/>
          </a:prstGeom>
          <a:solidFill>
            <a:srgbClr val="FCFCFC"/>
          </a:solidFill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87577160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CAU/RS - AÇÕES PARA A FISCALIZAÇÃO DO PATRIMÔNIO HISTÓRICO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6: publicação semanal de matérias nos meios de comunicação do CAU/RS;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7: criação de fórum colaborativo;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8: “Caminhada da PERDA – Arquitetura Demolida”;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9: “DIA DO PATRIMÔNIO CULTURAL: Encontro de Reflexão”;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10: REDE ESTADUAL DE PROMOÇÃO E PROTEÇÃO DO PATRIMÔNIO;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11: Aplicativo CAU/RS – Módulo Patrimônio;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12: propor Manual de Procedimento Internos para ingresso das ações civis públicas; e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13: inserção do patrimônio tombado Estado a nível federal, estadual e municipal no IGEO.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Participação em eventos: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I Fórum Estadual do Patrimônio Cultural;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11º Fórum de Mestres e Conselheiros; e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II Congresso Nacional para Salvaguarda do Patrimônio Cultural.</a:t>
            </a:r>
          </a:p>
        </p:txBody>
      </p:sp>
    </p:spTree>
    <p:extLst>
      <p:ext uri="{BB962C8B-B14F-4D97-AF65-F5344CB8AC3E}">
        <p14:creationId xmlns:p14="http://schemas.microsoft.com/office/powerpoint/2010/main" val="40420464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CAU/SP </a:t>
            </a:r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- AÇÕES PARA A FISCALIZAÇÃO DO PATRIMÔNIO </a:t>
            </a:r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HISTÓRICO 2018-2020</a:t>
            </a:r>
            <a:endParaRPr lang="pt-BR" sz="3600" b="1" dirty="0">
              <a:solidFill>
                <a:srgbClr val="3E4D56"/>
              </a:solidFill>
              <a:latin typeface="DaxCondensed" panose="02000506050000020004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REALIZAÇÃO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DO 1° SEMINÁRIO DE POLÍTICAS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INTEGRADAS</a:t>
            </a:r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TEMA: Sistema Estadual de Patrimônio Cultural e Planejamento e Habitação Social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SEMINÁRIO INTERNACIONAL: “Gestão Inovadora de Bairros Históricos – Fábrica de Restauro.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Participação da CPC na Oficina com o TEMA: FINANCIAMENTO E SUSTENTABILIDADE.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ELABORAÇÃO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DO  PROGRAMA DE ASSISTÊNCIA CULTURAL (PAT CULTURAL).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Em processo de tramitação junto ao Conselho de Arquitetura e Urbanismo de São Paulo (CAU/SP).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CELEBRAÇÃO DO TERMO DE COOPERAÇÃO ENTRE A SECRETARIA DA CULTURA E CAU/SP: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Ações contempladas entre os Órgãos:</a:t>
            </a:r>
          </a:p>
          <a:p>
            <a:pPr lvl="1" algn="just"/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AÇÃO I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– Publicação Patrimônio e Arquitetura Paulista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Julho/2019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Os processos de parceria entre as Entidades: TICCHI, DOCOMOMO, ICOMOS, IPHAN e CAU/SP, iniciaram junto ao Setor de Convênios e Parcerias do CAU/SP as tramitações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8597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CAU/SP </a:t>
            </a:r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- AÇÕES PARA A FISCALIZAÇÃO DO PATRIMÔNIO </a:t>
            </a:r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HISTÓRICO 2018-2020</a:t>
            </a:r>
            <a:endParaRPr lang="pt-BR" sz="3600" b="1" dirty="0">
              <a:solidFill>
                <a:srgbClr val="3E4D56"/>
              </a:solidFill>
              <a:latin typeface="DaxCondensed" panose="02000506050000020004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AÇÃO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I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– Publicação Patrimônio e Arquitetura Paulista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Julho/2019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Os processos de parceria entre as Entidades: TICCHI, DOCOMOMO, ICOMOS, IPHAN e CAU/SP, iniciaram junto ao Setor de Convênios e Parcerias do CAU/SP as tramitações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O conteúdo para os volumes e suas temáticas já foram iniciados junto a Secretaria da Cultura do Estado de São Paulo, por meio da Unidade de Preservação e Patrimônio Histórico – UPPH, sendo montado a lista com as principais obras tombadas no Estado de São Paulo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</a:p>
          <a:p>
            <a:pPr lvl="1" algn="just"/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AÇÃO II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– Atividades de Formação – Capacitação Técnica, social e universitária, promoção da Educação Patrimonial.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Julho/2019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 Comissão de Patrimônio Cultural em apoio ao Projeto: CAU NA CIDADE, inicia neste segundo semestre com a programação de oficias e palestras voltadas a temática do Patrimônio Cultural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8653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CAU/SP </a:t>
            </a:r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- AÇÕES PARA A FISCALIZAÇÃO DO PATRIMÔNIO </a:t>
            </a:r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HISTÓRICO 2018-2020</a:t>
            </a:r>
            <a:endParaRPr lang="pt-BR" sz="3600" b="1" dirty="0">
              <a:solidFill>
                <a:srgbClr val="3E4D56"/>
              </a:solidFill>
              <a:latin typeface="DaxCondensed" panose="02000506050000020004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AÇÃO III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- Sistema Estadual de Conselhos de Patrimônio Cultural de São Paulo;</a:t>
            </a:r>
          </a:p>
          <a:p>
            <a:pPr lvl="1" algn="just"/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AÇÃO IV -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Política pública de identificação de bens tombados, especialmente os em risco no Estado de São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Paulo.</a:t>
            </a:r>
          </a:p>
          <a:p>
            <a:pPr lvl="1" algn="just"/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A Comissão CPC, iniciou esta ação solicitando o apoio dos gerentes regionais do CAU/SP, no qual ficaram incumbidos de realizar um levantamento das estruturas de gestão de preservação do patrimônio cultural sobre os municípios atendidos por sua jurisdição.</a:t>
            </a:r>
          </a:p>
          <a:p>
            <a:pPr lvl="1" algn="just"/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Neste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sentido a CPC, aguarda este levantamento (resultados) para continuidade das ações junto a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SEC-SP.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ELABORAÇÃO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DAS MINUTAS PARA O TERMO DE COOPERAÇÃO ENTRE O CAU/SP E AS ENTIDADES: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ICOMOS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BRASIL -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International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Council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on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Monuments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and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Sites.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TICCIH BRASIL - The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International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Committee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for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the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Conservation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of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the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Industrial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Heritage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DOCOMOMO BRASIL -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Documentation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and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COnservation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of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Buildings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, Sites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and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Neighbourhoods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of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the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Modern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Movement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IPHAN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– INSTITUTO DO PATRIMÔNIO HISTÓRICO ARTÍSTICO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NACIONAL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79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CAU/SP </a:t>
            </a:r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- AÇÕES PARA A FISCALIZAÇÃO DO PATRIMÔNIO </a:t>
            </a:r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HISTÓRICO 2018-2020</a:t>
            </a:r>
            <a:endParaRPr lang="pt-BR" sz="3600" b="1" dirty="0">
              <a:solidFill>
                <a:srgbClr val="3E4D56"/>
              </a:solidFill>
              <a:latin typeface="DaxCondensed" panose="02000506050000020004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ELABORAÇÃO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DAS MINUTAS PARA O TERMO DE COOPERAÇÃO ENTRE O CAU/SP E AS ENTIDADES: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ICOMOS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BRASIL -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International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Council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on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Monuments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and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Sites.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TICCIH BRASIL - The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International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Committee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for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the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Conservation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of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the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Industrial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Heritage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DOCOMOMO BRASIL -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Documentation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and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COnservation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of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Buildings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, Sites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and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Neighbourhoods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of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the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Modern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Movement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IPHAN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– INSTITUTO DO PATRIMÔNIO HISTÓRICO ARTÍSTICO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NACIONAL</a:t>
            </a:r>
          </a:p>
          <a:p>
            <a:endParaRPr lang="pt-BR" sz="1600" b="1" dirty="0" smtClean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r>
              <a:rPr lang="pt-BR" sz="1600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Objetivo</a:t>
            </a:r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: 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Publicação dos 07 volumes da série: ARQUITETURA E PATRIMÔNIO PAULISTA CAU /SP.</a:t>
            </a:r>
          </a:p>
          <a:p>
            <a:r>
              <a:rPr lang="pt-BR" sz="1600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Vol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. 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1.  Desenhos do Patrimônio Paulista (parcerias: SEC/UPPH e IPHAN, apoio ICOMOS) </a:t>
            </a:r>
          </a:p>
          <a:p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Vol. 2. Patrimônio Industrial Paulista - Ferroviário (parcerias: SEC/UPPH e IPHAN, apoio TICCIH)</a:t>
            </a:r>
          </a:p>
          <a:p>
            <a:r>
              <a:rPr lang="pt-BR" sz="1600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Vol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. 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3. Patrimônio Moderno Paulista I (60 obras - parcerias: SEC/UPPH e IPHAN, apoio DOCOMOMO)</a:t>
            </a:r>
          </a:p>
          <a:p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Vol. 4. Patrimônio Urbano e Arquitetura Paisagística Paulista (parcerias: SEC/UPPH e IPHAN, apoio ICOMOS e ABAP)</a:t>
            </a:r>
          </a:p>
          <a:p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Vol. 5. Patrimônio Eclético Paulista (parcerias: SEC/UPPH e IPHAN, apoio ICOMOS)</a:t>
            </a:r>
          </a:p>
          <a:p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Vol. 6. Patrimônio Industrial Paulista - Fábricas (parcerias SEC/UPPH e IPHAN, apoio TICCIH) </a:t>
            </a:r>
          </a:p>
          <a:p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Vol. 7. 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Patrimônio Moderno Paulista II (30 obras - parcerias: SEC/UPPH e IPHAN, apoio DOCOMOMO</a:t>
            </a:r>
            <a:r>
              <a:rPr lang="pt-BR" sz="1600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)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56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CAU/SP </a:t>
            </a:r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- AÇÕES PARA A FISCALIZAÇÃO DO PATRIMÔNIO </a:t>
            </a:r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HISTÓRICO 2018-2020</a:t>
            </a:r>
            <a:endParaRPr lang="pt-BR" sz="3600" b="1" dirty="0">
              <a:solidFill>
                <a:srgbClr val="3E4D56"/>
              </a:solidFill>
              <a:latin typeface="DaxCondensed" panose="02000506050000020004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EVENTOS e PARTICIPAÇÕES da Coordenadora da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CPC-CAU/SP (2018):</a:t>
            </a:r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27/03/2018 -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Lançamento do Projeto Fábrica de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Restauro;</a:t>
            </a:r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17/08/2018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-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Audiência Pública Palácio 9 de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Julho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, para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discussão das PL 276/2018; PL 1141/2017 e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PL879/2013;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27/08/2018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-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I Semana de Patrimônio Histórico de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Americana;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10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 11/09/2018 - 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Seminário Internacional: Gestão Inovadora de Bairros Históricos – Fábrica de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Restauro;</a:t>
            </a:r>
            <a:endParaRPr lang="pt-BR" dirty="0" smtClean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21/09/2018 - Representar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o  CAU/SP pelas Comissões de Patrimônio Cultural  -  CPC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- CAU/SP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 a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Comissão Temporária CT-UIA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– 2020 na Apresentação do Documento sobre Patrimônio Material e exposição e assinatura do Termo de uso para o UIA-2020 do Palácio Capanema Presidente do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IPHAN;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24/09/2018 -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2º Seminário de Patrimônio de São Jose do Rio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Preto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;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28/09/2018 - inauguração da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exposição "Infinito Vão - 90 anos de arquitetura brasileira";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 </a:t>
            </a:r>
            <a:endParaRPr lang="pt-BR" dirty="0" smtClean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06.11.2018 Abertura do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Programa Paralelo Infinito Vão Brasil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;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 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e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30/11/2018 - </a:t>
            </a: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Seminário Prática e Reflexões sobre Proteção Ambiental no Município de São Paulo e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Tombamento.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03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CAU/SP </a:t>
            </a:r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- AÇÕES PARA A FISCALIZAÇÃO DO PATRIMÔNIO </a:t>
            </a:r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HISTÓRICO 2018-2020</a:t>
            </a:r>
            <a:endParaRPr lang="pt-BR" sz="3600" b="1" dirty="0">
              <a:solidFill>
                <a:srgbClr val="3E4D56"/>
              </a:solidFill>
              <a:latin typeface="DaxCondensed" panose="02000506050000020004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EVENTOS e PARTICIPAÇÕES da Coordenadora da </a:t>
            </a:r>
            <a:r>
              <a:rPr lang="pt-BR" b="1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CPC-CAU/SP (2019):</a:t>
            </a:r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20/02/2019 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- Palestra - CASA DA ARQUITETURA- NUNO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SAMPAIO;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22/02/2019  Lançamento do Livro “5º Fórum Internacional do Património Brasil/Portugal” e Anúncio do 6º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FIPA;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08/03/2019 -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Debate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– Mulheres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na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Arquitetura;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23.04.2019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– Palestra :As cidades e o contexto do Patrimônio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Histórico;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24/04/2019 – Patrimônio Ferroviário de Araçatuba  e o papel do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Arquiteto;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03/05/2019 - 2ª Jornada Santista do Patrimônio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Histórico;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09/05/2019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– VII Encontro Nacional do Ministério Publico na Defesa do Patrimônio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Cultural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 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22/23 e 24 /05/2019 – 6º FIPA –Fórum Internacional de Patrimônio Arquitetônico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Brasil/Portugal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 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27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e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28 /06/2019 -5º Fórum de Presidentes de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CAU/UF - “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Uso e Conservação do Patrimônio Arquitetônico em Centros Históricos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”; e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Entrevistas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 artigos para a Revista Mobile CAU/SP ,TV Gazeta  e outras </a:t>
            </a:r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mídias.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82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CAU/SP </a:t>
            </a:r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- AÇÕES PARA A FISCALIZAÇÃO DO PATRIMÔNIO </a:t>
            </a:r>
            <a:r>
              <a:rPr lang="pt-BR" sz="3600" b="1" dirty="0" smtClean="0">
                <a:solidFill>
                  <a:srgbClr val="3E4D56"/>
                </a:solidFill>
                <a:latin typeface="DaxCondensed" panose="02000506050000020004" pitchFamily="2" charset="0"/>
              </a:rPr>
              <a:t>HISTÓRICO 2018-2020</a:t>
            </a:r>
            <a:endParaRPr lang="pt-BR" sz="3600" b="1" dirty="0">
              <a:solidFill>
                <a:srgbClr val="3E4D56"/>
              </a:solidFill>
              <a:latin typeface="DaxCondensed" panose="02000506050000020004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dirty="0" smtClean="0">
                <a:solidFill>
                  <a:srgbClr val="21303A"/>
                </a:solidFill>
                <a:latin typeface="DaxCondensed" panose="02000506050000020004" pitchFamily="2" charset="0"/>
              </a:rPr>
              <a:t>Conselheiros</a:t>
            </a:r>
          </a:p>
          <a:p>
            <a:pPr lvl="1" algn="just"/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Maria Rita Silveira de Paula Amoroso (Coordenadora)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Vanessa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Gayego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Bello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Figueiredo (Coordenadora Adjunta)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Carlos Aberto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Palladini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Filho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Cássia Regina Carvalho e Magaldi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Dilene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Zaparoli</a:t>
            </a: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Assessor: Arq. André Nascimento Prestes Medeiros</a:t>
            </a:r>
          </a:p>
        </p:txBody>
      </p:sp>
    </p:spTree>
    <p:extLst>
      <p:ext uri="{BB962C8B-B14F-4D97-AF65-F5344CB8AC3E}">
        <p14:creationId xmlns:p14="http://schemas.microsoft.com/office/powerpoint/2010/main" val="167642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1700808"/>
            <a:ext cx="7452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ROTINA DE FISCALIZAÇÃO PARA REGISTROS PROFISSIONAIS INTERROMPIDOS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0" y="0"/>
            <a:ext cx="1691680" cy="6858000"/>
            <a:chOff x="0" y="0"/>
            <a:chExt cx="1691680" cy="6858000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3"/>
            <a:srcRect r="64740"/>
            <a:stretch/>
          </p:blipFill>
          <p:spPr>
            <a:xfrm>
              <a:off x="0" y="0"/>
              <a:ext cx="1691680" cy="6858000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r="27511" b="49688"/>
            <a:stretch/>
          </p:blipFill>
          <p:spPr>
            <a:xfrm>
              <a:off x="179512" y="5229200"/>
              <a:ext cx="1368152" cy="1440000"/>
            </a:xfrm>
            <a:prstGeom prst="rect">
              <a:avLst/>
            </a:prstGeom>
            <a:solidFill>
              <a:srgbClr val="FCFCFC"/>
            </a:solidFill>
            <a:effectLst>
              <a:softEdge rad="139700"/>
            </a:effectLst>
          </p:spPr>
        </p:pic>
      </p:grpSp>
    </p:spTree>
    <p:extLst>
      <p:ext uri="{BB962C8B-B14F-4D97-AF65-F5344CB8AC3E}">
        <p14:creationId xmlns:p14="http://schemas.microsoft.com/office/powerpoint/2010/main" val="2678179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63689" y="345430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ROTINA DE FISCALIZAÇÃO PARA REGISTROS PROFISSIONAIS INTERROMPIDOS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1287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DELIBERAÇÃO Nº 009/2018 – CEP-CAU/RS, de 8 de fevereiro de 2018.</a:t>
            </a:r>
          </a:p>
          <a:p>
            <a:pPr algn="just"/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Estabeleceu que, após o transcurso de 120 (cento e vinte) dias da efetivação da interrupção do registro, cabe à Unidade de Fiscalização do CAU/RS averiguar, por todos os meios legalmente admitidos, se os profissionais e as pessoas jurídicas que tiveram seus registros interrompidos exercem a profissão de forma irregular;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Definiu que, caso constatado o exercício irregular da profissão, por ausência de registro ativo perante o CAU, caberá ao Agente de Fiscalização do CAU/RS lavrar a respectiva notificação e o consequente auto de infração (conforme o caso), capitulando-o nos incisos I e X, do art. 35, da Resolução nº 22 do CAU/BR, ocasião em que este deverá especificar, no campo de observação, que se trata de pessoa física ou jurídica sem registro ativo no CAU;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Situação: NÃO está sendo aplicado.</a:t>
            </a:r>
          </a:p>
        </p:txBody>
      </p:sp>
    </p:spTree>
    <p:extLst>
      <p:ext uri="{BB962C8B-B14F-4D97-AF65-F5344CB8AC3E}">
        <p14:creationId xmlns:p14="http://schemas.microsoft.com/office/powerpoint/2010/main" val="104395775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91680" y="2463279"/>
            <a:ext cx="7452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COMISSÃO TEMPORÁRIA DE FISCALIZAÇÃO (CTF-CAU/BR)</a:t>
            </a:r>
          </a:p>
        </p:txBody>
      </p:sp>
    </p:spTree>
    <p:extLst>
      <p:ext uri="{BB962C8B-B14F-4D97-AF65-F5344CB8AC3E}">
        <p14:creationId xmlns:p14="http://schemas.microsoft.com/office/powerpoint/2010/main" val="90730893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2466762"/>
            <a:ext cx="7452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FISCALIZAÇÃO DE EDITAIS (PREGÃO)</a:t>
            </a:r>
          </a:p>
        </p:txBody>
      </p:sp>
    </p:spTree>
    <p:extLst>
      <p:ext uri="{BB962C8B-B14F-4D97-AF65-F5344CB8AC3E}">
        <p14:creationId xmlns:p14="http://schemas.microsoft.com/office/powerpoint/2010/main" val="273303555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63689" y="345430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FISCALIZAÇÃO DE EDITAIS (PREGÃO)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027177"/>
            <a:ext cx="71287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NOTA TÉCNICA Nº 001/2019:</a:t>
            </a:r>
          </a:p>
          <a:p>
            <a:pPr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Problema Técnico: Serviços de arquitetura e urbanismo podem ser enquadrados como serviços de natureza comum para fins de contratação por meio de pregão?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21303A"/>
                </a:solidFill>
                <a:latin typeface="DaxCondensed" panose="02000506050000020004" pitchFamily="2" charset="0"/>
              </a:rPr>
              <a:t>O serviço de arquitetura e urbanismo, </a:t>
            </a:r>
            <a:r>
              <a:rPr lang="pt-BR" sz="1400" dirty="0">
                <a:solidFill>
                  <a:srgbClr val="2490AA"/>
                </a:solidFill>
                <a:latin typeface="DaxCondensed" panose="02000506050000020004" pitchFamily="2" charset="0"/>
              </a:rPr>
              <a:t>via de regra, deve ser classificado como de natureza incomum e intelectual</a:t>
            </a:r>
            <a:r>
              <a:rPr lang="pt-BR" sz="1400" dirty="0">
                <a:solidFill>
                  <a:srgbClr val="21303A"/>
                </a:solidFill>
                <a:latin typeface="DaxCondensed" panose="02000506050000020004" pitchFamily="2" charset="0"/>
              </a:rPr>
              <a:t>, oriundo da racionalidade profissional, assim considerados aqueles que podem apresentar diferentes metodologias, tecnologias e níveis de desempenho e qualidade, sendo necessário avaliar as vantagens e as desvantagens de cada solução, uma vez que cada profissional desenvolveria um projeto único, diferente daquele que seria realizado por outro, que demandaria criação, desenvolvimento, aplicação de conhecimentos técnicos e apresentação de propostas bastante subjetivos, baseados na experiência própria de cada um.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21303A"/>
                </a:solidFill>
                <a:latin typeface="DaxCondensed" panose="02000506050000020004" pitchFamily="2" charset="0"/>
              </a:rPr>
              <a:t>Resta claro que os serviços de arquitetura e urbanismo, não podem se enquadrar como de natureza comum, </a:t>
            </a:r>
            <a:r>
              <a:rPr lang="pt-BR" sz="1400" dirty="0">
                <a:solidFill>
                  <a:srgbClr val="2490AA"/>
                </a:solidFill>
                <a:latin typeface="DaxCondensed" panose="02000506050000020004" pitchFamily="2" charset="0"/>
              </a:rPr>
              <a:t>salvo quando estiver descrito e detalhado, no edital, em projeto executivo (arquitetônico e complementares)</a:t>
            </a:r>
            <a:r>
              <a:rPr lang="pt-BR" sz="1400" dirty="0">
                <a:solidFill>
                  <a:srgbClr val="21303A"/>
                </a:solidFill>
                <a:latin typeface="DaxCondensed" panose="02000506050000020004" pitchFamily="2" charset="0"/>
              </a:rPr>
              <a:t>, tudo o que o contratado terá que fazer, definindo inclusive os materiais a serem utilizados e em que medida, de formal tal, que inviabilizaria a criatividade humana, fazendo com que qualquer contratado, que preencha as condições de habilitação, independentemente de experiência e qualificações pessoais, possa entregar solução semelhante à desenvolvida por outro, não bastando que o objeto possa ser objetivamente definido pelo edital para a sua caracterização como comum.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21303A"/>
                </a:solidFill>
                <a:latin typeface="DaxCondensed" panose="02000506050000020004" pitchFamily="2" charset="0"/>
              </a:rPr>
              <a:t>Em razão de sua natureza técnica, incomum e intelectual, portanto, o serviço de arquitetura e urbanismo </a:t>
            </a:r>
            <a:r>
              <a:rPr lang="pt-BR" sz="1400" dirty="0">
                <a:solidFill>
                  <a:srgbClr val="2490AA"/>
                </a:solidFill>
                <a:latin typeface="DaxCondensed" panose="02000506050000020004" pitchFamily="2" charset="0"/>
              </a:rPr>
              <a:t>NÃO PODE SER CONTRATADO POR MEIO DE PREGÃO</a:t>
            </a:r>
            <a:r>
              <a:rPr lang="pt-BR" sz="1400" dirty="0">
                <a:solidFill>
                  <a:srgbClr val="21303A"/>
                </a:solidFill>
                <a:latin typeface="DaxCondensed" panose="02000506050000020004" pitchFamily="2" charset="0"/>
              </a:rPr>
              <a:t>, sendo necessária a utilização de modalidade que valore não só o menor preço, mas também questões de natureza técnica, por meio dos tipos “técnica” ou “técnica e preço”, conforme o disposto no art. 46, c/c o art. 13, da Lei nº 8.666/1993.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Situação: preparando para divulgação.</a:t>
            </a:r>
          </a:p>
        </p:txBody>
      </p:sp>
    </p:spTree>
    <p:extLst>
      <p:ext uri="{BB962C8B-B14F-4D97-AF65-F5344CB8AC3E}">
        <p14:creationId xmlns:p14="http://schemas.microsoft.com/office/powerpoint/2010/main" val="313383320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400010"/>
            <a:ext cx="74523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CONFLITOS ENTRE OS NORMATIVOS SOBRE ATIVIDADES</a:t>
            </a:r>
          </a:p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(PAVIMENTAÇÃO, INFRAESTRUTURA</a:t>
            </a:r>
          </a:p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URBANA, AR CONDICIONADO, FUNDAÇÕES, ETC.)</a:t>
            </a:r>
          </a:p>
        </p:txBody>
      </p:sp>
    </p:spTree>
    <p:extLst>
      <p:ext uri="{BB962C8B-B14F-4D97-AF65-F5344CB8AC3E}">
        <p14:creationId xmlns:p14="http://schemas.microsoft.com/office/powerpoint/2010/main" val="27057141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CONFLITOS ENTRE OS NORMATIVOS SOBRE ATIVIDADES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2172920"/>
            <a:ext cx="71287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QUESTIONAMENTOS À CEP-CAU/BR - RESOLUÇÃO CAU/BR N 21/2012: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GRUPO 1.8. URBANISMO E DESENHO URBANOS</a:t>
            </a:r>
          </a:p>
          <a:p>
            <a:pPr lvl="1" algn="just"/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1.8.3. Projeto urbanístico;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Trata-se de atribuição concernente apenas ao </a:t>
            </a:r>
            <a:r>
              <a:rPr lang="pt-BR" dirty="0">
                <a:solidFill>
                  <a:srgbClr val="2490AA"/>
                </a:solidFill>
                <a:latin typeface="DaxCondensed" panose="02000506050000020004" pitchFamily="2" charset="0"/>
              </a:rPr>
              <a:t>desenho/traçado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urbano sem nenhum detalhamento – vias de circulação de veículos, calçadas, rede elétrica, rede de água, rede de esgoto?</a:t>
            </a:r>
          </a:p>
          <a:p>
            <a:pPr lvl="1" algn="just"/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1.8.7. Projeto de sistema viário e acessibilidade;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Trata-se de atribuição concernente apenas ao </a:t>
            </a:r>
            <a:r>
              <a:rPr lang="pt-BR" dirty="0">
                <a:solidFill>
                  <a:srgbClr val="2490AA"/>
                </a:solidFill>
                <a:latin typeface="DaxCondensed" panose="02000506050000020004" pitchFamily="2" charset="0"/>
              </a:rPr>
              <a:t>desenho/traçado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?</a:t>
            </a:r>
          </a:p>
          <a:p>
            <a:pPr lvl="1" algn="just"/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1.8.8. Projeto especializado de tráfego e trânsito de veículos e sistemas de estacionamento;</a:t>
            </a: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O que seria essa atividade?</a:t>
            </a:r>
          </a:p>
        </p:txBody>
      </p:sp>
    </p:spTree>
    <p:extLst>
      <p:ext uri="{BB962C8B-B14F-4D97-AF65-F5344CB8AC3E}">
        <p14:creationId xmlns:p14="http://schemas.microsoft.com/office/powerpoint/2010/main" val="381446188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CONFLITOS ENTRE OS NORMATIVOS SOBRE ATIVIDADES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484784"/>
            <a:ext cx="712879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QUESTIONAMENTO À CEP-CAU/BR - RESOLUÇÃO CAU/BR N 21/2012: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2.7. URBANISMO E DESENHO URBANOS</a:t>
            </a:r>
          </a:p>
          <a:p>
            <a:pPr lvl="1" algn="just"/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2.7.1. Execução de obra urbanística;</a:t>
            </a:r>
          </a:p>
          <a:p>
            <a:pPr lvl="1" algn="just"/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Trata-se de atribuição concernente apenas à </a:t>
            </a:r>
            <a:r>
              <a:rPr lang="pt-BR" sz="1600" dirty="0">
                <a:solidFill>
                  <a:srgbClr val="2490AA"/>
                </a:solidFill>
                <a:latin typeface="DaxCondensed" panose="02000506050000020004" pitchFamily="2" charset="0"/>
              </a:rPr>
              <a:t>verificação da compatibilidade 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do projeto urbanístico (desenho/traçado) com o que está sendo executado?</a:t>
            </a:r>
          </a:p>
          <a:p>
            <a:pPr lvl="1" algn="just"/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2.7.2. Execução de obra de parcelamento do solo mediante loteamento;</a:t>
            </a:r>
          </a:p>
          <a:p>
            <a:pPr lvl="1" algn="just"/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Trata-se de atribuição concernente apenas à </a:t>
            </a:r>
            <a:r>
              <a:rPr lang="pt-BR" sz="1600" dirty="0">
                <a:solidFill>
                  <a:srgbClr val="2490AA"/>
                </a:solidFill>
                <a:latin typeface="DaxCondensed" panose="02000506050000020004" pitchFamily="2" charset="0"/>
              </a:rPr>
              <a:t>verificação da compatibilidade 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do projeto (desenho/traçado) com o que está sendo executado?</a:t>
            </a:r>
          </a:p>
          <a:p>
            <a:pPr lvl="1" algn="just"/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2.7.3. Execução de obra de parcelamento do solo mediante desmembramento ou </a:t>
            </a:r>
            <a:r>
              <a:rPr lang="pt-BR" sz="1600" b="1" dirty="0" err="1">
                <a:solidFill>
                  <a:srgbClr val="21303A"/>
                </a:solidFill>
                <a:latin typeface="DaxCondensed" panose="02000506050000020004" pitchFamily="2" charset="0"/>
              </a:rPr>
              <a:t>remembramento</a:t>
            </a:r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;</a:t>
            </a:r>
          </a:p>
          <a:p>
            <a:pPr lvl="1" algn="just"/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Trata-se de atribuição concernente apenas à </a:t>
            </a:r>
            <a:r>
              <a:rPr lang="pt-BR" sz="1600" dirty="0">
                <a:solidFill>
                  <a:srgbClr val="2490AA"/>
                </a:solidFill>
                <a:latin typeface="DaxCondensed" panose="02000506050000020004" pitchFamily="2" charset="0"/>
              </a:rPr>
              <a:t>verificação da compatibilidade 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do projeto (desenho/traçado) com o que está sendo executado?</a:t>
            </a:r>
          </a:p>
          <a:p>
            <a:pPr lvl="1" algn="just"/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2.7.4. Implantação de sistema especializado de tráfego e trânsito de veículos e sistemas de estacionamento;</a:t>
            </a:r>
          </a:p>
          <a:p>
            <a:pPr lvl="1" algn="just"/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O que seria essa atividade?</a:t>
            </a:r>
          </a:p>
          <a:p>
            <a:pPr lvl="1" algn="just"/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2.7.5. Execução de sistema viário e acessibilidade;</a:t>
            </a:r>
          </a:p>
          <a:p>
            <a:pPr lvl="1" algn="just"/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Trata-se de atribuição concernente apenas à </a:t>
            </a:r>
            <a:r>
              <a:rPr lang="pt-BR" sz="1600" dirty="0">
                <a:solidFill>
                  <a:srgbClr val="2490AA"/>
                </a:solidFill>
                <a:latin typeface="DaxCondensed" panose="02000506050000020004" pitchFamily="2" charset="0"/>
              </a:rPr>
              <a:t>verificação da compatibilidade </a:t>
            </a:r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do projeto (desenho/traçado) com o que está sendo executado?</a:t>
            </a:r>
          </a:p>
          <a:p>
            <a:pPr lvl="1" algn="just"/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77542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CONFLITOS ENTRE OS NORMATIVOS SOBRE ATIVIDADES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272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QUESTIONAMENTO À CEP-CAU/BR - RESOLUÇÃO CAU/BR N 21/2012: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21303A"/>
                </a:solidFill>
                <a:latin typeface="DaxCondensed" panose="02000506050000020004" pitchFamily="2" charset="0"/>
              </a:rPr>
              <a:t>1.9. e 2.8. INSTALAÇÕES E EQUIPAMENTOS REFERENTES AO URBANISMO</a:t>
            </a:r>
          </a:p>
          <a:p>
            <a:pPr lvl="1" algn="just"/>
            <a:endParaRPr lang="pt-BR" b="1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1.9.1. e 2.8.1. Projeto e Execução de movimentação de terra, drenagem e pavimentação;</a:t>
            </a:r>
          </a:p>
          <a:p>
            <a:pPr lvl="1" algn="just"/>
            <a:r>
              <a:rPr lang="pt-BR" sz="1600" b="1" dirty="0">
                <a:solidFill>
                  <a:srgbClr val="21303A"/>
                </a:solidFill>
                <a:latin typeface="DaxCondensed" panose="02000506050000020004" pitchFamily="2" charset="0"/>
              </a:rPr>
              <a:t>1.9.2. e 2.8.2. Projeto e Execução de sistema de iluminação pública;</a:t>
            </a:r>
          </a:p>
          <a:p>
            <a:pPr lvl="1" algn="just"/>
            <a:endParaRPr lang="pt-BR" sz="1600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sz="1600" dirty="0">
                <a:solidFill>
                  <a:srgbClr val="21303A"/>
                </a:solidFill>
                <a:latin typeface="DaxCondensed" panose="02000506050000020004" pitchFamily="2" charset="0"/>
              </a:rPr>
              <a:t>POR QUE ESTES GRUPOS TRAZEM ATRIBUIÇÕES QUE NUNCA FORAM ATRIBUIÇÃO DO ARQUITETO E URBANISTA?</a:t>
            </a:r>
          </a:p>
        </p:txBody>
      </p:sp>
    </p:spTree>
    <p:extLst>
      <p:ext uri="{BB962C8B-B14F-4D97-AF65-F5344CB8AC3E}">
        <p14:creationId xmlns:p14="http://schemas.microsoft.com/office/powerpoint/2010/main" val="396209468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CONFLITOS ENTRE OS NORMATIVOS SOBRE ATIVIDADES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200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QUESTIONAMENTO À CEP-CAU/BR - DELIBERAÇÃO N° 75/2018 – CEP-CAU/BR: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“(...) entende que a “concepção das características físicas das vias” trata da definição geral das alternativas e suas interações com as redes e sistemas de infraestruturas urbanas, realizando as projeções e definições relativas ao traçado das vias, às especificações e o dimensionamento das vias e logradouros, dentro do plano urbanístico ou do projeto de parcelamento de solo que está sendo desenvolvido pelo arquiteto e urbanismo, não contemplando nessas atividades a definição, detalhamento ou dimensionamento estrutural e/ou o projeto executivo de pavimentação das vias.”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Este entendimento se aplica a todo e qualquer tipo de revestimento – basalto, concreto, bloco 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intertravado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, etc.?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Este entendimento é válido tanto para vias de circulação de veículos como de pedestres?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Este entendimento é valido para os condomínios privados?</a:t>
            </a:r>
          </a:p>
        </p:txBody>
      </p:sp>
    </p:spTree>
    <p:extLst>
      <p:ext uri="{BB962C8B-B14F-4D97-AF65-F5344CB8AC3E}">
        <p14:creationId xmlns:p14="http://schemas.microsoft.com/office/powerpoint/2010/main" val="254420643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CONFLITOS ENTRE OS NORMATIVOS SOBRE ATIVIDADES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452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QUESTIONAMENTO À CEP-CAU/BR - DELIBERAÇÃO N° 08/2018 – CEP-CAU/BR: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“(...) Solicitar à Presidência do CAU/BR que, por intermédio de sua Assessoria Institucional e Parlamentar, oficie a Presidência do INCRA (unidade nacional) no sentido de recomendar a orientação de suas unidades regionais sobre a legislação e regulamentação vigente do exercício da Arquitetura e Urbanismo e das atividades técnicas de competência dos arquitetos e urbanistas, a fim de uniformizar o entendimento e procedimentos em todo território nacional; (...).”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Houve retorno do INCRA?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No CAU/RS, das 18 certidões emitidas entre 2016 e 2019, apenas 1 profissional teve seu cadastro deferido. Dos demais, 6 informaram que tiveram seu cadastro indeferido pelo INCRA.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O CAU/RS, por mais de uma vez, encaminhou ofício à Superintendência Regional do INCRA.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lvl="1"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Situação: persistem os indeferimentos dos cadastros dos arquitetos e urbanista junto ao INCRA.</a:t>
            </a:r>
          </a:p>
        </p:txBody>
      </p:sp>
    </p:spTree>
    <p:extLst>
      <p:ext uri="{BB962C8B-B14F-4D97-AF65-F5344CB8AC3E}">
        <p14:creationId xmlns:p14="http://schemas.microsoft.com/office/powerpoint/2010/main" val="393488395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2132856"/>
            <a:ext cx="7452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PROGRAMAÇÃO PARA REALIZAÇÃO DE ENCONTROS NACIONAIS EM 2020</a:t>
            </a:r>
          </a:p>
        </p:txBody>
      </p:sp>
    </p:spTree>
    <p:extLst>
      <p:ext uri="{BB962C8B-B14F-4D97-AF65-F5344CB8AC3E}">
        <p14:creationId xmlns:p14="http://schemas.microsoft.com/office/powerpoint/2010/main" val="133540891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1269915"/>
            <a:ext cx="74523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NORMATIZAÇÃO E REGULAMENTAÇÃO DE MANIFESTAÇÕES TÉCNICAS: CARTILHAS, PARECERES E</a:t>
            </a:r>
          </a:p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NOTAS</a:t>
            </a:r>
          </a:p>
        </p:txBody>
      </p:sp>
    </p:spTree>
    <p:extLst>
      <p:ext uri="{BB962C8B-B14F-4D97-AF65-F5344CB8AC3E}">
        <p14:creationId xmlns:p14="http://schemas.microsoft.com/office/powerpoint/2010/main" val="36531920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798959"/>
            <a:ext cx="7452320" cy="507831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APRESENTAÇÃO DOS CAU/UF SOBRE AÇÕES, PLANOS, CAMPANHAS E PRÁTICAS REALIZADAS PELAS</a:t>
            </a:r>
          </a:p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EQUIPES DE FISCALIZAÇÃO DOS CAU/UF</a:t>
            </a:r>
          </a:p>
        </p:txBody>
      </p:sp>
    </p:spTree>
    <p:extLst>
      <p:ext uri="{BB962C8B-B14F-4D97-AF65-F5344CB8AC3E}">
        <p14:creationId xmlns:p14="http://schemas.microsoft.com/office/powerpoint/2010/main" val="247898343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345430"/>
            <a:ext cx="7452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NORMATIZAÇÃO E REGULAMENTAÇÃO DE MANIFESTAÇÕES TÉCNICAS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598597"/>
            <a:ext cx="7128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Memorando nº 017/CEP-CAU/RS, de 27 de junho de 2019:</a:t>
            </a:r>
          </a:p>
          <a:p>
            <a:pPr algn="just"/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Apresenta minuta de </a:t>
            </a:r>
            <a:r>
              <a:rPr lang="pt-BR" dirty="0">
                <a:solidFill>
                  <a:srgbClr val="2490AA"/>
                </a:solidFill>
                <a:latin typeface="DaxCondensed" panose="02000506050000020004" pitchFamily="2" charset="0"/>
              </a:rPr>
              <a:t>portaria normativa 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propondo o estabelecimento de normas quanto à emissão de manifestações técnicas sobre temas adstritos à atuação do CAU/RS: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PARECER TÉCNICO;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CATILHA TÉCNICA; e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NOTA TÉCNICA.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Situação: para aprovação.</a:t>
            </a:r>
          </a:p>
        </p:txBody>
      </p:sp>
    </p:spTree>
    <p:extLst>
      <p:ext uri="{BB962C8B-B14F-4D97-AF65-F5344CB8AC3E}">
        <p14:creationId xmlns:p14="http://schemas.microsoft.com/office/powerpoint/2010/main" val="71259723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2204864"/>
            <a:ext cx="7452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CONSOLIDAÇÃO DAS CONSIDERAÇÕES E ENCAMINHAMENTOS</a:t>
            </a:r>
          </a:p>
        </p:txBody>
      </p:sp>
    </p:spTree>
    <p:extLst>
      <p:ext uri="{BB962C8B-B14F-4D97-AF65-F5344CB8AC3E}">
        <p14:creationId xmlns:p14="http://schemas.microsoft.com/office/powerpoint/2010/main" val="310549269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400010"/>
            <a:ext cx="74523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APRESENTAÇÃO DA CTR</a:t>
            </a:r>
          </a:p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SOBRE O TRABALHO EM DESENVOLVIMENTO DE REVISÃO DAS RESOLUÇÕES</a:t>
            </a:r>
          </a:p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DE REGISTRO DE PROFISSIONAIS E REGISTRO DE PESSOAS JURÍDICAS</a:t>
            </a:r>
          </a:p>
        </p:txBody>
      </p:sp>
    </p:spTree>
    <p:extLst>
      <p:ext uri="{BB962C8B-B14F-4D97-AF65-F5344CB8AC3E}">
        <p14:creationId xmlns:p14="http://schemas.microsoft.com/office/powerpoint/2010/main" val="233414643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63688" y="2463279"/>
            <a:ext cx="7380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USO DE TECNOLOGIAS</a:t>
            </a:r>
          </a:p>
        </p:txBody>
      </p:sp>
    </p:spTree>
    <p:extLst>
      <p:ext uri="{BB962C8B-B14F-4D97-AF65-F5344CB8AC3E}">
        <p14:creationId xmlns:p14="http://schemas.microsoft.com/office/powerpoint/2010/main" val="93745687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63689" y="345430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USO DE TECNOLOGIAS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70080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Memorando nº 021/CEP-CAU/RS, de 18 de julho de 2019:</a:t>
            </a:r>
          </a:p>
          <a:p>
            <a:pPr algn="just"/>
            <a:endParaRPr lang="pt-BR" dirty="0">
              <a:solidFill>
                <a:srgbClr val="21303A"/>
              </a:solidFill>
              <a:latin typeface="DaxCondensed" panose="02000506050000020004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Sugere a criação do </a:t>
            </a:r>
            <a:r>
              <a:rPr lang="pt-BR" dirty="0">
                <a:solidFill>
                  <a:srgbClr val="2490AA"/>
                </a:solidFill>
                <a:latin typeface="DaxCondensed" panose="02000506050000020004" pitchFamily="2" charset="0"/>
              </a:rPr>
              <a:t>Aplicativo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>
                <a:solidFill>
                  <a:srgbClr val="2490AA"/>
                </a:solidFill>
                <a:latin typeface="DaxCondensed" panose="02000506050000020004" pitchFamily="2" charset="0"/>
              </a:rPr>
              <a:t>CAU/RS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para suprir a </a:t>
            </a:r>
            <a:r>
              <a:rPr lang="pt-BR" dirty="0">
                <a:solidFill>
                  <a:srgbClr val="2490AA"/>
                </a:solidFill>
                <a:latin typeface="DaxCondensed" panose="02000506050000020004" pitchFamily="2" charset="0"/>
              </a:rPr>
              <a:t>descontinuidade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do </a:t>
            </a:r>
            <a:r>
              <a:rPr lang="pt-BR" dirty="0" err="1">
                <a:solidFill>
                  <a:srgbClr val="2490AA"/>
                </a:solidFill>
                <a:latin typeface="DaxCondensed" panose="02000506050000020004" pitchFamily="2" charset="0"/>
              </a:rPr>
              <a:t>MobiArq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 </a:t>
            </a:r>
            <a:r>
              <a:rPr lang="pt-BR" dirty="0">
                <a:solidFill>
                  <a:srgbClr val="2490AA"/>
                </a:solidFill>
                <a:latin typeface="DaxCondensed" panose="02000506050000020004" pitchFamily="2" charset="0"/>
              </a:rPr>
              <a:t>Protagonista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445551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1988840"/>
            <a:ext cx="7452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MELHORES PRÁTICAS PARA A FISCALIZAÇÃO DE ARQUITETURA DE INTERIORES</a:t>
            </a:r>
          </a:p>
        </p:txBody>
      </p:sp>
    </p:spTree>
    <p:extLst>
      <p:ext uri="{BB962C8B-B14F-4D97-AF65-F5344CB8AC3E}">
        <p14:creationId xmlns:p14="http://schemas.microsoft.com/office/powerpoint/2010/main" val="99039304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CAU/RS - MELHORES PRÁTICAS PARA A FISCALIZAÇÃO DE ARQUITETURA DE INTERIORES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2132856"/>
            <a:ext cx="7452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Campanha abordando o RRT a ser publicada nas mídias do CAU/RS, bem como em mídias relacionadas à arquitetura de interiores;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Aproximação com o Sindicato de Habitação (SECOVI-RS), a Associação dos Síndicos do Rio Grande do Sul (</a:t>
            </a:r>
            <a:r>
              <a:rPr lang="pt-BR" dirty="0" err="1">
                <a:solidFill>
                  <a:srgbClr val="21303A"/>
                </a:solidFill>
                <a:latin typeface="DaxCondensed" panose="02000506050000020004" pitchFamily="2" charset="0"/>
              </a:rPr>
              <a:t>Assosíndicos</a:t>
            </a: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) e com o Portal Click Síndico News, portal direcionado aos síndicos moradores e síndicos profissionais: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Participação nos eventos ministrando palestras acerca da ABNT NBR 16280/2014 – Reforma em edificações – Sistema de gestão de reformas – requisitos, e prestando esclarecimentos através do CAU Mais Perto;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Publicação de matérias nos sítios eletrônicos do CAU/RS e dos referidos entes;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Prestação de esclarecimentos técnicos e jurídicos ao corpo de funcionários dos referidos entes, bem como ao público atendido por eles;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Distribuição do Caderno Técnico “Condomínios” do CAU/RS.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Palestras para os arquitetos de interiores.</a:t>
            </a:r>
          </a:p>
        </p:txBody>
      </p:sp>
    </p:spTree>
    <p:extLst>
      <p:ext uri="{BB962C8B-B14F-4D97-AF65-F5344CB8AC3E}">
        <p14:creationId xmlns:p14="http://schemas.microsoft.com/office/powerpoint/2010/main" val="262574858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2463279"/>
            <a:ext cx="7452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3E4D56"/>
                </a:solidFill>
                <a:latin typeface="DaxCondensed" panose="02000506050000020004" pitchFamily="2" charset="0"/>
              </a:rPr>
              <a:t>AÇÕES PARA A FISCALIZAÇÃO DO PATRIMÔNIO HISTÓRICO</a:t>
            </a:r>
          </a:p>
        </p:txBody>
      </p:sp>
    </p:spTree>
    <p:extLst>
      <p:ext uri="{BB962C8B-B14F-4D97-AF65-F5344CB8AC3E}">
        <p14:creationId xmlns:p14="http://schemas.microsoft.com/office/powerpoint/2010/main" val="194239580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47664" y="42210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DaxCondensed" panose="02000506050000020004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59093" y="345430"/>
            <a:ext cx="696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3E4D56"/>
                </a:solidFill>
                <a:latin typeface="DaxCondensed" panose="02000506050000020004" pitchFamily="2" charset="0"/>
              </a:rPr>
              <a:t>CAU/RS - AÇÕES PARA A FISCALIZAÇÃO DO PATRIMÔNIO HISTÓRICO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680" y="1591047"/>
            <a:ext cx="7452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Criação da Comissão temporária de Patrimônio Histórico (CTPH-CAU/RS), que atuará durante o ano de 2019.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Objetivos: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EDUCAR;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ATUAR JURIDICAMENTE;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ATUAR INSTITUCIONALMENTE; e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FISCALIZAR.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Ações propostas: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1: elaborar CADERNO TÉCNICO;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2: contribuir com a confecção do calendário do CAU/RS;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3: firmar Termo de Cooperação Técnica com IPHAN e IPHAE, Prefeituras Municipais e Ministério Público;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4: pleitear a participação dos arquitetos e urbanistas nos Conselhos de Patrimônio Cultural e Conselhos dos Planos Diretores, nível estadual e municipal;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21303A"/>
                </a:solidFill>
                <a:latin typeface="DaxCondensed" panose="02000506050000020004" pitchFamily="2" charset="0"/>
              </a:rPr>
              <a:t>Ação 5: ingressar com ações judiciais, a exemplo das Ações Civis Públicas (ACP) e da fiscalização de editais, instruindo a Assessoria Jurídica do CAU/RS em como atuar;</a:t>
            </a:r>
          </a:p>
        </p:txBody>
      </p:sp>
    </p:spTree>
    <p:extLst>
      <p:ext uri="{BB962C8B-B14F-4D97-AF65-F5344CB8AC3E}">
        <p14:creationId xmlns:p14="http://schemas.microsoft.com/office/powerpoint/2010/main" val="247153923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11218</TotalTime>
  <Words>2847</Words>
  <Application>Microsoft Office PowerPoint</Application>
  <PresentationFormat>Apresentação na tela (4:3)</PresentationFormat>
  <Paragraphs>248</Paragraphs>
  <Slides>32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DaxCondensed</vt:lpstr>
      <vt:lpstr>Wingdings</vt:lpstr>
      <vt:lpstr>WIYWB J+ Dax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Raquel Dias Coll Oliveira</cp:lastModifiedBy>
  <cp:revision>547</cp:revision>
  <cp:lastPrinted>2019-10-07T22:54:26Z</cp:lastPrinted>
  <dcterms:created xsi:type="dcterms:W3CDTF">2016-08-19T17:58:47Z</dcterms:created>
  <dcterms:modified xsi:type="dcterms:W3CDTF">2019-10-07T22:54:34Z</dcterms:modified>
</cp:coreProperties>
</file>