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88" r:id="rId2"/>
    <p:sldId id="337" r:id="rId3"/>
    <p:sldId id="292" r:id="rId4"/>
    <p:sldId id="359" r:id="rId5"/>
    <p:sldId id="346" r:id="rId6"/>
    <p:sldId id="360" r:id="rId7"/>
    <p:sldId id="348" r:id="rId8"/>
    <p:sldId id="361" r:id="rId9"/>
    <p:sldId id="350" r:id="rId10"/>
    <p:sldId id="362" r:id="rId11"/>
    <p:sldId id="351" r:id="rId12"/>
    <p:sldId id="347" r:id="rId13"/>
    <p:sldId id="363" r:id="rId14"/>
    <p:sldId id="356" r:id="rId15"/>
    <p:sldId id="357" r:id="rId16"/>
    <p:sldId id="352" r:id="rId17"/>
    <p:sldId id="364" r:id="rId18"/>
    <p:sldId id="355" r:id="rId19"/>
    <p:sldId id="365" r:id="rId20"/>
    <p:sldId id="366" r:id="rId21"/>
    <p:sldId id="354" r:id="rId22"/>
    <p:sldId id="367" r:id="rId23"/>
    <p:sldId id="358" r:id="rId24"/>
    <p:sldId id="286" r:id="rId2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386">
          <p15:clr>
            <a:srgbClr val="A4A3A4"/>
          </p15:clr>
        </p15:guide>
        <p15:guide id="4" pos="330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E4E3"/>
    <a:srgbClr val="006A71"/>
    <a:srgbClr val="98D9D6"/>
    <a:srgbClr val="9EE3E3"/>
    <a:srgbClr val="3DA0A3"/>
    <a:srgbClr val="3EA2A5"/>
    <a:srgbClr val="000000"/>
    <a:srgbClr val="757F5B"/>
    <a:srgbClr val="DDD5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6357" autoAdjust="0"/>
  </p:normalViewPr>
  <p:slideViewPr>
    <p:cSldViewPr>
      <p:cViewPr varScale="1">
        <p:scale>
          <a:sx n="72" d="100"/>
          <a:sy n="72" d="100"/>
        </p:scale>
        <p:origin x="1350" y="78"/>
      </p:cViewPr>
      <p:guideLst>
        <p:guide orient="horz" pos="2160"/>
        <p:guide pos="2880"/>
        <p:guide orient="horz" pos="2386"/>
        <p:guide pos="33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641334544501"/>
          <c:y val="0.14353652536992101"/>
          <c:w val="0.79187831254043695"/>
          <c:h val="0.733860746017671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98D9D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6CD-4180-95CA-742AAF4FD62A}"/>
              </c:ext>
            </c:extLst>
          </c:dPt>
          <c:dPt>
            <c:idx val="1"/>
            <c:invertIfNegative val="0"/>
            <c:bubble3D val="0"/>
            <c:spPr>
              <a:solidFill>
                <a:srgbClr val="006A7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6CD-4180-95CA-742AAF4FD62A}"/>
              </c:ext>
            </c:extLst>
          </c:dPt>
          <c:dPt>
            <c:idx val="2"/>
            <c:invertIfNegative val="0"/>
            <c:bubble3D val="0"/>
            <c:spPr>
              <a:solidFill>
                <a:srgbClr val="3DA0A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6CD-4180-95CA-742AAF4FD62A}"/>
              </c:ext>
            </c:extLst>
          </c:dPt>
          <c:dPt>
            <c:idx val="3"/>
            <c:invertIfNegative val="0"/>
            <c:bubble3D val="0"/>
            <c:spPr>
              <a:solidFill>
                <a:srgbClr val="006A7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6CD-4180-95CA-742AAF4FD62A}"/>
              </c:ext>
            </c:extLst>
          </c:dPt>
          <c:dPt>
            <c:idx val="4"/>
            <c:invertIfNegative val="0"/>
            <c:bubble3D val="0"/>
            <c:spPr>
              <a:solidFill>
                <a:srgbClr val="3EA2A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A6CD-4180-95CA-742AAF4FD62A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A6CD-4180-95CA-742AAF4FD62A}"/>
              </c:ext>
            </c:extLst>
          </c:dPt>
          <c:cat>
            <c:strRef>
              <c:f>Plan1!$A$2:$A$7</c:f>
              <c:strCache>
                <c:ptCount val="5"/>
                <c:pt idx="0">
                  <c:v>contribuições</c:v>
                </c:pt>
                <c:pt idx="1">
                  <c:v>em branco</c:v>
                </c:pt>
                <c:pt idx="2">
                  <c:v>concordam</c:v>
                </c:pt>
                <c:pt idx="3">
                  <c:v>não concordam</c:v>
                </c:pt>
                <c:pt idx="4">
                  <c:v>não pertinentes</c:v>
                </c:pt>
              </c:strCache>
            </c:strRef>
          </c:cat>
          <c:val>
            <c:numRef>
              <c:f>Plan1!$B$2:$B$7</c:f>
              <c:numCache>
                <c:formatCode>General</c:formatCode>
                <c:ptCount val="6"/>
                <c:pt idx="0">
                  <c:v>43</c:v>
                </c:pt>
                <c:pt idx="1">
                  <c:v>28</c:v>
                </c:pt>
                <c:pt idx="2">
                  <c:v>14</c:v>
                </c:pt>
                <c:pt idx="3">
                  <c:v>4</c:v>
                </c:pt>
                <c:pt idx="4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A6CD-4180-95CA-742AAF4FD6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87601152"/>
        <c:axId val="98464512"/>
      </c:barChart>
      <c:catAx>
        <c:axId val="876011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98464512"/>
        <c:crosses val="autoZero"/>
        <c:auto val="1"/>
        <c:lblAlgn val="ctr"/>
        <c:lblOffset val="100"/>
        <c:noMultiLvlLbl val="0"/>
      </c:catAx>
      <c:valAx>
        <c:axId val="984645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7601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 anchor="ctr" anchorCtr="0"/>
    <a:lstStyle/>
    <a:p>
      <a:pPr>
        <a:defRPr>
          <a:solidFill>
            <a:schemeClr val="tx1"/>
          </a:solidFill>
        </a:defRPr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787223916135521E-2"/>
          <c:y val="0.14077774085007569"/>
          <c:w val="0.79187831254043695"/>
          <c:h val="0.733860746017671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98D9D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C59-4424-951F-C44C0038D316}"/>
              </c:ext>
            </c:extLst>
          </c:dPt>
          <c:dPt>
            <c:idx val="1"/>
            <c:invertIfNegative val="0"/>
            <c:bubble3D val="0"/>
            <c:spPr>
              <a:solidFill>
                <a:srgbClr val="006A7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C59-4424-951F-C44C0038D316}"/>
              </c:ext>
            </c:extLst>
          </c:dPt>
          <c:dPt>
            <c:idx val="2"/>
            <c:invertIfNegative val="0"/>
            <c:bubble3D val="0"/>
            <c:spPr>
              <a:solidFill>
                <a:srgbClr val="3DA0A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C59-4424-951F-C44C0038D316}"/>
              </c:ext>
            </c:extLst>
          </c:dPt>
          <c:dPt>
            <c:idx val="3"/>
            <c:invertIfNegative val="0"/>
            <c:bubble3D val="0"/>
            <c:spPr>
              <a:solidFill>
                <a:srgbClr val="006A7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C59-4424-951F-C44C0038D316}"/>
              </c:ext>
            </c:extLst>
          </c:dPt>
          <c:dPt>
            <c:idx val="4"/>
            <c:invertIfNegative val="0"/>
            <c:bubble3D val="0"/>
            <c:spPr>
              <a:solidFill>
                <a:srgbClr val="3EA2A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6C59-4424-951F-C44C0038D316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6C59-4424-951F-C44C0038D316}"/>
              </c:ext>
            </c:extLst>
          </c:dPt>
          <c:cat>
            <c:strRef>
              <c:f>Plan1!$A$2:$A$7</c:f>
              <c:strCache>
                <c:ptCount val="5"/>
                <c:pt idx="0">
                  <c:v>documentos</c:v>
                </c:pt>
                <c:pt idx="1">
                  <c:v>eng. seg. trab.</c:v>
                </c:pt>
                <c:pt idx="2">
                  <c:v>reg. estrang.</c:v>
                </c:pt>
                <c:pt idx="3">
                  <c:v>outros títulos</c:v>
                </c:pt>
                <c:pt idx="4">
                  <c:v>curso presencial</c:v>
                </c:pt>
              </c:strCache>
            </c:strRef>
          </c:cat>
          <c:val>
            <c:numRef>
              <c:f>Plan1!$B$2:$B$7</c:f>
              <c:numCache>
                <c:formatCode>General</c:formatCode>
                <c:ptCount val="6"/>
                <c:pt idx="0">
                  <c:v>33</c:v>
                </c:pt>
                <c:pt idx="1">
                  <c:v>30</c:v>
                </c:pt>
                <c:pt idx="2">
                  <c:v>16</c:v>
                </c:pt>
                <c:pt idx="3">
                  <c:v>14</c:v>
                </c:pt>
                <c:pt idx="4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C59-4424-951F-C44C0038D3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85965056"/>
        <c:axId val="87564672"/>
      </c:barChart>
      <c:catAx>
        <c:axId val="859650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87564672"/>
        <c:crosses val="autoZero"/>
        <c:auto val="1"/>
        <c:lblAlgn val="ctr"/>
        <c:lblOffset val="100"/>
        <c:noMultiLvlLbl val="0"/>
      </c:catAx>
      <c:valAx>
        <c:axId val="875646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5965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 anchor="ctr" anchorCtr="0"/>
    <a:lstStyle/>
    <a:p>
      <a:pPr>
        <a:defRPr>
          <a:solidFill>
            <a:schemeClr val="tx1"/>
          </a:solidFill>
        </a:defRPr>
      </a:pPr>
      <a:endParaRPr lang="pt-B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FD78DF-4179-4578-A809-E59409CB05AB}" type="datetimeFigureOut">
              <a:rPr lang="pt-BR" smtClean="0"/>
              <a:pPr/>
              <a:t>08/10/2019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36257-5A55-476E-87C8-69D1C180F724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22872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F36257-5A55-476E-87C8-69D1C180F724}" type="slidenum">
              <a:rPr lang="pt-BR" smtClean="0"/>
              <a:pPr/>
              <a:t>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90757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39260E-40DF-4FE1-8848-1394F41BD983}" type="datetimeFigureOut">
              <a:rPr lang="pt-BR" smtClean="0"/>
              <a:pPr/>
              <a:t>08/10/2019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57E183-E72B-4C71-9D3F-37E546540F64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11600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39260E-40DF-4FE1-8848-1394F41BD983}" type="datetimeFigureOut">
              <a:rPr lang="pt-BR" smtClean="0"/>
              <a:pPr/>
              <a:t>08/10/2019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57E183-E72B-4C71-9D3F-37E546540F64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60000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39260E-40DF-4FE1-8848-1394F41BD983}" type="datetimeFigureOut">
              <a:rPr lang="pt-BR" smtClean="0"/>
              <a:pPr/>
              <a:t>08/10/2019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57E183-E72B-4C71-9D3F-37E546540F64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74247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-CAU-BR-powerpoint-0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6525"/>
            <a:ext cx="9145588" cy="699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416300" y="4114800"/>
            <a:ext cx="5308600" cy="22415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2400">
                <a:solidFill>
                  <a:srgbClr val="92B3BC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42123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39260E-40DF-4FE1-8848-1394F41BD983}" type="datetimeFigureOut">
              <a:rPr lang="pt-BR" smtClean="0"/>
              <a:pPr/>
              <a:t>08/10/2019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57E183-E72B-4C71-9D3F-37E546540F64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44374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39260E-40DF-4FE1-8848-1394F41BD983}" type="datetimeFigureOut">
              <a:rPr lang="pt-BR" smtClean="0"/>
              <a:pPr/>
              <a:t>08/10/2019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57E183-E72B-4C71-9D3F-37E546540F64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2766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39260E-40DF-4FE1-8848-1394F41BD983}" type="datetimeFigureOut">
              <a:rPr lang="pt-BR" smtClean="0"/>
              <a:pPr/>
              <a:t>08/10/2019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57E183-E72B-4C71-9D3F-37E546540F64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02886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39260E-40DF-4FE1-8848-1394F41BD983}" type="datetimeFigureOut">
              <a:rPr lang="pt-BR" smtClean="0"/>
              <a:pPr/>
              <a:t>08/10/2019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57E183-E72B-4C71-9D3F-37E546540F64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47868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39260E-40DF-4FE1-8848-1394F41BD983}" type="datetimeFigureOut">
              <a:rPr lang="pt-BR" smtClean="0"/>
              <a:pPr/>
              <a:t>08/10/2019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57E183-E72B-4C71-9D3F-37E546540F64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13051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39260E-40DF-4FE1-8848-1394F41BD983}" type="datetimeFigureOut">
              <a:rPr lang="pt-BR" smtClean="0"/>
              <a:pPr/>
              <a:t>08/10/2019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57E183-E72B-4C71-9D3F-37E546540F64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43113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39260E-40DF-4FE1-8848-1394F41BD983}" type="datetimeFigureOut">
              <a:rPr lang="pt-BR" smtClean="0"/>
              <a:pPr/>
              <a:t>08/10/2019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57E183-E72B-4C71-9D3F-37E546540F64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92791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39260E-40DF-4FE1-8848-1394F41BD983}" type="datetimeFigureOut">
              <a:rPr lang="pt-BR" smtClean="0"/>
              <a:pPr/>
              <a:t>08/10/2019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57E183-E72B-4C71-9D3F-37E546540F64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74725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961256" y="629816"/>
            <a:ext cx="7787208" cy="5669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71600" y="1600200"/>
            <a:ext cx="7488832" cy="525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006815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9" y="0"/>
            <a:ext cx="9135901" cy="685800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9" y="0"/>
            <a:ext cx="9144000" cy="8511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31726" y="622931"/>
            <a:ext cx="6696745" cy="615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3800" b="1" dirty="0">
                <a:solidFill>
                  <a:schemeClr val="accent4"/>
                </a:solidFill>
              </a:rPr>
              <a:t>COMISSÃO TEMPORÁRIA DE REGISTRO DO CAU/BR CTR-CAU/BR</a:t>
            </a:r>
            <a:endParaRPr lang="x-none" sz="3800" b="1" dirty="0">
              <a:solidFill>
                <a:schemeClr val="accent4"/>
              </a:solidFill>
            </a:endParaRPr>
          </a:p>
          <a:p>
            <a:pPr algn="r"/>
            <a:endParaRPr lang="x-none" sz="2800" dirty="0">
              <a:solidFill>
                <a:schemeClr val="accent4"/>
              </a:solidFill>
              <a:latin typeface="DaxCondensed-Medium" pitchFamily="2" charset="0"/>
            </a:endParaRPr>
          </a:p>
          <a:p>
            <a:pPr algn="r"/>
            <a:endParaRPr lang="pt-BR" sz="2000" dirty="0">
              <a:solidFill>
                <a:schemeClr val="accent4"/>
              </a:solidFill>
              <a:latin typeface="DaxCondensed-Medium" pitchFamily="2" charset="0"/>
            </a:endParaRPr>
          </a:p>
          <a:p>
            <a:pPr algn="r"/>
            <a:endParaRPr lang="pt-BR" sz="2000" dirty="0">
              <a:solidFill>
                <a:schemeClr val="accent4"/>
              </a:solidFill>
              <a:latin typeface="DaxCondensed-Medium" pitchFamily="2" charset="0"/>
            </a:endParaRPr>
          </a:p>
          <a:p>
            <a:pPr algn="r"/>
            <a:endParaRPr lang="pt-BR" sz="2000" dirty="0">
              <a:solidFill>
                <a:schemeClr val="accent4"/>
              </a:solidFill>
              <a:latin typeface="DaxCondensed-Medium" pitchFamily="2" charset="0"/>
            </a:endParaRPr>
          </a:p>
          <a:p>
            <a:pPr algn="r"/>
            <a:endParaRPr lang="pt-BR" sz="2000" dirty="0">
              <a:solidFill>
                <a:schemeClr val="bg1"/>
              </a:solidFill>
              <a:latin typeface="DaxCondensed-Medium" pitchFamily="2" charset="0"/>
            </a:endParaRPr>
          </a:p>
          <a:p>
            <a:pPr algn="r"/>
            <a:endParaRPr lang="pt-BR" sz="2000" dirty="0">
              <a:solidFill>
                <a:schemeClr val="bg1"/>
              </a:solidFill>
              <a:latin typeface="DaxCondensed-Medium" pitchFamily="2" charset="0"/>
            </a:endParaRPr>
          </a:p>
          <a:p>
            <a:pPr algn="r"/>
            <a:endParaRPr lang="pt-BR" sz="2000" dirty="0">
              <a:solidFill>
                <a:schemeClr val="bg1"/>
              </a:solidFill>
              <a:latin typeface="DaxCondensed-Medium" pitchFamily="2" charset="0"/>
            </a:endParaRPr>
          </a:p>
          <a:p>
            <a:pPr algn="r"/>
            <a:endParaRPr lang="pt-BR" sz="2200" dirty="0">
              <a:solidFill>
                <a:srgbClr val="183C47"/>
              </a:solidFill>
              <a:latin typeface="DaxCondensed-Medium" pitchFamily="2" charset="0"/>
            </a:endParaRPr>
          </a:p>
          <a:p>
            <a:pPr algn="r"/>
            <a:endParaRPr lang="pt-BR" sz="2200" dirty="0">
              <a:solidFill>
                <a:srgbClr val="183C47"/>
              </a:solidFill>
              <a:latin typeface="DaxCondensed-Medium" pitchFamily="2" charset="0"/>
            </a:endParaRPr>
          </a:p>
          <a:p>
            <a:pPr algn="r"/>
            <a:r>
              <a:rPr lang="pt-BR" sz="2200" dirty="0">
                <a:solidFill>
                  <a:srgbClr val="183C47"/>
                </a:solidFill>
                <a:latin typeface="DaxCondensed-Medium" pitchFamily="2" charset="0"/>
              </a:rPr>
              <a:t>ENCONTRO DAS COMISSÕES DE EXERCÍCIO PROFISSIONAL DO CAU</a:t>
            </a:r>
          </a:p>
          <a:p>
            <a:pPr algn="r"/>
            <a:r>
              <a:rPr lang="pt-BR" sz="2200" dirty="0">
                <a:solidFill>
                  <a:srgbClr val="183C47"/>
                </a:solidFill>
                <a:latin typeface="DaxCondensed-Medium" pitchFamily="2" charset="0"/>
              </a:rPr>
              <a:t>8 DE OUTUBRO DE 2019</a:t>
            </a:r>
          </a:p>
          <a:p>
            <a:pPr algn="r"/>
            <a:r>
              <a:rPr lang="pt-BR" sz="2200" dirty="0">
                <a:solidFill>
                  <a:srgbClr val="183C47"/>
                </a:solidFill>
                <a:latin typeface="DaxCondensed-Medium" pitchFamily="2" charset="0"/>
              </a:rPr>
              <a:t>PORTO ALEGRE/RS</a:t>
            </a:r>
          </a:p>
        </p:txBody>
      </p:sp>
    </p:spTree>
    <p:extLst>
      <p:ext uri="{BB962C8B-B14F-4D97-AF65-F5344CB8AC3E}">
        <p14:creationId xmlns:p14="http://schemas.microsoft.com/office/powerpoint/2010/main" val="2549288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1F8B043D-F0D8-47EA-8042-A517B3C6CD4A}"/>
              </a:ext>
            </a:extLst>
          </p:cNvPr>
          <p:cNvSpPr/>
          <p:nvPr/>
        </p:nvSpPr>
        <p:spPr>
          <a:xfrm>
            <a:off x="1115616" y="2153586"/>
            <a:ext cx="6768752" cy="28758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pt-BR" sz="2400" dirty="0">
                <a:ea typeface="Times New Roman" panose="02020603050405020304" pitchFamily="18" charset="0"/>
              </a:rPr>
              <a:t>especificação</a:t>
            </a:r>
            <a:r>
              <a:rPr lang="pt-BR" sz="2400" dirty="0">
                <a:solidFill>
                  <a:schemeClr val="bg2">
                    <a:lumMod val="75000"/>
                  </a:schemeClr>
                </a:solidFill>
                <a:ea typeface="Times New Roman" panose="02020603050405020304" pitchFamily="18" charset="0"/>
              </a:rPr>
              <a:t> da documentação em formato digital, </a:t>
            </a:r>
            <a:r>
              <a:rPr lang="pt-BR" sz="2400" dirty="0">
                <a:ea typeface="Times New Roman" panose="02020603050405020304" pitchFamily="18" charset="0"/>
              </a:rPr>
              <a:t>extensão .</a:t>
            </a:r>
            <a:r>
              <a:rPr lang="pt-BR" sz="2400" dirty="0" err="1">
                <a:ea typeface="Times New Roman" panose="02020603050405020304" pitchFamily="18" charset="0"/>
              </a:rPr>
              <a:t>pdf</a:t>
            </a:r>
            <a:r>
              <a:rPr lang="pt-BR" sz="2400" dirty="0">
                <a:solidFill>
                  <a:schemeClr val="bg2">
                    <a:lumMod val="75000"/>
                  </a:schemeClr>
                </a:solidFill>
                <a:ea typeface="Times New Roman" panose="02020603050405020304" pitchFamily="18" charset="0"/>
              </a:rPr>
              <a:t>; </a:t>
            </a:r>
            <a:r>
              <a:rPr lang="pt-BR" sz="2400" dirty="0">
                <a:ea typeface="Times New Roman" panose="02020603050405020304" pitchFamily="18" charset="0"/>
              </a:rPr>
              <a:t>com o intuito de padronizar o acervo e a qualidade dos documentos</a:t>
            </a:r>
            <a:r>
              <a:rPr lang="pt-BR" sz="2400" dirty="0">
                <a:solidFill>
                  <a:schemeClr val="bg2">
                    <a:lumMod val="75000"/>
                  </a:schemeClr>
                </a:solidFill>
                <a:ea typeface="Times New Roman" panose="02020603050405020304" pitchFamily="18" charset="0"/>
              </a:rPr>
              <a:t>;</a:t>
            </a:r>
          </a:p>
          <a:p>
            <a:pPr marL="285750" indent="-28575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pt-BR" sz="2400" dirty="0">
                <a:ea typeface="Times New Roman" panose="02020603050405020304" pitchFamily="18" charset="0"/>
              </a:rPr>
              <a:t>supressão</a:t>
            </a:r>
            <a:r>
              <a:rPr lang="pt-BR" sz="2400" dirty="0">
                <a:solidFill>
                  <a:schemeClr val="bg2">
                    <a:lumMod val="75000"/>
                  </a:schemeClr>
                </a:solidFill>
                <a:ea typeface="Times New Roman" panose="02020603050405020304" pitchFamily="18" charset="0"/>
              </a:rPr>
              <a:t> da exigência de apresentação de </a:t>
            </a:r>
            <a:r>
              <a:rPr lang="pt-BR" sz="2400" dirty="0">
                <a:ea typeface="Times New Roman" panose="02020603050405020304" pitchFamily="18" charset="0"/>
              </a:rPr>
              <a:t>comprovante de quitação com a justiça eleitoral e com o serviço militar</a:t>
            </a:r>
            <a:r>
              <a:rPr lang="pt-BR" sz="2400" dirty="0">
                <a:solidFill>
                  <a:schemeClr val="bg2">
                    <a:lumMod val="75000"/>
                  </a:schemeClr>
                </a:solidFill>
                <a:ea typeface="Times New Roman" panose="02020603050405020304" pitchFamily="18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1787990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434381" y="2204864"/>
            <a:ext cx="6192688" cy="4648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pt-BR" sz="2400" dirty="0">
                <a:ea typeface="Times New Roman" panose="02020603050405020304" pitchFamily="18" charset="0"/>
              </a:rPr>
              <a:t>apresentação de documento comprobatório do óbito,</a:t>
            </a:r>
            <a:r>
              <a:rPr lang="pt-BR" sz="2400" dirty="0">
                <a:solidFill>
                  <a:schemeClr val="bg2">
                    <a:lumMod val="75000"/>
                  </a:schemeClr>
                </a:solidFill>
                <a:ea typeface="Times New Roman" panose="02020603050405020304" pitchFamily="18" charset="0"/>
              </a:rPr>
              <a:t> nos casos de </a:t>
            </a:r>
            <a:r>
              <a:rPr lang="pt-BR" sz="2400" dirty="0">
                <a:ea typeface="Times New Roman" panose="02020603050405020304" pitchFamily="18" charset="0"/>
              </a:rPr>
              <a:t>cancelamento por falecimento</a:t>
            </a:r>
            <a:r>
              <a:rPr lang="pt-BR" sz="2400" dirty="0">
                <a:solidFill>
                  <a:schemeClr val="bg2">
                    <a:lumMod val="75000"/>
                  </a:schemeClr>
                </a:solidFill>
                <a:ea typeface="Times New Roman" panose="02020603050405020304" pitchFamily="18" charset="0"/>
              </a:rPr>
              <a:t>, não se restringindo à certidão de óbito registrada em cartório; (outros tipos de doc. constarão da IN)</a:t>
            </a:r>
          </a:p>
          <a:p>
            <a:pPr marL="285750" indent="-28575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pt-BR" sz="2400" dirty="0">
                <a:ea typeface="Times New Roman" panose="02020603050405020304" pitchFamily="18" charset="0"/>
              </a:rPr>
              <a:t>estabelecimento de numeração definitiva </a:t>
            </a:r>
            <a:r>
              <a:rPr lang="pt-BR" sz="2400" dirty="0">
                <a:solidFill>
                  <a:schemeClr val="bg2">
                    <a:lumMod val="75000"/>
                  </a:schemeClr>
                </a:solidFill>
                <a:ea typeface="Times New Roman" panose="02020603050405020304" pitchFamily="18" charset="0"/>
              </a:rPr>
              <a:t>a todos os registros constantes do SICCAU, inclusive dos que não realizarem a atualização cadastral até o marco de </a:t>
            </a:r>
            <a:r>
              <a:rPr lang="pt-BR" sz="2400" dirty="0">
                <a:ea typeface="Times New Roman" panose="02020603050405020304" pitchFamily="18" charset="0"/>
              </a:rPr>
              <a:t>1° de janeiro de 2020</a:t>
            </a:r>
            <a:r>
              <a:rPr lang="pt-BR" sz="2400" dirty="0">
                <a:solidFill>
                  <a:schemeClr val="bg2">
                    <a:lumMod val="75000"/>
                  </a:schemeClr>
                </a:solidFill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21" name="Retângulo 20"/>
          <p:cNvSpPr/>
          <p:nvPr/>
        </p:nvSpPr>
        <p:spPr>
          <a:xfrm>
            <a:off x="683568" y="1489602"/>
            <a:ext cx="77768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pt-BR" sz="3200" b="1" dirty="0">
                <a:solidFill>
                  <a:schemeClr val="accent5"/>
                </a:solidFill>
                <a:latin typeface="Dax-Bold"/>
                <a:ea typeface="Calibri" panose="020F0502020204030204" pitchFamily="34" charset="0"/>
                <a:cs typeface="Dax-Bold"/>
              </a:rPr>
              <a:t>Registro de Pessoa Física (RPF)</a:t>
            </a:r>
          </a:p>
        </p:txBody>
      </p:sp>
    </p:spTree>
    <p:extLst>
      <p:ext uri="{BB962C8B-B14F-4D97-AF65-F5344CB8AC3E}">
        <p14:creationId xmlns:p14="http://schemas.microsoft.com/office/powerpoint/2010/main" val="755503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259632" y="2276872"/>
            <a:ext cx="6624735" cy="45717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pt-BR" sz="2400" dirty="0">
                <a:solidFill>
                  <a:schemeClr val="bg2">
                    <a:lumMod val="75000"/>
                  </a:schemeClr>
                </a:solidFill>
                <a:ea typeface="Times New Roman" panose="02020603050405020304" pitchFamily="18" charset="0"/>
              </a:rPr>
              <a:t>No sentindo de padronizar os procedimentos administrativos de </a:t>
            </a:r>
            <a:r>
              <a:rPr lang="pt-BR" sz="2400" dirty="0">
                <a:ea typeface="Times New Roman" panose="02020603050405020304" pitchFamily="18" charset="0"/>
              </a:rPr>
              <a:t>abertura, análise, tramitação e arquivamento de cada requerimento </a:t>
            </a:r>
            <a:r>
              <a:rPr lang="pt-BR" sz="2400" dirty="0">
                <a:solidFill>
                  <a:schemeClr val="bg2">
                    <a:lumMod val="75000"/>
                  </a:schemeClr>
                </a:solidFill>
                <a:ea typeface="Times New Roman" panose="02020603050405020304" pitchFamily="18" charset="0"/>
              </a:rPr>
              <a:t>submetido à apreciação do Conselho, a CTR-CAU/BR propôs-se a elaborar </a:t>
            </a:r>
            <a:r>
              <a:rPr lang="pt-BR" sz="2400" dirty="0">
                <a:ea typeface="Times New Roman" panose="02020603050405020304" pitchFamily="18" charset="0"/>
              </a:rPr>
              <a:t>Instruções Normativas (IN) </a:t>
            </a:r>
            <a:r>
              <a:rPr lang="pt-BR" sz="2400" dirty="0">
                <a:solidFill>
                  <a:schemeClr val="bg2">
                    <a:lumMod val="75000"/>
                  </a:schemeClr>
                </a:solidFill>
                <a:ea typeface="Times New Roman" panose="02020603050405020304" pitchFamily="18" charset="0"/>
              </a:rPr>
              <a:t>que compreendem:</a:t>
            </a: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endParaRPr lang="pt-BR" sz="2400" dirty="0">
              <a:solidFill>
                <a:schemeClr val="bg2">
                  <a:lumMod val="75000"/>
                </a:schemeClr>
              </a:solidFill>
              <a:ea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400" dirty="0">
                <a:solidFill>
                  <a:schemeClr val="bg2">
                    <a:lumMod val="75000"/>
                  </a:schemeClr>
                </a:solidFill>
                <a:latin typeface="Dax-Bold"/>
                <a:ea typeface="Times New Roman" panose="02020603050405020304" pitchFamily="18" charset="0"/>
              </a:rPr>
              <a:t>*</a:t>
            </a:r>
            <a:r>
              <a:rPr lang="pt-BR" sz="2400" dirty="0">
                <a:solidFill>
                  <a:schemeClr val="bg2">
                    <a:lumMod val="75000"/>
                  </a:schemeClr>
                </a:solidFill>
                <a:ea typeface="Times New Roman" panose="02020603050405020304" pitchFamily="18" charset="0"/>
              </a:rPr>
              <a:t>Totalizam-se 18 (dezoito) instruções normativas, em elaboração pela CTR-CAU/BR, referentes a registro de pessoa física no CAU.</a:t>
            </a:r>
          </a:p>
        </p:txBody>
      </p:sp>
      <p:sp>
        <p:nvSpPr>
          <p:cNvPr id="21" name="Retângulo 20"/>
          <p:cNvSpPr/>
          <p:nvPr/>
        </p:nvSpPr>
        <p:spPr>
          <a:xfrm>
            <a:off x="683568" y="1489602"/>
            <a:ext cx="77768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pt-BR" sz="3200" b="1" dirty="0">
                <a:solidFill>
                  <a:schemeClr val="accent5"/>
                </a:solidFill>
                <a:latin typeface="Dax-Bold"/>
                <a:ea typeface="Calibri" panose="020F0502020204030204" pitchFamily="34" charset="0"/>
                <a:cs typeface="Dax-Bold"/>
              </a:rPr>
              <a:t>Registro de Pessoa Física (RPF)</a:t>
            </a:r>
          </a:p>
        </p:txBody>
      </p:sp>
    </p:spTree>
    <p:extLst>
      <p:ext uri="{BB962C8B-B14F-4D97-AF65-F5344CB8AC3E}">
        <p14:creationId xmlns:p14="http://schemas.microsoft.com/office/powerpoint/2010/main" val="2426592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018A34EA-A5BC-47FD-B93C-316CDF76404D}"/>
              </a:ext>
            </a:extLst>
          </p:cNvPr>
          <p:cNvSpPr/>
          <p:nvPr/>
        </p:nvSpPr>
        <p:spPr>
          <a:xfrm>
            <a:off x="1115616" y="1700808"/>
            <a:ext cx="6840760" cy="4821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pt-BR" sz="2400" dirty="0">
                <a:latin typeface="Dax-Bold"/>
                <a:ea typeface="Times New Roman" panose="02020603050405020304" pitchFamily="18" charset="0"/>
                <a:cs typeface="Dax-Bold"/>
              </a:rPr>
              <a:t>metodologia de verificação dos documentos;</a:t>
            </a:r>
          </a:p>
          <a:p>
            <a:pPr marL="285750" indent="-28575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pt-BR" sz="2400" dirty="0">
                <a:latin typeface="Dax-Bold"/>
                <a:ea typeface="Times New Roman" panose="02020603050405020304" pitchFamily="18" charset="0"/>
                <a:cs typeface="Dax-Bold"/>
              </a:rPr>
              <a:t>sistematização da análise do processo administrativo;</a:t>
            </a:r>
          </a:p>
          <a:p>
            <a:pPr marL="285750" indent="-28575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pt-BR" sz="2400" dirty="0">
                <a:latin typeface="Dax-Bold"/>
                <a:ea typeface="Times New Roman" panose="02020603050405020304" pitchFamily="18" charset="0"/>
                <a:cs typeface="Dax-Bold"/>
              </a:rPr>
              <a:t>trâmites processuais e os prazos inerentes a cada etapa;</a:t>
            </a:r>
          </a:p>
          <a:p>
            <a:pPr marL="285750" indent="-28575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pt-BR" sz="2400" dirty="0">
                <a:latin typeface="Dax-Bold"/>
                <a:ea typeface="Times New Roman" panose="02020603050405020304" pitchFamily="18" charset="0"/>
                <a:cs typeface="Dax-Bold"/>
              </a:rPr>
              <a:t>conduta nos casos de constatação de documentos falsos;</a:t>
            </a:r>
          </a:p>
          <a:p>
            <a:pPr marL="285750" indent="-28575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pt-BR" sz="2400" dirty="0">
                <a:latin typeface="Dax-Bold"/>
                <a:ea typeface="Times New Roman" panose="02020603050405020304" pitchFamily="18" charset="0"/>
                <a:cs typeface="Dax-Bold"/>
              </a:rPr>
              <a:t>modelos de declarações, tabelas e afins; e</a:t>
            </a:r>
          </a:p>
          <a:p>
            <a:pPr marL="285750" indent="-28575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pt-BR" sz="2400" dirty="0">
                <a:latin typeface="Dax-Bold"/>
                <a:ea typeface="Times New Roman" panose="02020603050405020304" pitchFamily="18" charset="0"/>
                <a:cs typeface="Dax-Bold"/>
              </a:rPr>
              <a:t>fluxograma.</a:t>
            </a:r>
          </a:p>
        </p:txBody>
      </p:sp>
    </p:spTree>
    <p:extLst>
      <p:ext uri="{BB962C8B-B14F-4D97-AF65-F5344CB8AC3E}">
        <p14:creationId xmlns:p14="http://schemas.microsoft.com/office/powerpoint/2010/main" val="1305126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899592" y="2204864"/>
            <a:ext cx="741682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pt-BR" sz="1500" dirty="0">
                <a:solidFill>
                  <a:schemeClr val="bg2">
                    <a:lumMod val="75000"/>
                  </a:schemeClr>
                </a:solidFill>
                <a:ea typeface="Times New Roman" panose="02020603050405020304" pitchFamily="18" charset="0"/>
              </a:rPr>
              <a:t>Sistematização – Consulta Pública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endParaRPr lang="pt-BR" sz="1500" dirty="0">
              <a:solidFill>
                <a:schemeClr val="bg2">
                  <a:lumMod val="75000"/>
                </a:schemeClr>
              </a:solidFill>
              <a:ea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</a:pPr>
            <a:endParaRPr lang="pt-BR" sz="1500" dirty="0">
              <a:solidFill>
                <a:schemeClr val="bg2">
                  <a:lumMod val="75000"/>
                </a:schemeClr>
              </a:solidFill>
              <a:ea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pt-BR" sz="1500" dirty="0">
                <a:solidFill>
                  <a:schemeClr val="bg2">
                    <a:lumMod val="75000"/>
                  </a:schemeClr>
                </a:solidFill>
                <a:ea typeface="Times New Roman" panose="02020603050405020304" pitchFamily="18" charset="0"/>
              </a:rPr>
              <a:t>Total respostas: 100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pt-BR" sz="1500" dirty="0">
                <a:solidFill>
                  <a:schemeClr val="bg2">
                    <a:lumMod val="75000"/>
                  </a:schemeClr>
                </a:solidFill>
                <a:ea typeface="Times New Roman" panose="02020603050405020304" pitchFamily="18" charset="0"/>
              </a:rPr>
              <a:t>Arquitetos e urbanistas: 97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endParaRPr lang="pt-BR" sz="1500" dirty="0">
              <a:solidFill>
                <a:schemeClr val="bg2">
                  <a:lumMod val="75000"/>
                </a:schemeClr>
              </a:solidFill>
              <a:ea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</a:pPr>
            <a:endParaRPr lang="pt-BR" sz="1500" dirty="0">
              <a:solidFill>
                <a:schemeClr val="bg2">
                  <a:lumMod val="75000"/>
                </a:schemeClr>
              </a:solidFill>
              <a:ea typeface="Times New Roman" panose="02020603050405020304" pitchFamily="18" charset="0"/>
            </a:endParaRPr>
          </a:p>
          <a:p>
            <a:pPr marL="285750" indent="-285750">
              <a:lnSpc>
                <a:spcPct val="120000"/>
              </a:lnSpc>
              <a:spcAft>
                <a:spcPts val="0"/>
              </a:spcAft>
              <a:buFont typeface="Wingdings" pitchFamily="2" charset="2"/>
              <a:buChar char="ü"/>
            </a:pPr>
            <a:r>
              <a:rPr lang="pt-BR" sz="1500" dirty="0">
                <a:solidFill>
                  <a:schemeClr val="bg2">
                    <a:lumMod val="75000"/>
                  </a:schemeClr>
                </a:solidFill>
                <a:ea typeface="Times New Roman" panose="02020603050405020304" pitchFamily="18" charset="0"/>
              </a:rPr>
              <a:t>28% em branco</a:t>
            </a:r>
          </a:p>
          <a:p>
            <a:pPr marL="285750" indent="-285750">
              <a:lnSpc>
                <a:spcPct val="120000"/>
              </a:lnSpc>
              <a:spcAft>
                <a:spcPts val="0"/>
              </a:spcAft>
              <a:buFont typeface="Wingdings" pitchFamily="2" charset="2"/>
              <a:buChar char="ü"/>
            </a:pPr>
            <a:r>
              <a:rPr lang="pt-BR" sz="1500" dirty="0">
                <a:solidFill>
                  <a:schemeClr val="bg2">
                    <a:lumMod val="75000"/>
                  </a:schemeClr>
                </a:solidFill>
                <a:ea typeface="Times New Roman" panose="02020603050405020304" pitchFamily="18" charset="0"/>
              </a:rPr>
              <a:t>4% não concordam</a:t>
            </a:r>
          </a:p>
          <a:p>
            <a:pPr marL="285750" indent="-285750">
              <a:lnSpc>
                <a:spcPct val="120000"/>
              </a:lnSpc>
              <a:spcAft>
                <a:spcPts val="0"/>
              </a:spcAft>
              <a:buFont typeface="Wingdings" pitchFamily="2" charset="2"/>
              <a:buChar char="ü"/>
            </a:pPr>
            <a:r>
              <a:rPr lang="pt-BR" sz="1500" dirty="0">
                <a:solidFill>
                  <a:schemeClr val="bg2">
                    <a:lumMod val="75000"/>
                  </a:schemeClr>
                </a:solidFill>
                <a:ea typeface="Times New Roman" panose="02020603050405020304" pitchFamily="18" charset="0"/>
              </a:rPr>
              <a:t>14% concordam</a:t>
            </a:r>
          </a:p>
          <a:p>
            <a:pPr marL="285750" indent="-285750">
              <a:lnSpc>
                <a:spcPct val="120000"/>
              </a:lnSpc>
              <a:spcAft>
                <a:spcPts val="0"/>
              </a:spcAft>
              <a:buFont typeface="Wingdings" pitchFamily="2" charset="2"/>
              <a:buChar char="ü"/>
            </a:pPr>
            <a:r>
              <a:rPr lang="pt-BR" sz="1500" dirty="0">
                <a:solidFill>
                  <a:schemeClr val="bg2">
                    <a:lumMod val="75000"/>
                  </a:schemeClr>
                </a:solidFill>
                <a:ea typeface="Times New Roman" panose="02020603050405020304" pitchFamily="18" charset="0"/>
              </a:rPr>
              <a:t>11% não pertinentes </a:t>
            </a:r>
          </a:p>
          <a:p>
            <a:pPr marL="285750" indent="-285750">
              <a:lnSpc>
                <a:spcPct val="120000"/>
              </a:lnSpc>
              <a:spcAft>
                <a:spcPts val="0"/>
              </a:spcAft>
              <a:buFont typeface="Wingdings" pitchFamily="2" charset="2"/>
              <a:buChar char="ü"/>
            </a:pPr>
            <a:r>
              <a:rPr lang="pt-BR" sz="1500" dirty="0">
                <a:solidFill>
                  <a:schemeClr val="bg2">
                    <a:lumMod val="75000"/>
                  </a:schemeClr>
                </a:solidFill>
                <a:ea typeface="Times New Roman" panose="02020603050405020304" pitchFamily="18" charset="0"/>
              </a:rPr>
              <a:t>43% contribuições</a:t>
            </a:r>
          </a:p>
        </p:txBody>
      </p:sp>
      <p:sp>
        <p:nvSpPr>
          <p:cNvPr id="21" name="Retângulo 20"/>
          <p:cNvSpPr/>
          <p:nvPr/>
        </p:nvSpPr>
        <p:spPr>
          <a:xfrm>
            <a:off x="683568" y="1489602"/>
            <a:ext cx="77768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pt-BR" sz="3200" b="1" dirty="0">
                <a:solidFill>
                  <a:schemeClr val="accent5"/>
                </a:solidFill>
                <a:latin typeface="Dax-Bold"/>
                <a:ea typeface="Calibri" panose="020F0502020204030204" pitchFamily="34" charset="0"/>
                <a:cs typeface="Dax-Bold"/>
              </a:rPr>
              <a:t>Registro de Pessoa Física (RPF)</a:t>
            </a:r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856588453"/>
              </p:ext>
            </p:extLst>
          </p:nvPr>
        </p:nvGraphicFramePr>
        <p:xfrm>
          <a:off x="3059832" y="2284063"/>
          <a:ext cx="5832648" cy="46035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42529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115616" y="2204864"/>
            <a:ext cx="6840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pt-BR" sz="1500" dirty="0">
                <a:solidFill>
                  <a:schemeClr val="bg2">
                    <a:lumMod val="75000"/>
                  </a:schemeClr>
                </a:solidFill>
                <a:ea typeface="Times New Roman" panose="02020603050405020304" pitchFamily="18" charset="0"/>
              </a:rPr>
              <a:t>Sistematização Contribuições – Consulta Pública</a:t>
            </a:r>
          </a:p>
        </p:txBody>
      </p:sp>
      <p:sp>
        <p:nvSpPr>
          <p:cNvPr id="21" name="Retângulo 20"/>
          <p:cNvSpPr/>
          <p:nvPr/>
        </p:nvSpPr>
        <p:spPr>
          <a:xfrm>
            <a:off x="683568" y="1489602"/>
            <a:ext cx="77768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pt-BR" sz="3200" b="1" dirty="0">
                <a:solidFill>
                  <a:schemeClr val="accent5"/>
                </a:solidFill>
                <a:latin typeface="Dax-Bold"/>
                <a:ea typeface="Calibri" panose="020F0502020204030204" pitchFamily="34" charset="0"/>
                <a:cs typeface="Dax-Bold"/>
              </a:rPr>
              <a:t>Registro de Pessoa Física (RPF)</a:t>
            </a:r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3138756518"/>
              </p:ext>
            </p:extLst>
          </p:nvPr>
        </p:nvGraphicFramePr>
        <p:xfrm>
          <a:off x="1115616" y="2376802"/>
          <a:ext cx="5428210" cy="43254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tângulo 6"/>
          <p:cNvSpPr/>
          <p:nvPr/>
        </p:nvSpPr>
        <p:spPr>
          <a:xfrm>
            <a:off x="4139952" y="2852936"/>
            <a:ext cx="381642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endParaRPr lang="pt-BR" sz="1500" dirty="0">
              <a:solidFill>
                <a:schemeClr val="bg2">
                  <a:lumMod val="75000"/>
                </a:schemeClr>
              </a:solidFill>
              <a:ea typeface="Times New Roman" panose="02020603050405020304" pitchFamily="18" charset="0"/>
            </a:endParaRPr>
          </a:p>
          <a:p>
            <a:pPr algn="r">
              <a:lnSpc>
                <a:spcPct val="120000"/>
              </a:lnSpc>
              <a:spcAft>
                <a:spcPts val="0"/>
              </a:spcAft>
            </a:pPr>
            <a:r>
              <a:rPr lang="pt-BR" sz="1500" dirty="0">
                <a:solidFill>
                  <a:schemeClr val="bg2">
                    <a:lumMod val="75000"/>
                  </a:schemeClr>
                </a:solidFill>
                <a:ea typeface="Times New Roman" panose="02020603050405020304" pitchFamily="18" charset="0"/>
              </a:rPr>
              <a:t>Total: 43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endParaRPr lang="pt-BR" sz="1500" dirty="0">
              <a:solidFill>
                <a:schemeClr val="bg2">
                  <a:lumMod val="75000"/>
                </a:schemeClr>
              </a:solidFill>
              <a:ea typeface="Times New Roman" panose="02020603050405020304" pitchFamily="18" charset="0"/>
            </a:endParaRPr>
          </a:p>
          <a:p>
            <a:pPr algn="r">
              <a:lnSpc>
                <a:spcPct val="120000"/>
              </a:lnSpc>
              <a:spcAft>
                <a:spcPts val="0"/>
              </a:spcAft>
            </a:pPr>
            <a:r>
              <a:rPr lang="pt-BR" sz="1500" dirty="0">
                <a:solidFill>
                  <a:schemeClr val="bg2">
                    <a:lumMod val="75000"/>
                  </a:schemeClr>
                </a:solidFill>
                <a:ea typeface="Times New Roman" panose="02020603050405020304" pitchFamily="18" charset="0"/>
              </a:rPr>
              <a:t>Contribuições</a:t>
            </a:r>
          </a:p>
          <a:p>
            <a:pPr algn="r">
              <a:lnSpc>
                <a:spcPct val="120000"/>
              </a:lnSpc>
              <a:spcAft>
                <a:spcPts val="0"/>
              </a:spcAft>
            </a:pPr>
            <a:r>
              <a:rPr lang="pt-BR" sz="1500" dirty="0">
                <a:solidFill>
                  <a:schemeClr val="bg2">
                    <a:lumMod val="75000"/>
                  </a:schemeClr>
                </a:solidFill>
                <a:ea typeface="Times New Roman" panose="02020603050405020304" pitchFamily="18" charset="0"/>
              </a:rPr>
              <a:t>33% - documentos e procedimentos;</a:t>
            </a:r>
          </a:p>
          <a:p>
            <a:pPr algn="r">
              <a:lnSpc>
                <a:spcPct val="120000"/>
              </a:lnSpc>
              <a:spcAft>
                <a:spcPts val="0"/>
              </a:spcAft>
            </a:pPr>
            <a:r>
              <a:rPr lang="pt-BR" sz="1500" dirty="0">
                <a:solidFill>
                  <a:schemeClr val="bg2">
                    <a:lumMod val="75000"/>
                  </a:schemeClr>
                </a:solidFill>
                <a:ea typeface="Times New Roman" panose="02020603050405020304" pitchFamily="18" charset="0"/>
              </a:rPr>
              <a:t>30% - eng. seg. trab.;</a:t>
            </a:r>
          </a:p>
          <a:p>
            <a:pPr algn="r">
              <a:lnSpc>
                <a:spcPct val="120000"/>
              </a:lnSpc>
              <a:spcAft>
                <a:spcPts val="0"/>
              </a:spcAft>
            </a:pPr>
            <a:r>
              <a:rPr lang="pt-BR" sz="1500" dirty="0">
                <a:solidFill>
                  <a:schemeClr val="bg2">
                    <a:lumMod val="75000"/>
                  </a:schemeClr>
                </a:solidFill>
                <a:ea typeface="Times New Roman" panose="02020603050405020304" pitchFamily="18" charset="0"/>
              </a:rPr>
              <a:t>16% - registro de estrangeiro;</a:t>
            </a:r>
          </a:p>
          <a:p>
            <a:pPr algn="r">
              <a:lnSpc>
                <a:spcPct val="120000"/>
              </a:lnSpc>
              <a:spcAft>
                <a:spcPts val="0"/>
              </a:spcAft>
            </a:pPr>
            <a:r>
              <a:rPr lang="pt-BR" sz="1500" dirty="0">
                <a:solidFill>
                  <a:schemeClr val="bg2">
                    <a:lumMod val="75000"/>
                  </a:schemeClr>
                </a:solidFill>
                <a:ea typeface="Times New Roman" panose="02020603050405020304" pitchFamily="18" charset="0"/>
              </a:rPr>
              <a:t>14% - demais títulos complementares;</a:t>
            </a:r>
          </a:p>
          <a:p>
            <a:pPr algn="r">
              <a:lnSpc>
                <a:spcPct val="120000"/>
              </a:lnSpc>
              <a:spcAft>
                <a:spcPts val="0"/>
              </a:spcAft>
            </a:pPr>
            <a:r>
              <a:rPr lang="pt-BR" sz="1500" dirty="0">
                <a:solidFill>
                  <a:schemeClr val="bg2">
                    <a:lumMod val="75000"/>
                  </a:schemeClr>
                </a:solidFill>
                <a:ea typeface="Times New Roman" panose="02020603050405020304" pitchFamily="18" charset="0"/>
              </a:rPr>
              <a:t>7%  - curso presencial.</a:t>
            </a:r>
          </a:p>
        </p:txBody>
      </p:sp>
    </p:spTree>
    <p:extLst>
      <p:ext uri="{BB962C8B-B14F-4D97-AF65-F5344CB8AC3E}">
        <p14:creationId xmlns:p14="http://schemas.microsoft.com/office/powerpoint/2010/main" val="3175836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331640" y="2276872"/>
            <a:ext cx="6480719" cy="36724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pt-BR" sz="2400" dirty="0">
                <a:solidFill>
                  <a:schemeClr val="bg2">
                    <a:lumMod val="75000"/>
                  </a:schemeClr>
                </a:solidFill>
                <a:ea typeface="Times New Roman" panose="02020603050405020304" pitchFamily="18" charset="0"/>
              </a:rPr>
              <a:t>O Anteprojeto de Resolução que dispõe sobre concessão e alteração de registro e de cadastro de pessoa jurídica no CAU, e dá outras providências, se propõe a </a:t>
            </a:r>
            <a:r>
              <a:rPr lang="pt-BR" sz="2400" dirty="0">
                <a:latin typeface="Dax-Bold"/>
                <a:ea typeface="Times New Roman" panose="02020603050405020304" pitchFamily="18" charset="0"/>
                <a:cs typeface="Dax-Bold"/>
              </a:rPr>
              <a:t>atualizar, copilar e consolidar</a:t>
            </a:r>
            <a:r>
              <a:rPr lang="pt-BR" sz="2400" dirty="0">
                <a:solidFill>
                  <a:schemeClr val="bg2">
                    <a:lumMod val="75000"/>
                  </a:schemeClr>
                </a:solidFill>
                <a:ea typeface="Times New Roman" panose="02020603050405020304" pitchFamily="18" charset="0"/>
              </a:rPr>
              <a:t> os procedimentos estabelecidos em 5 </a:t>
            </a:r>
            <a:r>
              <a:rPr lang="pt-BR" sz="2400" dirty="0">
                <a:ea typeface="Times New Roman" panose="02020603050405020304" pitchFamily="18" charset="0"/>
              </a:rPr>
              <a:t>(cinco) resoluções</a:t>
            </a:r>
            <a:r>
              <a:rPr lang="pt-BR" sz="2400" dirty="0">
                <a:solidFill>
                  <a:schemeClr val="bg2">
                    <a:lumMod val="75000"/>
                  </a:schemeClr>
                </a:solidFill>
                <a:ea typeface="Times New Roman" panose="02020603050405020304" pitchFamily="18" charset="0"/>
              </a:rPr>
              <a:t> do CAU/BR e em </a:t>
            </a:r>
            <a:r>
              <a:rPr lang="pt-BR" sz="2400" dirty="0">
                <a:ea typeface="Times New Roman" panose="02020603050405020304" pitchFamily="18" charset="0"/>
              </a:rPr>
              <a:t>deliberações</a:t>
            </a:r>
            <a:r>
              <a:rPr lang="pt-BR" sz="2400" dirty="0">
                <a:solidFill>
                  <a:schemeClr val="bg2">
                    <a:lumMod val="75000"/>
                  </a:schemeClr>
                </a:solidFill>
                <a:ea typeface="Times New Roman" panose="02020603050405020304" pitchFamily="18" charset="0"/>
              </a:rPr>
              <a:t> da Comissão de Exercício Profissional e do CAU/BR sobre o tema.</a:t>
            </a:r>
          </a:p>
        </p:txBody>
      </p:sp>
      <p:sp>
        <p:nvSpPr>
          <p:cNvPr id="21" name="Retângulo 20"/>
          <p:cNvSpPr/>
          <p:nvPr/>
        </p:nvSpPr>
        <p:spPr>
          <a:xfrm>
            <a:off x="683568" y="1489602"/>
            <a:ext cx="77768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pt-BR" sz="3200" b="1" dirty="0">
                <a:solidFill>
                  <a:schemeClr val="accent5"/>
                </a:solidFill>
                <a:latin typeface="Dax-Bold"/>
                <a:ea typeface="Calibri" panose="020F0502020204030204" pitchFamily="34" charset="0"/>
                <a:cs typeface="Dax-Bold"/>
              </a:rPr>
              <a:t>Registro de Pessoa Jurídica (RPJ)</a:t>
            </a:r>
          </a:p>
        </p:txBody>
      </p:sp>
    </p:spTree>
    <p:extLst>
      <p:ext uri="{BB962C8B-B14F-4D97-AF65-F5344CB8AC3E}">
        <p14:creationId xmlns:p14="http://schemas.microsoft.com/office/powerpoint/2010/main" val="1017502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30EEF0A5-2646-4C78-B7DD-FEA655CCB775}"/>
              </a:ext>
            </a:extLst>
          </p:cNvPr>
          <p:cNvSpPr/>
          <p:nvPr/>
        </p:nvSpPr>
        <p:spPr>
          <a:xfrm>
            <a:off x="1187624" y="2060848"/>
            <a:ext cx="6624736" cy="4494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pt-BR" sz="2400" dirty="0">
                <a:solidFill>
                  <a:schemeClr val="bg2">
                    <a:lumMod val="75000"/>
                  </a:schemeClr>
                </a:solidFill>
                <a:ea typeface="Times New Roman" panose="02020603050405020304" pitchFamily="18" charset="0"/>
              </a:rPr>
              <a:t>O anteprojeto em pauta propõe-se a regulamentar os requerimentos de:</a:t>
            </a:r>
          </a:p>
          <a:p>
            <a:pPr marL="285750" indent="-285750" algn="just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pt-BR" sz="2400" dirty="0"/>
              <a:t>registro de pessoa jurídica nacional por tempo indeterminado;</a:t>
            </a:r>
          </a:p>
          <a:p>
            <a:pPr marL="285750" indent="-285750" algn="just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pt-BR" sz="2400" dirty="0"/>
              <a:t>registro de pessoa jurídica, nacional ou estrangeira, por prazo determinado;</a:t>
            </a:r>
          </a:p>
          <a:p>
            <a:pPr marL="285750" indent="-285750" algn="just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pt-BR" sz="2400" dirty="0"/>
              <a:t>registro de sociedades de pessoas jurídicas;</a:t>
            </a:r>
          </a:p>
          <a:p>
            <a:pPr marL="285750" indent="-285750" algn="just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pt-BR" sz="2400" dirty="0"/>
              <a:t>cadastro de seções técnicas e de outras formas de secionamentos e organizações (escritório modelo, empresa júnior, ONG, </a:t>
            </a:r>
            <a:r>
              <a:rPr lang="pt-BR" sz="2400" dirty="0" err="1"/>
              <a:t>Oscip</a:t>
            </a:r>
            <a:r>
              <a:rPr lang="pt-BR" sz="2400" dirty="0"/>
              <a:t>...);</a:t>
            </a:r>
            <a:endParaRPr lang="pt-BR" sz="2400" dirty="0">
              <a:latin typeface="Dax-Bold"/>
              <a:ea typeface="Times New Roman" panose="02020603050405020304" pitchFamily="18" charset="0"/>
              <a:cs typeface="Dax-Bold"/>
            </a:endParaRPr>
          </a:p>
        </p:txBody>
      </p:sp>
    </p:spTree>
    <p:extLst>
      <p:ext uri="{BB962C8B-B14F-4D97-AF65-F5344CB8AC3E}">
        <p14:creationId xmlns:p14="http://schemas.microsoft.com/office/powerpoint/2010/main" val="1907574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434380" y="2276872"/>
            <a:ext cx="6233963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pt-BR" sz="2400" dirty="0"/>
              <a:t>alteração do registro por interrupção, suspensão ou cancelamento*;</a:t>
            </a:r>
          </a:p>
          <a:p>
            <a:pPr marL="285750" lvl="0" indent="-28575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pt-BR" sz="2400" dirty="0"/>
              <a:t>atualização cadastral;</a:t>
            </a:r>
          </a:p>
          <a:p>
            <a:pPr marL="285750" lvl="0" indent="-28575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pt-BR" sz="2400" dirty="0"/>
              <a:t>numeração dos registros;</a:t>
            </a:r>
          </a:p>
          <a:p>
            <a:pPr marL="285750" lvl="0" indent="-28575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pt-BR" sz="2400" dirty="0"/>
              <a:t>além de disposições preliminares, gerais e transitórias.</a:t>
            </a:r>
          </a:p>
          <a:p>
            <a:pPr marL="285750" lvl="0" indent="-28575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pt-BR" sz="1000" dirty="0"/>
          </a:p>
        </p:txBody>
      </p:sp>
      <p:sp>
        <p:nvSpPr>
          <p:cNvPr id="21" name="Retângulo 20"/>
          <p:cNvSpPr/>
          <p:nvPr/>
        </p:nvSpPr>
        <p:spPr>
          <a:xfrm>
            <a:off x="683568" y="1489602"/>
            <a:ext cx="77768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pt-BR" sz="3200" b="1" dirty="0">
                <a:solidFill>
                  <a:schemeClr val="accent5"/>
                </a:solidFill>
                <a:latin typeface="Dax-Bold"/>
                <a:ea typeface="Calibri" panose="020F0502020204030204" pitchFamily="34" charset="0"/>
                <a:cs typeface="Dax-Bold"/>
              </a:rPr>
              <a:t>Registro de Pessoa Jurídica (RPJ)</a:t>
            </a:r>
          </a:p>
        </p:txBody>
      </p:sp>
    </p:spTree>
    <p:extLst>
      <p:ext uri="{BB962C8B-B14F-4D97-AF65-F5344CB8AC3E}">
        <p14:creationId xmlns:p14="http://schemas.microsoft.com/office/powerpoint/2010/main" val="3522936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D38D0C09-1288-4295-BB3E-3DE4F7DAAE9F}"/>
              </a:ext>
            </a:extLst>
          </p:cNvPr>
          <p:cNvSpPr/>
          <p:nvPr/>
        </p:nvSpPr>
        <p:spPr>
          <a:xfrm>
            <a:off x="1187624" y="1916832"/>
            <a:ext cx="6768752" cy="3165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pt-BR" sz="2400" dirty="0">
                <a:solidFill>
                  <a:schemeClr val="bg2">
                    <a:lumMod val="75000"/>
                  </a:schemeClr>
                </a:solidFill>
                <a:ea typeface="Times New Roman" panose="02020603050405020304" pitchFamily="18" charset="0"/>
              </a:rPr>
              <a:t>O Anteprojeto tem por finalidade a regulamentação de diversas demandas que surgiram desde a publicação da Res. CAU/BR n° 28, de 2012. Em destaque, faz-se necessário estabelecer critérios e consolidar, em resolução, o entendimento atual do Conselho para:</a:t>
            </a:r>
          </a:p>
          <a:p>
            <a:pPr lvl="0" algn="just">
              <a:lnSpc>
                <a:spcPct val="120000"/>
              </a:lnSpc>
            </a:pPr>
            <a:endParaRPr lang="pt-BR" sz="2400" dirty="0">
              <a:solidFill>
                <a:schemeClr val="bg2">
                  <a:lumMod val="75000"/>
                </a:schemeClr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382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901" cy="6858000"/>
          </a:xfrm>
          <a:prstGeom prst="rect">
            <a:avLst/>
          </a:prstGeom>
        </p:spPr>
      </p:pic>
      <p:sp>
        <p:nvSpPr>
          <p:cNvPr id="4" name="Rectangle 5"/>
          <p:cNvSpPr/>
          <p:nvPr/>
        </p:nvSpPr>
        <p:spPr>
          <a:xfrm>
            <a:off x="1259632" y="2204864"/>
            <a:ext cx="662473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b="1" dirty="0">
                <a:solidFill>
                  <a:schemeClr val="accent4"/>
                </a:solidFill>
              </a:rPr>
              <a:t>RESOLUÇÕES DE REGISTRO DE PESSOA FÍSICA E DE PESSOA JURÍDICA NO CAU</a:t>
            </a:r>
            <a:endParaRPr lang="x-none" sz="3600" b="1" dirty="0">
              <a:solidFill>
                <a:schemeClr val="accent4"/>
              </a:solidFill>
            </a:endParaRPr>
          </a:p>
          <a:p>
            <a:endParaRPr lang="x-none" sz="2800" dirty="0">
              <a:solidFill>
                <a:schemeClr val="accent4"/>
              </a:solidFill>
              <a:latin typeface="DaxCondensed-Medium" pitchFamily="2" charset="0"/>
            </a:endParaRPr>
          </a:p>
          <a:p>
            <a:pPr algn="r"/>
            <a:endParaRPr lang="pt-BR" sz="2200" dirty="0">
              <a:solidFill>
                <a:srgbClr val="183C47"/>
              </a:solidFill>
              <a:latin typeface="DaxCondensed-Medium" pitchFamily="2" charset="0"/>
            </a:endParaRPr>
          </a:p>
          <a:p>
            <a:pPr algn="r"/>
            <a:endParaRPr lang="pt-BR" sz="2200" dirty="0">
              <a:solidFill>
                <a:srgbClr val="183C47"/>
              </a:solidFill>
              <a:latin typeface="DaxCondensed-Medium" pitchFamily="2" charset="0"/>
            </a:endParaRPr>
          </a:p>
          <a:p>
            <a:pPr algn="r"/>
            <a:endParaRPr lang="pt-BR" sz="2200" dirty="0">
              <a:solidFill>
                <a:srgbClr val="183C47"/>
              </a:solidFill>
              <a:latin typeface="DaxCondensed-Medium" pitchFamily="2" charset="0"/>
            </a:endParaRPr>
          </a:p>
          <a:p>
            <a:pPr algn="r"/>
            <a:r>
              <a:rPr lang="pt-BR" sz="2200" dirty="0">
                <a:solidFill>
                  <a:srgbClr val="183C47"/>
                </a:solidFill>
                <a:latin typeface="DaxCondensed-Medium" pitchFamily="2" charset="0"/>
              </a:rPr>
              <a:t>ENCONTRO DAS COMISSÕES DE EXERCÍCIO PROFISSIONAL DO CAU</a:t>
            </a:r>
          </a:p>
          <a:p>
            <a:pPr algn="r"/>
            <a:r>
              <a:rPr lang="pt-BR" sz="2200" dirty="0">
                <a:solidFill>
                  <a:srgbClr val="183C47"/>
                </a:solidFill>
                <a:latin typeface="DaxCondensed-Medium" pitchFamily="2" charset="0"/>
              </a:rPr>
              <a:t>8 DE OUTUBRO DE 2019</a:t>
            </a:r>
          </a:p>
          <a:p>
            <a:pPr algn="r"/>
            <a:r>
              <a:rPr lang="pt-BR" sz="2200" dirty="0">
                <a:solidFill>
                  <a:srgbClr val="183C47"/>
                </a:solidFill>
                <a:latin typeface="DaxCondensed-Medium" pitchFamily="2" charset="0"/>
              </a:rPr>
              <a:t>PORTO ALEGRE/RS</a:t>
            </a:r>
          </a:p>
          <a:p>
            <a:endParaRPr lang="pt-BR" sz="2200" dirty="0">
              <a:solidFill>
                <a:srgbClr val="183C47"/>
              </a:solidFill>
              <a:latin typeface="DaxCondensed-Med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240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A599F444-A6B7-4592-A90C-8F769C3F1B8F}"/>
              </a:ext>
            </a:extLst>
          </p:cNvPr>
          <p:cNvSpPr/>
          <p:nvPr/>
        </p:nvSpPr>
        <p:spPr>
          <a:xfrm>
            <a:off x="1259632" y="1916832"/>
            <a:ext cx="6552728" cy="40515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20000"/>
              </a:lnSpc>
              <a:buFont typeface="Wingdings" pitchFamily="2" charset="2"/>
              <a:buChar char="ü"/>
            </a:pPr>
            <a:r>
              <a:rPr lang="pt-BR" sz="2400" dirty="0">
                <a:ea typeface="Times New Roman" panose="02020603050405020304" pitchFamily="18" charset="0"/>
              </a:rPr>
              <a:t>registro obrigatório e facultativo;</a:t>
            </a:r>
          </a:p>
          <a:p>
            <a:pPr marL="285750" lvl="0" indent="-285750" algn="just">
              <a:lnSpc>
                <a:spcPct val="120000"/>
              </a:lnSpc>
              <a:buFont typeface="Wingdings" pitchFamily="2" charset="2"/>
              <a:buChar char="ü"/>
            </a:pPr>
            <a:r>
              <a:rPr lang="pt-BR" sz="2400" dirty="0">
                <a:ea typeface="Times New Roman" panose="02020603050405020304" pitchFamily="18" charset="0"/>
              </a:rPr>
              <a:t>registro temporário de pessoa jurídica nacional;</a:t>
            </a:r>
          </a:p>
          <a:p>
            <a:pPr marL="285750" lvl="0" indent="-285750" algn="just">
              <a:lnSpc>
                <a:spcPct val="120000"/>
              </a:lnSpc>
              <a:buFont typeface="Wingdings" pitchFamily="2" charset="2"/>
              <a:buChar char="ü"/>
            </a:pPr>
            <a:r>
              <a:rPr lang="pt-BR" sz="2400" dirty="0">
                <a:ea typeface="Times New Roman" panose="02020603050405020304" pitchFamily="18" charset="0"/>
              </a:rPr>
              <a:t>registro de pessoa jurídica individual; </a:t>
            </a:r>
            <a:r>
              <a:rPr lang="pt-BR" sz="2400" dirty="0">
                <a:solidFill>
                  <a:schemeClr val="bg2">
                    <a:lumMod val="75000"/>
                  </a:schemeClr>
                </a:solidFill>
                <a:ea typeface="Times New Roman" panose="02020603050405020304" pitchFamily="18" charset="0"/>
              </a:rPr>
              <a:t>(anuidade - </a:t>
            </a:r>
            <a:r>
              <a:rPr lang="pt-BR" sz="2400" dirty="0" err="1">
                <a:solidFill>
                  <a:schemeClr val="bg2">
                    <a:lumMod val="75000"/>
                  </a:schemeClr>
                </a:solidFill>
                <a:ea typeface="Times New Roman" panose="02020603050405020304" pitchFamily="18" charset="0"/>
              </a:rPr>
              <a:t>CPFi</a:t>
            </a:r>
            <a:r>
              <a:rPr lang="pt-BR" sz="2400" dirty="0">
                <a:solidFill>
                  <a:schemeClr val="bg2">
                    <a:lumMod val="75000"/>
                  </a:schemeClr>
                </a:solidFill>
                <a:ea typeface="Times New Roman" panose="02020603050405020304" pitchFamily="18" charset="0"/>
              </a:rPr>
              <a:t>)</a:t>
            </a:r>
          </a:p>
          <a:p>
            <a:pPr marL="285750" lvl="0" indent="-285750" algn="just">
              <a:lnSpc>
                <a:spcPct val="120000"/>
              </a:lnSpc>
              <a:buFont typeface="Wingdings" pitchFamily="2" charset="2"/>
              <a:buChar char="ü"/>
            </a:pPr>
            <a:r>
              <a:rPr lang="pt-BR" sz="2400" dirty="0">
                <a:ea typeface="Times New Roman" panose="02020603050405020304" pitchFamily="18" charset="0"/>
              </a:rPr>
              <a:t>cadastro de pessoa jurídica sem fins lucrativos e de seções técnicas de órgãos públicos.</a:t>
            </a:r>
          </a:p>
          <a:p>
            <a:pPr lvl="0" algn="just">
              <a:lnSpc>
                <a:spcPct val="120000"/>
              </a:lnSpc>
            </a:pPr>
            <a:endParaRPr lang="pt-BR" sz="2400" dirty="0">
              <a:solidFill>
                <a:schemeClr val="bg2">
                  <a:lumMod val="75000"/>
                </a:schemeClr>
              </a:solidFill>
              <a:ea typeface="Times New Roman" panose="02020603050405020304" pitchFamily="18" charset="0"/>
            </a:endParaRPr>
          </a:p>
          <a:p>
            <a:pPr lvl="0" algn="just">
              <a:lnSpc>
                <a:spcPct val="120000"/>
              </a:lnSpc>
            </a:pPr>
            <a:r>
              <a:rPr lang="pt-BR" sz="2400" dirty="0">
                <a:solidFill>
                  <a:schemeClr val="bg2">
                    <a:lumMod val="75000"/>
                  </a:schemeClr>
                </a:solidFill>
                <a:ea typeface="Times New Roman" panose="02020603050405020304" pitchFamily="18" charset="0"/>
              </a:rPr>
              <a:t>*Não haverá mais referência ao termo “baixa de pessoa jurídica no CAU”.</a:t>
            </a:r>
          </a:p>
        </p:txBody>
      </p:sp>
    </p:spTree>
    <p:extLst>
      <p:ext uri="{BB962C8B-B14F-4D97-AF65-F5344CB8AC3E}">
        <p14:creationId xmlns:p14="http://schemas.microsoft.com/office/powerpoint/2010/main" val="3788754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434380" y="2204864"/>
            <a:ext cx="6377979" cy="4541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pt-BR" sz="2400" dirty="0">
                <a:solidFill>
                  <a:schemeClr val="bg1">
                    <a:lumMod val="50000"/>
                  </a:schemeClr>
                </a:solidFill>
                <a:latin typeface="Dax-Bold"/>
                <a:ea typeface="Times New Roman" panose="02020603050405020304" pitchFamily="18" charset="0"/>
                <a:cs typeface="Dax-Bold"/>
              </a:rPr>
              <a:t>A CTR-CAU/BR contará com apoio de </a:t>
            </a:r>
            <a:r>
              <a:rPr lang="pt-BR" sz="2400" dirty="0">
                <a:latin typeface="Dax-Bold"/>
                <a:ea typeface="Times New Roman" panose="02020603050405020304" pitchFamily="18" charset="0"/>
                <a:cs typeface="Dax-Bold"/>
              </a:rPr>
              <a:t>assessoria especializada</a:t>
            </a:r>
            <a:r>
              <a:rPr lang="pt-BR" sz="2400" dirty="0">
                <a:solidFill>
                  <a:schemeClr val="bg1">
                    <a:lumMod val="50000"/>
                  </a:schemeClr>
                </a:solidFill>
                <a:latin typeface="Dax-Bold"/>
                <a:ea typeface="Times New Roman" panose="02020603050405020304" pitchFamily="18" charset="0"/>
                <a:cs typeface="Dax-Bold"/>
              </a:rPr>
              <a:t> em pessoa jurídica para que o anteprojeto de resolução atenda às principais </a:t>
            </a:r>
            <a:r>
              <a:rPr lang="pt-BR" sz="2400" dirty="0">
                <a:latin typeface="Dax-Bold"/>
                <a:ea typeface="Times New Roman" panose="02020603050405020304" pitchFamily="18" charset="0"/>
                <a:cs typeface="Dax-Bold"/>
              </a:rPr>
              <a:t>tipologias de empresas, sociedades e organizações</a:t>
            </a:r>
            <a:r>
              <a:rPr lang="pt-BR" sz="2400" dirty="0">
                <a:solidFill>
                  <a:schemeClr val="bg1">
                    <a:lumMod val="50000"/>
                  </a:schemeClr>
                </a:solidFill>
                <a:latin typeface="Dax-Bold"/>
                <a:ea typeface="Times New Roman" panose="02020603050405020304" pitchFamily="18" charset="0"/>
                <a:cs typeface="Dax-Bold"/>
              </a:rPr>
              <a:t>.</a:t>
            </a: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endParaRPr lang="pt-BR" sz="2400" dirty="0">
              <a:solidFill>
                <a:schemeClr val="bg2">
                  <a:lumMod val="75000"/>
                </a:schemeClr>
              </a:solidFill>
              <a:ea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pt-BR" sz="2400" dirty="0">
                <a:solidFill>
                  <a:schemeClr val="bg2">
                    <a:lumMod val="75000"/>
                  </a:schemeClr>
                </a:solidFill>
                <a:ea typeface="Times New Roman" panose="02020603050405020304" pitchFamily="18" charset="0"/>
              </a:rPr>
              <a:t>Igualmente ao proposto no anteprojeto referente a pessoa física, serão elaboradas </a:t>
            </a:r>
            <a:r>
              <a:rPr lang="pt-BR" sz="2400" dirty="0">
                <a:ea typeface="Times New Roman" panose="02020603050405020304" pitchFamily="18" charset="0"/>
              </a:rPr>
              <a:t>Instruções Normativas (IN) </a:t>
            </a:r>
            <a:r>
              <a:rPr lang="pt-BR" sz="2400" dirty="0">
                <a:solidFill>
                  <a:schemeClr val="bg2">
                    <a:lumMod val="75000"/>
                  </a:schemeClr>
                </a:solidFill>
                <a:ea typeface="Times New Roman" panose="02020603050405020304" pitchFamily="18" charset="0"/>
              </a:rPr>
              <a:t>para os requerimentos de pessoa jurídica, que compreenderão:</a:t>
            </a: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endParaRPr lang="pt-BR" sz="100" dirty="0">
              <a:solidFill>
                <a:schemeClr val="bg2">
                  <a:lumMod val="75000"/>
                </a:schemeClr>
              </a:solidFill>
              <a:ea typeface="Times New Roman" panose="02020603050405020304" pitchFamily="18" charset="0"/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683568" y="1489602"/>
            <a:ext cx="77768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pt-BR" sz="3200" b="1" dirty="0">
                <a:solidFill>
                  <a:schemeClr val="accent5"/>
                </a:solidFill>
                <a:latin typeface="Dax-Bold"/>
                <a:ea typeface="Calibri" panose="020F0502020204030204" pitchFamily="34" charset="0"/>
                <a:cs typeface="Dax-Bold"/>
              </a:rPr>
              <a:t>Registro de Pessoa Jurídica (RPJ)</a:t>
            </a:r>
          </a:p>
        </p:txBody>
      </p:sp>
    </p:spTree>
    <p:extLst>
      <p:ext uri="{BB962C8B-B14F-4D97-AF65-F5344CB8AC3E}">
        <p14:creationId xmlns:p14="http://schemas.microsoft.com/office/powerpoint/2010/main" val="1948634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0ACFD47C-8984-4EC6-A67B-B4AD999064F3}"/>
              </a:ext>
            </a:extLst>
          </p:cNvPr>
          <p:cNvSpPr/>
          <p:nvPr/>
        </p:nvSpPr>
        <p:spPr>
          <a:xfrm>
            <a:off x="1187624" y="1988840"/>
            <a:ext cx="6696744" cy="4821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pt-BR" sz="2400" dirty="0">
                <a:latin typeface="Dax-Bold"/>
                <a:ea typeface="Times New Roman" panose="02020603050405020304" pitchFamily="18" charset="0"/>
                <a:cs typeface="Dax-Bold"/>
              </a:rPr>
              <a:t>metodologia de verificação dos documentos;</a:t>
            </a:r>
          </a:p>
          <a:p>
            <a:pPr marL="285750" indent="-28575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pt-BR" sz="2400" dirty="0">
                <a:latin typeface="Dax-Bold"/>
                <a:ea typeface="Times New Roman" panose="02020603050405020304" pitchFamily="18" charset="0"/>
                <a:cs typeface="Dax-Bold"/>
              </a:rPr>
              <a:t>sistematização da análise do processo administrativo;</a:t>
            </a:r>
          </a:p>
          <a:p>
            <a:pPr marL="285750" indent="-28575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pt-BR" sz="2400" dirty="0">
                <a:latin typeface="Dax-Bold"/>
                <a:ea typeface="Times New Roman" panose="02020603050405020304" pitchFamily="18" charset="0"/>
                <a:cs typeface="Dax-Bold"/>
              </a:rPr>
              <a:t>trâmites processuais e os prazos inerentes a cada etapa;</a:t>
            </a:r>
          </a:p>
          <a:p>
            <a:pPr marL="285750" indent="-28575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pt-BR" sz="2400" dirty="0">
                <a:latin typeface="Dax-Bold"/>
                <a:ea typeface="Times New Roman" panose="02020603050405020304" pitchFamily="18" charset="0"/>
                <a:cs typeface="Dax-Bold"/>
              </a:rPr>
              <a:t>conduta nos casos de constatação de documentos falsos;</a:t>
            </a:r>
          </a:p>
          <a:p>
            <a:pPr marL="285750" indent="-28575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pt-BR" sz="2400" dirty="0">
                <a:latin typeface="Dax-Bold"/>
                <a:ea typeface="Times New Roman" panose="02020603050405020304" pitchFamily="18" charset="0"/>
                <a:cs typeface="Dax-Bold"/>
              </a:rPr>
              <a:t>modelos de declarações, tabelas e afins; e</a:t>
            </a:r>
          </a:p>
          <a:p>
            <a:pPr marL="285750" indent="-28575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pt-BR" sz="2400" dirty="0">
                <a:latin typeface="Dax-Bold"/>
                <a:ea typeface="Times New Roman" panose="02020603050405020304" pitchFamily="18" charset="0"/>
                <a:cs typeface="Dax-Bold"/>
              </a:rPr>
              <a:t>fluxograma.</a:t>
            </a:r>
            <a:endParaRPr lang="pt-BR" sz="2400" dirty="0">
              <a:solidFill>
                <a:schemeClr val="bg1">
                  <a:lumMod val="50000"/>
                </a:schemeClr>
              </a:solidFill>
              <a:latin typeface="Dax-Bold"/>
              <a:ea typeface="Times New Roman" panose="02020603050405020304" pitchFamily="18" charset="0"/>
              <a:cs typeface="Dax-Bold"/>
            </a:endParaRPr>
          </a:p>
        </p:txBody>
      </p:sp>
    </p:spTree>
    <p:extLst>
      <p:ext uri="{BB962C8B-B14F-4D97-AF65-F5344CB8AC3E}">
        <p14:creationId xmlns:p14="http://schemas.microsoft.com/office/powerpoint/2010/main" val="1277264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ângulo 20"/>
          <p:cNvSpPr/>
          <p:nvPr/>
        </p:nvSpPr>
        <p:spPr>
          <a:xfrm>
            <a:off x="683568" y="1489602"/>
            <a:ext cx="77768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pt-BR" sz="3200" b="1" dirty="0">
                <a:solidFill>
                  <a:schemeClr val="accent5"/>
                </a:solidFill>
                <a:latin typeface="Dax-Bold"/>
                <a:ea typeface="Calibri" panose="020F0502020204030204" pitchFamily="34" charset="0"/>
                <a:cs typeface="Dax-Bold"/>
              </a:rPr>
              <a:t>CTR-CAU/BR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9901745"/>
              </p:ext>
            </p:extLst>
          </p:nvPr>
        </p:nvGraphicFramePr>
        <p:xfrm>
          <a:off x="683568" y="2164080"/>
          <a:ext cx="7776864" cy="46939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472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296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2564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+mj-lt"/>
                          <a:ea typeface="Cambria"/>
                          <a:cs typeface="Times New Roman"/>
                        </a:rPr>
                        <a:t>CRONOGRAMA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j-lt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1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+mn-lt"/>
                          <a:ea typeface="+mn-ea"/>
                          <a:cs typeface="+mn-cs"/>
                        </a:rPr>
                        <a:t>Em</a:t>
                      </a:r>
                      <a:r>
                        <a:rPr lang="pt-BR" sz="1800" baseline="0" dirty="0">
                          <a:effectLst/>
                          <a:latin typeface="+mn-lt"/>
                          <a:ea typeface="+mn-ea"/>
                          <a:cs typeface="+mn-cs"/>
                        </a:rPr>
                        <a:t> andamento</a:t>
                      </a:r>
                      <a:endParaRPr lang="pt-BR" sz="18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Elaboração de Instruções Normativas Registro</a:t>
                      </a:r>
                      <a:r>
                        <a:rPr lang="pt-BR" sz="18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</a:t>
                      </a:r>
                      <a:r>
                        <a:rPr lang="pt-B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Pessoa Física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713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Previsto</a:t>
                      </a:r>
                      <a:endParaRPr lang="pt-BR" sz="18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7ª Reunião – 30/10 – estruturação e desenvolvimento do anteprojeto de resolução de registro</a:t>
                      </a:r>
                      <a:r>
                        <a:rPr lang="pt-BR" sz="1800" baseline="0" dirty="0">
                          <a:effectLst/>
                        </a:rPr>
                        <a:t> de pessoa jurídica (a </a:t>
                      </a:r>
                      <a:r>
                        <a:rPr lang="pt-BR" sz="1800" baseline="0" dirty="0" err="1">
                          <a:effectLst/>
                        </a:rPr>
                        <a:t>confimar</a:t>
                      </a:r>
                      <a:r>
                        <a:rPr lang="pt-BR" sz="1800" baseline="0" dirty="0">
                          <a:effectLst/>
                        </a:rPr>
                        <a:t>)</a:t>
                      </a:r>
                      <a:r>
                        <a:rPr lang="pt-BR" sz="1800" dirty="0">
                          <a:effectLst/>
                        </a:rPr>
                        <a:t>;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8ª Reunião – 19 e 20/11 – revisão da minuta para consolidação e envio para Consulta Pública, observados os ritos processuais pertinentes;</a:t>
                      </a:r>
                      <a:r>
                        <a:rPr lang="pt-BR" sz="1800" baseline="0" dirty="0">
                          <a:effectLst/>
                        </a:rPr>
                        <a:t> reunião com convidados e assessoria especializada.</a:t>
                      </a:r>
                      <a:endParaRPr lang="pt-BR" sz="18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9ª Reunião – 04/12 – análise parcial das contribuições recebidas; estruturação e desenvolvimento das Instruções Normativas.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10ª Reunião – 18/12 – análise das contribuições recebidas; encaminhamentos </a:t>
                      </a:r>
                      <a:r>
                        <a:rPr lang="pt-BR" sz="1800" baseline="0" dirty="0">
                          <a:effectLst/>
                        </a:rPr>
                        <a:t>para edição do </a:t>
                      </a:r>
                      <a:r>
                        <a:rPr lang="pt-BR" sz="1800" dirty="0">
                          <a:effectLst/>
                        </a:rPr>
                        <a:t>texto final do</a:t>
                      </a:r>
                      <a:r>
                        <a:rPr lang="pt-BR" sz="1800" baseline="0" dirty="0">
                          <a:effectLst/>
                        </a:rPr>
                        <a:t> anteprojeto de r</a:t>
                      </a:r>
                      <a:r>
                        <a:rPr lang="pt-BR" sz="1800" dirty="0">
                          <a:effectLst/>
                        </a:rPr>
                        <a:t>esolução de RPJ e das IN pertinentes; fechamento dos trabalhos da Comissão.</a:t>
                      </a:r>
                      <a:endParaRPr lang="pt-BR" sz="18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9315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2247636" y="5661248"/>
            <a:ext cx="4688188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2900" b="1" dirty="0">
              <a:solidFill>
                <a:schemeClr val="accent1">
                  <a:lumMod val="25000"/>
                  <a:lumOff val="75000"/>
                </a:schemeClr>
              </a:solidFill>
              <a:latin typeface="DaxCondensed-Medium" pitchFamily="2" charset="0"/>
            </a:endParaRPr>
          </a:p>
          <a:p>
            <a:r>
              <a:rPr lang="pt-BR" sz="2900" b="1" dirty="0">
                <a:solidFill>
                  <a:srgbClr val="98D9D6"/>
                </a:solidFill>
                <a:latin typeface="DaxCondensed-Medium" pitchFamily="2" charset="0"/>
              </a:rPr>
              <a:t>www.caubr.gov.br</a:t>
            </a:r>
          </a:p>
          <a:p>
            <a:endParaRPr lang="pt-BR" sz="2900" b="1" dirty="0">
              <a:solidFill>
                <a:schemeClr val="accent2">
                  <a:lumMod val="60000"/>
                  <a:lumOff val="40000"/>
                </a:schemeClr>
              </a:solidFill>
              <a:latin typeface="DaxCondensed-Medium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8" y="332656"/>
            <a:ext cx="9168384" cy="115824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819984" y="2060848"/>
            <a:ext cx="35637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6000" dirty="0">
                <a:solidFill>
                  <a:schemeClr val="bg1"/>
                </a:solidFill>
                <a:ea typeface="Times New Roman" panose="02020603050405020304" pitchFamily="18" charset="0"/>
              </a:rPr>
              <a:t>Obrigado!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593993" y="3356992"/>
            <a:ext cx="6019660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  <a:ea typeface="Times New Roman" panose="02020603050405020304" pitchFamily="18" charset="0"/>
              </a:rPr>
              <a:t>CTR-CAU/BR - </a:t>
            </a:r>
            <a:r>
              <a:rPr lang="pt-BR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ctr@caubr.gov.br</a:t>
            </a:r>
            <a:endParaRPr lang="pt-BR" dirty="0">
              <a:solidFill>
                <a:schemeClr val="bg1"/>
              </a:solidFill>
              <a:ea typeface="Times New Roman" panose="02020603050405020304" pitchFamily="18" charset="0"/>
            </a:endParaRPr>
          </a:p>
          <a:p>
            <a:pPr algn="ctr"/>
            <a:endParaRPr lang="pt-BR" dirty="0">
              <a:solidFill>
                <a:schemeClr val="bg1"/>
              </a:solidFill>
              <a:ea typeface="Times New Roman" panose="02020603050405020304" pitchFamily="18" charset="0"/>
            </a:endParaRPr>
          </a:p>
          <a:p>
            <a:pPr algn="ctr"/>
            <a:r>
              <a:rPr lang="pt-BR" dirty="0">
                <a:solidFill>
                  <a:schemeClr val="bg1"/>
                </a:solidFill>
                <a:ea typeface="Times New Roman" panose="02020603050405020304" pitchFamily="18" charset="0"/>
              </a:rPr>
              <a:t>Membros:</a:t>
            </a:r>
          </a:p>
          <a:p>
            <a:pPr algn="ctr"/>
            <a:r>
              <a:rPr lang="pt-BR" dirty="0">
                <a:solidFill>
                  <a:schemeClr val="bg1"/>
                </a:solidFill>
                <a:ea typeface="Times New Roman" panose="02020603050405020304" pitchFamily="18" charset="0"/>
              </a:rPr>
              <a:t>Cons. Federal (AP) - Humberto Mauro Andrade Cruz</a:t>
            </a:r>
          </a:p>
          <a:p>
            <a:pPr algn="ctr"/>
            <a:r>
              <a:rPr lang="pt-BR" dirty="0">
                <a:solidFill>
                  <a:schemeClr val="bg1"/>
                </a:solidFill>
                <a:ea typeface="Times New Roman" panose="02020603050405020304" pitchFamily="18" charset="0"/>
              </a:rPr>
              <a:t>Cons. Federal (SC) - Ricardo Martins da Fonseca</a:t>
            </a:r>
          </a:p>
          <a:p>
            <a:pPr algn="ctr"/>
            <a:r>
              <a:rPr lang="pt-BR" dirty="0">
                <a:solidFill>
                  <a:schemeClr val="bg1"/>
                </a:solidFill>
                <a:ea typeface="Times New Roman" panose="02020603050405020304" pitchFamily="18" charset="0"/>
              </a:rPr>
              <a:t>Presidente CAU/SE - Ana Maria de Souza Martins Farias</a:t>
            </a:r>
          </a:p>
          <a:p>
            <a:pPr algn="ctr"/>
            <a:endParaRPr lang="pt-BR" dirty="0">
              <a:solidFill>
                <a:schemeClr val="bg1"/>
              </a:solidFill>
              <a:ea typeface="Times New Roman" panose="02020603050405020304" pitchFamily="18" charset="0"/>
            </a:endParaRPr>
          </a:p>
          <a:p>
            <a:pPr algn="ctr"/>
            <a:r>
              <a:rPr lang="pt-BR" dirty="0">
                <a:solidFill>
                  <a:schemeClr val="bg1"/>
                </a:solidFill>
                <a:ea typeface="Times New Roman" panose="02020603050405020304" pitchFamily="18" charset="0"/>
              </a:rPr>
              <a:t>Assessoria:</a:t>
            </a:r>
          </a:p>
          <a:p>
            <a:pPr algn="ctr"/>
            <a:r>
              <a:rPr lang="pt-BR" dirty="0">
                <a:solidFill>
                  <a:schemeClr val="bg1"/>
                </a:solidFill>
                <a:ea typeface="Times New Roman" panose="02020603050405020304" pitchFamily="18" charset="0"/>
              </a:rPr>
              <a:t>Laís Maia e Tatianna Martins</a:t>
            </a:r>
          </a:p>
        </p:txBody>
      </p:sp>
    </p:spTree>
    <p:extLst>
      <p:ext uri="{BB962C8B-B14F-4D97-AF65-F5344CB8AC3E}">
        <p14:creationId xmlns:p14="http://schemas.microsoft.com/office/powerpoint/2010/main" val="2549288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434380" y="2276872"/>
            <a:ext cx="6305971" cy="3896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pt-BR" sz="2400" dirty="0">
                <a:solidFill>
                  <a:schemeClr val="bg2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</a:rPr>
              <a:t>O Anteprojeto de Resolução, que dispõe sobre a concessão e alteração de registro de arquiteto e urbanista no CAU, sobre registro de título complementar e dá outras providências, </a:t>
            </a:r>
            <a:r>
              <a:rPr lang="pt-BR" sz="2400" dirty="0">
                <a:latin typeface="Dax-Bold"/>
                <a:ea typeface="Times New Roman" panose="02020603050405020304" pitchFamily="18" charset="0"/>
                <a:cs typeface="Dax-Bold"/>
              </a:rPr>
              <a:t>atualizou, copilou e consolidou</a:t>
            </a:r>
            <a:r>
              <a:rPr lang="pt-BR" sz="2400" dirty="0">
                <a:solidFill>
                  <a:schemeClr val="bg2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</a:rPr>
              <a:t> os procedimentos estabelecidos em cerca de </a:t>
            </a:r>
            <a:r>
              <a:rPr lang="pt-BR" sz="2400" dirty="0">
                <a:latin typeface="Dax-Bold"/>
                <a:ea typeface="Times New Roman" panose="02020603050405020304" pitchFamily="18" charset="0"/>
                <a:cs typeface="Dax-Bold"/>
              </a:rPr>
              <a:t>15</a:t>
            </a:r>
            <a:r>
              <a:rPr lang="pt-BR" sz="2400" dirty="0">
                <a:solidFill>
                  <a:schemeClr val="bg2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pt-BR" sz="2400" dirty="0">
                <a:latin typeface="+mj-lt"/>
                <a:ea typeface="Times New Roman" panose="02020603050405020304" pitchFamily="18" charset="0"/>
              </a:rPr>
              <a:t>(quinze) resoluções</a:t>
            </a:r>
            <a:r>
              <a:rPr lang="pt-BR" sz="2400" dirty="0">
                <a:solidFill>
                  <a:schemeClr val="bg2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</a:rPr>
              <a:t> do CAU/BR e em </a:t>
            </a:r>
            <a:r>
              <a:rPr lang="pt-BR" sz="2400" dirty="0">
                <a:latin typeface="+mj-lt"/>
                <a:ea typeface="Times New Roman" panose="02020603050405020304" pitchFamily="18" charset="0"/>
              </a:rPr>
              <a:t>deliberações</a:t>
            </a:r>
            <a:r>
              <a:rPr lang="pt-BR" sz="2400" dirty="0">
                <a:solidFill>
                  <a:schemeClr val="bg2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</a:rPr>
              <a:t> das comissões permanentes do CAU/BR </a:t>
            </a:r>
            <a:r>
              <a:rPr lang="pt-BR" sz="2400" dirty="0">
                <a:solidFill>
                  <a:schemeClr val="bg2">
                    <a:lumMod val="75000"/>
                  </a:schemeClr>
                </a:solidFill>
                <a:ea typeface="Times New Roman" panose="02020603050405020304" pitchFamily="18" charset="0"/>
              </a:rPr>
              <a:t>sobre o tema.</a:t>
            </a:r>
            <a:endParaRPr lang="pt-BR" sz="2400" dirty="0">
              <a:solidFill>
                <a:schemeClr val="bg2">
                  <a:lumMod val="75000"/>
                </a:schemeClr>
              </a:solidFill>
              <a:latin typeface="+mj-lt"/>
              <a:ea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endParaRPr lang="pt-BR" sz="1500" dirty="0">
              <a:solidFill>
                <a:schemeClr val="bg2">
                  <a:lumMod val="75000"/>
                </a:schemeClr>
              </a:solidFill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683568" y="1489602"/>
            <a:ext cx="77768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pt-BR" sz="3200" b="1" dirty="0">
                <a:solidFill>
                  <a:schemeClr val="accent5"/>
                </a:solidFill>
                <a:latin typeface="Dax-Bold"/>
                <a:ea typeface="Calibri" panose="020F0502020204030204" pitchFamily="34" charset="0"/>
                <a:cs typeface="Dax-Bold"/>
              </a:rPr>
              <a:t>Registro de Pessoa Física (RPF)</a:t>
            </a:r>
          </a:p>
        </p:txBody>
      </p:sp>
    </p:spTree>
    <p:extLst>
      <p:ext uri="{BB962C8B-B14F-4D97-AF65-F5344CB8AC3E}">
        <p14:creationId xmlns:p14="http://schemas.microsoft.com/office/powerpoint/2010/main" val="135862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9FD0E851-B4B9-444A-A950-9F8F7EB3120B}"/>
              </a:ext>
            </a:extLst>
          </p:cNvPr>
          <p:cNvSpPr/>
          <p:nvPr/>
        </p:nvSpPr>
        <p:spPr>
          <a:xfrm>
            <a:off x="1331640" y="1566470"/>
            <a:ext cx="6696744" cy="44928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pt-BR" sz="2400" dirty="0">
                <a:solidFill>
                  <a:schemeClr val="bg2">
                    <a:lumMod val="75000"/>
                  </a:schemeClr>
                </a:solidFill>
                <a:ea typeface="Times New Roman" panose="02020603050405020304" pitchFamily="18" charset="0"/>
              </a:rPr>
              <a:t>O anteprojeto em pauta propõe-se a regulamentar os requerimentos de:</a:t>
            </a: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endParaRPr lang="pt-BR" sz="2400" dirty="0">
              <a:solidFill>
                <a:schemeClr val="bg2">
                  <a:lumMod val="75000"/>
                </a:schemeClr>
              </a:solidFill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pt-BR" sz="2400" dirty="0"/>
              <a:t>registro de brasileiro, nato ou naturalizado, diplomado no Brasil ou no exterior;</a:t>
            </a:r>
          </a:p>
          <a:p>
            <a:pPr marL="285750" indent="-285750" algn="just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pt-BR" sz="2400" dirty="0"/>
              <a:t>registro de estrangeiro diplomado no Brasil ou no exterior;</a:t>
            </a:r>
          </a:p>
          <a:p>
            <a:pPr marL="285750" indent="-285750" algn="just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pt-BR" sz="2400" dirty="0"/>
              <a:t>registro excepcional e por tempo determinado de brasileiro ou estrangeiro, diplomado no Brasil ou no exterior, sem domicílio no Brasil; </a:t>
            </a:r>
            <a:endParaRPr lang="pt-BR" sz="2400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931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434381" y="2508474"/>
            <a:ext cx="6192688" cy="40515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pt-BR" sz="2400" dirty="0"/>
              <a:t>alteração do registro profissional por interrupção, suspensão ou cancelamento;</a:t>
            </a:r>
          </a:p>
          <a:p>
            <a:pPr marL="285750" lvl="0" indent="-28575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pt-BR" sz="2400" dirty="0"/>
              <a:t>registro do título complementar de Engenheiro de Segurança do Trabalho e dos demais títulos complementares;</a:t>
            </a:r>
          </a:p>
          <a:p>
            <a:pPr marL="285750" lvl="0" indent="-28575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pt-BR" sz="2400" dirty="0"/>
              <a:t>atualização cadastral;</a:t>
            </a:r>
          </a:p>
          <a:p>
            <a:pPr marL="285750" lvl="0" indent="-28575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pt-BR" sz="2400" dirty="0"/>
              <a:t>numeração dos registros profissionais;</a:t>
            </a:r>
          </a:p>
          <a:p>
            <a:pPr marL="285750" lvl="0" indent="-28575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pt-BR" sz="2400" dirty="0"/>
              <a:t>além de disposições preliminares, gerais e transitórias.</a:t>
            </a:r>
          </a:p>
        </p:txBody>
      </p:sp>
      <p:sp>
        <p:nvSpPr>
          <p:cNvPr id="21" name="Retângulo 20"/>
          <p:cNvSpPr/>
          <p:nvPr/>
        </p:nvSpPr>
        <p:spPr>
          <a:xfrm>
            <a:off x="683568" y="1489602"/>
            <a:ext cx="77768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pt-BR" sz="3200" b="1" dirty="0">
                <a:solidFill>
                  <a:schemeClr val="accent5"/>
                </a:solidFill>
                <a:latin typeface="Dax-Bold"/>
                <a:ea typeface="Calibri" panose="020F0502020204030204" pitchFamily="34" charset="0"/>
                <a:cs typeface="Dax-Bold"/>
              </a:rPr>
              <a:t>Registro de Pessoa Física (RPF)</a:t>
            </a:r>
          </a:p>
        </p:txBody>
      </p:sp>
    </p:spTree>
    <p:extLst>
      <p:ext uri="{BB962C8B-B14F-4D97-AF65-F5344CB8AC3E}">
        <p14:creationId xmlns:p14="http://schemas.microsoft.com/office/powerpoint/2010/main" val="1400326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E090AF67-89BC-4A3D-BA22-F759996651B3}"/>
              </a:ext>
            </a:extLst>
          </p:cNvPr>
          <p:cNvSpPr/>
          <p:nvPr/>
        </p:nvSpPr>
        <p:spPr>
          <a:xfrm>
            <a:off x="1259632" y="2230530"/>
            <a:ext cx="6552728" cy="3165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pt-BR" sz="2400" dirty="0">
                <a:solidFill>
                  <a:schemeClr val="bg2">
                    <a:lumMod val="75000"/>
                  </a:schemeClr>
                </a:solidFill>
                <a:ea typeface="Times New Roman" panose="02020603050405020304" pitchFamily="18" charset="0"/>
              </a:rPr>
              <a:t>Visando à </a:t>
            </a:r>
            <a:r>
              <a:rPr lang="pt-BR" sz="2400" dirty="0">
                <a:ea typeface="Times New Roman" panose="02020603050405020304" pitchFamily="18" charset="0"/>
              </a:rPr>
              <a:t>racionalização</a:t>
            </a:r>
            <a:r>
              <a:rPr lang="pt-BR" sz="2400" dirty="0">
                <a:solidFill>
                  <a:schemeClr val="bg2">
                    <a:lumMod val="75000"/>
                  </a:schemeClr>
                </a:solidFill>
                <a:ea typeface="Times New Roman" panose="02020603050405020304" pitchFamily="18" charset="0"/>
              </a:rPr>
              <a:t> dos procedimentos administrativos para os requerimentos </a:t>
            </a:r>
            <a:r>
              <a:rPr lang="pt-BR" sz="2400" dirty="0" err="1">
                <a:solidFill>
                  <a:schemeClr val="bg2">
                    <a:lumMod val="75000"/>
                  </a:schemeClr>
                </a:solidFill>
                <a:ea typeface="Times New Roman" panose="02020603050405020304" pitchFamily="18" charset="0"/>
              </a:rPr>
              <a:t>retromencionados</a:t>
            </a:r>
            <a:r>
              <a:rPr lang="pt-BR" sz="2400" dirty="0">
                <a:solidFill>
                  <a:schemeClr val="bg2">
                    <a:lumMod val="75000"/>
                  </a:schemeClr>
                </a:solidFill>
                <a:ea typeface="Times New Roman" panose="02020603050405020304" pitchFamily="18" charset="0"/>
              </a:rPr>
              <a:t>, submetidos à apreciação do Conselho, a CTR-CAU/BR propôs a </a:t>
            </a:r>
            <a:r>
              <a:rPr lang="pt-BR" sz="2400" dirty="0">
                <a:ea typeface="Times New Roman" panose="02020603050405020304" pitchFamily="18" charset="0"/>
              </a:rPr>
              <a:t>supressão ou a simplificação de formalidades ou exigências desnecessárias ou superpostas</a:t>
            </a:r>
            <a:r>
              <a:rPr lang="pt-BR" sz="2400" dirty="0">
                <a:solidFill>
                  <a:schemeClr val="bg2">
                    <a:lumMod val="75000"/>
                  </a:schemeClr>
                </a:solidFill>
                <a:ea typeface="Times New Roman" panose="02020603050405020304" pitchFamily="18" charset="0"/>
              </a:rPr>
              <a:t> para a devida instrução dos processos.</a:t>
            </a:r>
          </a:p>
        </p:txBody>
      </p:sp>
    </p:spTree>
    <p:extLst>
      <p:ext uri="{BB962C8B-B14F-4D97-AF65-F5344CB8AC3E}">
        <p14:creationId xmlns:p14="http://schemas.microsoft.com/office/powerpoint/2010/main" val="1699551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434380" y="2348880"/>
            <a:ext cx="6377979" cy="59770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400" dirty="0">
                <a:solidFill>
                  <a:schemeClr val="bg2">
                    <a:lumMod val="75000"/>
                  </a:schemeClr>
                </a:solidFill>
                <a:ea typeface="Times New Roman" panose="02020603050405020304" pitchFamily="18" charset="0"/>
              </a:rPr>
              <a:t>Neste sentido, destacamos os principais </a:t>
            </a:r>
            <a:r>
              <a:rPr lang="pt-BR" sz="2400" dirty="0">
                <a:ea typeface="Times New Roman" panose="02020603050405020304" pitchFamily="18" charset="0"/>
              </a:rPr>
              <a:t>aperfeiçoamentos</a:t>
            </a:r>
            <a:r>
              <a:rPr lang="pt-BR" sz="2400" dirty="0">
                <a:solidFill>
                  <a:schemeClr val="bg2">
                    <a:lumMod val="75000"/>
                  </a:schemeClr>
                </a:solidFill>
                <a:ea typeface="Times New Roman" panose="02020603050405020304" pitchFamily="18" charset="0"/>
              </a:rPr>
              <a:t>, baseados nas legislações nacionais em vigor que dispõem sobre </a:t>
            </a:r>
            <a:r>
              <a:rPr lang="pt-BR" sz="2400" dirty="0">
                <a:ea typeface="Times New Roman" panose="02020603050405020304" pitchFamily="18" charset="0"/>
              </a:rPr>
              <a:t>administração pública, migração e educação</a:t>
            </a:r>
            <a:r>
              <a:rPr lang="pt-BR" sz="2400" dirty="0">
                <a:solidFill>
                  <a:schemeClr val="bg2">
                    <a:lumMod val="75000"/>
                  </a:schemeClr>
                </a:solidFill>
                <a:ea typeface="Times New Roman" panose="02020603050405020304" pitchFamily="18" charset="0"/>
              </a:rPr>
              <a:t>, e as </a:t>
            </a:r>
            <a:r>
              <a:rPr lang="pt-BR" sz="2400" dirty="0">
                <a:ea typeface="Times New Roman" panose="02020603050405020304" pitchFamily="18" charset="0"/>
              </a:rPr>
              <a:t>atualizações efetivadas</a:t>
            </a:r>
            <a:r>
              <a:rPr lang="pt-BR" sz="2400" dirty="0">
                <a:solidFill>
                  <a:schemeClr val="bg2">
                    <a:lumMod val="75000"/>
                  </a:schemeClr>
                </a:solidFill>
                <a:ea typeface="Times New Roman" panose="02020603050405020304" pitchFamily="18" charset="0"/>
              </a:rPr>
              <a:t> pela CTR-CAU/BR após apreciação das </a:t>
            </a:r>
            <a:r>
              <a:rPr lang="pt-BR" sz="2400" dirty="0">
                <a:ea typeface="Times New Roman" panose="02020603050405020304" pitchFamily="18" charset="0"/>
              </a:rPr>
              <a:t>contribuições advindas da Consulta Pública</a:t>
            </a:r>
            <a:r>
              <a:rPr lang="pt-BR" sz="2400" dirty="0">
                <a:solidFill>
                  <a:schemeClr val="bg2">
                    <a:lumMod val="75000"/>
                  </a:schemeClr>
                </a:solidFill>
                <a:ea typeface="Times New Roman" panose="02020603050405020304" pitchFamily="18" charset="0"/>
              </a:rPr>
              <a:t>, encerrada dia 20 de setembro.</a:t>
            </a:r>
          </a:p>
          <a:p>
            <a:pPr marL="285750" indent="-28575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pt-BR" sz="2400" dirty="0">
                <a:ea typeface="Times New Roman" panose="02020603050405020304" pitchFamily="18" charset="0"/>
              </a:rPr>
              <a:t>designação de competências</a:t>
            </a:r>
            <a:r>
              <a:rPr lang="pt-BR" sz="2400" dirty="0">
                <a:solidFill>
                  <a:schemeClr val="bg2">
                    <a:lumMod val="75000"/>
                  </a:schemeClr>
                </a:solidFill>
                <a:ea typeface="Times New Roman" panose="02020603050405020304" pitchFamily="18" charset="0"/>
              </a:rPr>
              <a:t> para análise, deferimento e execução dos processos administrativos, conforme estabelecido na Lei n° 12.378, de 2010, e no Regimento Geral do CAU;</a:t>
            </a:r>
          </a:p>
          <a:p>
            <a:pPr marL="285750" indent="-28575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endParaRPr lang="pt-BR" sz="1500" dirty="0">
              <a:solidFill>
                <a:schemeClr val="bg2">
                  <a:lumMod val="75000"/>
                </a:schemeClr>
              </a:solidFill>
              <a:ea typeface="Times New Roman" panose="02020603050405020304" pitchFamily="18" charset="0"/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683568" y="1489602"/>
            <a:ext cx="77768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pt-BR" sz="3200" b="1" dirty="0">
                <a:solidFill>
                  <a:schemeClr val="accent5"/>
                </a:solidFill>
                <a:latin typeface="Dax-Bold"/>
                <a:ea typeface="Calibri" panose="020F0502020204030204" pitchFamily="34" charset="0"/>
                <a:cs typeface="Dax-Bold"/>
              </a:rPr>
              <a:t>Registro de Pessoa Física (RPF)</a:t>
            </a:r>
          </a:p>
        </p:txBody>
      </p:sp>
    </p:spTree>
    <p:extLst>
      <p:ext uri="{BB962C8B-B14F-4D97-AF65-F5344CB8AC3E}">
        <p14:creationId xmlns:p14="http://schemas.microsoft.com/office/powerpoint/2010/main" val="2070054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7BAABE7F-A407-4E21-AEE3-BA6BF33F9DA9}"/>
              </a:ext>
            </a:extLst>
          </p:cNvPr>
          <p:cNvSpPr/>
          <p:nvPr/>
        </p:nvSpPr>
        <p:spPr>
          <a:xfrm>
            <a:off x="1187624" y="1323326"/>
            <a:ext cx="6768752" cy="5089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pt-BR" sz="2400" dirty="0">
                <a:ea typeface="Times New Roman" panose="02020603050405020304" pitchFamily="18" charset="0"/>
              </a:rPr>
              <a:t>condicionamento do registro de título complementar </a:t>
            </a:r>
            <a:r>
              <a:rPr lang="pt-BR" sz="2400" dirty="0">
                <a:solidFill>
                  <a:schemeClr val="bg2">
                    <a:lumMod val="75000"/>
                  </a:schemeClr>
                </a:solidFill>
                <a:ea typeface="Times New Roman" panose="02020603050405020304" pitchFamily="18" charset="0"/>
              </a:rPr>
              <a:t>de curso de pós-graduação </a:t>
            </a:r>
            <a:r>
              <a:rPr lang="pt-BR" sz="2400" i="1" dirty="0">
                <a:solidFill>
                  <a:schemeClr val="bg2">
                    <a:lumMod val="75000"/>
                  </a:schemeClr>
                </a:solidFill>
                <a:ea typeface="Times New Roman" panose="02020603050405020304" pitchFamily="18" charset="0"/>
              </a:rPr>
              <a:t>stricto sensu</a:t>
            </a:r>
            <a:r>
              <a:rPr lang="pt-BR" sz="2400" dirty="0">
                <a:solidFill>
                  <a:schemeClr val="bg2">
                    <a:lumMod val="75000"/>
                  </a:schemeClr>
                </a:solidFill>
                <a:ea typeface="Times New Roman" panose="02020603050405020304" pitchFamily="18" charset="0"/>
              </a:rPr>
              <a:t> e/ou </a:t>
            </a:r>
            <a:r>
              <a:rPr lang="pt-BR" sz="2400" i="1" dirty="0">
                <a:solidFill>
                  <a:schemeClr val="bg2">
                    <a:lumMod val="75000"/>
                  </a:schemeClr>
                </a:solidFill>
                <a:ea typeface="Times New Roman" panose="02020603050405020304" pitchFamily="18" charset="0"/>
              </a:rPr>
              <a:t>lato sensu </a:t>
            </a:r>
            <a:r>
              <a:rPr lang="pt-BR" sz="2400" dirty="0">
                <a:ea typeface="Times New Roman" panose="02020603050405020304" pitchFamily="18" charset="0"/>
              </a:rPr>
              <a:t>às condições mínimas estabelecidas pela legislação educacional</a:t>
            </a:r>
            <a:r>
              <a:rPr lang="pt-BR" sz="2400" dirty="0">
                <a:solidFill>
                  <a:schemeClr val="bg2">
                    <a:lumMod val="75000"/>
                  </a:schemeClr>
                </a:solidFill>
                <a:ea typeface="Times New Roman" panose="02020603050405020304" pitchFamily="18" charset="0"/>
              </a:rPr>
              <a:t> em vigor;</a:t>
            </a:r>
          </a:p>
          <a:p>
            <a:pPr marL="285750" indent="-28575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pt-BR" sz="2400" dirty="0">
                <a:ea typeface="Times New Roman" panose="02020603050405020304" pitchFamily="18" charset="0"/>
              </a:rPr>
              <a:t>exigência de que o curso de pós-graduação </a:t>
            </a:r>
            <a:r>
              <a:rPr lang="pt-BR" sz="2400" i="1" dirty="0">
                <a:solidFill>
                  <a:schemeClr val="bg2">
                    <a:lumMod val="75000"/>
                  </a:schemeClr>
                </a:solidFill>
                <a:ea typeface="Times New Roman" panose="02020603050405020304" pitchFamily="18" charset="0"/>
              </a:rPr>
              <a:t>stricto sensu </a:t>
            </a:r>
            <a:r>
              <a:rPr lang="pt-BR" sz="2400" dirty="0">
                <a:solidFill>
                  <a:schemeClr val="bg2">
                    <a:lumMod val="75000"/>
                  </a:schemeClr>
                </a:solidFill>
                <a:ea typeface="Times New Roman" panose="02020603050405020304" pitchFamily="18" charset="0"/>
              </a:rPr>
              <a:t>e/ou </a:t>
            </a:r>
            <a:r>
              <a:rPr lang="pt-BR" sz="2400" i="1" dirty="0">
                <a:solidFill>
                  <a:schemeClr val="bg2">
                    <a:lumMod val="75000"/>
                  </a:schemeClr>
                </a:solidFill>
                <a:ea typeface="Times New Roman" panose="02020603050405020304" pitchFamily="18" charset="0"/>
              </a:rPr>
              <a:t>lato sensu</a:t>
            </a:r>
            <a:r>
              <a:rPr lang="pt-BR" sz="2400" dirty="0">
                <a:solidFill>
                  <a:schemeClr val="bg2">
                    <a:lumMod val="75000"/>
                  </a:schemeClr>
                </a:solidFill>
                <a:ea typeface="Times New Roman" panose="02020603050405020304" pitchFamily="18" charset="0"/>
              </a:rPr>
              <a:t>, realizado no Brasil ou em país estrangeiro, a ser registrado como título complementar no CAU, </a:t>
            </a:r>
            <a:r>
              <a:rPr lang="pt-BR" sz="2400" dirty="0">
                <a:ea typeface="Times New Roman" panose="02020603050405020304" pitchFamily="18" charset="0"/>
              </a:rPr>
              <a:t>seja em áreas pertinentes aos campos de atuação constantes do parágrafo único, art. 2°</a:t>
            </a:r>
            <a:r>
              <a:rPr lang="pt-BR" sz="2400" dirty="0">
                <a:solidFill>
                  <a:schemeClr val="bg2">
                    <a:lumMod val="75000"/>
                  </a:schemeClr>
                </a:solidFill>
                <a:ea typeface="Times New Roman" panose="02020603050405020304" pitchFamily="18" charset="0"/>
              </a:rPr>
              <a:t>, da Lei n°12.378, de 2010;</a:t>
            </a:r>
          </a:p>
        </p:txBody>
      </p:sp>
    </p:spTree>
    <p:extLst>
      <p:ext uri="{BB962C8B-B14F-4D97-AF65-F5344CB8AC3E}">
        <p14:creationId xmlns:p14="http://schemas.microsoft.com/office/powerpoint/2010/main" val="2347308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971600" y="2074377"/>
            <a:ext cx="7128792" cy="5090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pt-BR" sz="2400" dirty="0">
                <a:ea typeface="Times New Roman" panose="02020603050405020304" pitchFamily="18" charset="0"/>
              </a:rPr>
              <a:t>manutenção</a:t>
            </a:r>
            <a:r>
              <a:rPr lang="pt-BR" sz="2400" dirty="0">
                <a:solidFill>
                  <a:schemeClr val="bg2">
                    <a:lumMod val="75000"/>
                  </a:schemeClr>
                </a:solidFill>
                <a:ea typeface="Times New Roman" panose="02020603050405020304" pitchFamily="18" charset="0"/>
              </a:rPr>
              <a:t> da exigência de apresentação de histórico escolar para diplomados no Brasil, e de histórico escolar e conteúdo programático para diplomados no exterior, não para fins de análise curricular, mas para </a:t>
            </a:r>
            <a:r>
              <a:rPr lang="pt-BR" sz="2400" dirty="0">
                <a:ea typeface="Times New Roman" panose="02020603050405020304" pitchFamily="18" charset="0"/>
              </a:rPr>
              <a:t>conservação do banco de dados do Conselho e de promoção de ações paralelas junto às Instituições de Ensino Superior (IES)</a:t>
            </a:r>
            <a:r>
              <a:rPr lang="pt-BR" sz="2400" dirty="0">
                <a:solidFill>
                  <a:schemeClr val="bg2">
                    <a:lumMod val="75000"/>
                  </a:schemeClr>
                </a:solidFill>
                <a:ea typeface="Times New Roman" panose="02020603050405020304" pitchFamily="18" charset="0"/>
              </a:rPr>
              <a:t>;</a:t>
            </a:r>
          </a:p>
          <a:p>
            <a:pPr marL="285750" indent="-28575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pt-BR" sz="2400" dirty="0">
                <a:ea typeface="Times New Roman" panose="02020603050405020304" pitchFamily="18" charset="0"/>
              </a:rPr>
              <a:t>estabelecimento de procedimento para suspensão administrativa dos registros inativos no Conselho; </a:t>
            </a:r>
            <a:r>
              <a:rPr lang="pt-BR" sz="2400" dirty="0">
                <a:solidFill>
                  <a:schemeClr val="bg2">
                    <a:lumMod val="75000"/>
                  </a:schemeClr>
                </a:solidFill>
                <a:ea typeface="Times New Roman" panose="02020603050405020304" pitchFamily="18" charset="0"/>
              </a:rPr>
              <a:t>(em elaboração)</a:t>
            </a:r>
          </a:p>
          <a:p>
            <a:pPr marL="285750" indent="-28575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endParaRPr lang="pt-BR" sz="1500" dirty="0">
              <a:solidFill>
                <a:schemeClr val="bg2">
                  <a:lumMod val="75000"/>
                </a:schemeClr>
              </a:solidFill>
              <a:ea typeface="Times New Roman" panose="02020603050405020304" pitchFamily="18" charset="0"/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683568" y="1489602"/>
            <a:ext cx="77768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pt-BR" sz="3200" b="1" dirty="0">
                <a:solidFill>
                  <a:schemeClr val="accent5"/>
                </a:solidFill>
                <a:latin typeface="Dax-Bold"/>
                <a:ea typeface="Calibri" panose="020F0502020204030204" pitchFamily="34" charset="0"/>
                <a:cs typeface="Dax-Bold"/>
              </a:rPr>
              <a:t>Registro de Pessoa Física (RPF)</a:t>
            </a:r>
          </a:p>
        </p:txBody>
      </p:sp>
    </p:spTree>
    <p:extLst>
      <p:ext uri="{BB962C8B-B14F-4D97-AF65-F5344CB8AC3E}">
        <p14:creationId xmlns:p14="http://schemas.microsoft.com/office/powerpoint/2010/main" val="3319240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Personalizada 2">
      <a:dk1>
        <a:srgbClr val="006A71"/>
      </a:dk1>
      <a:lt1>
        <a:sysClr val="window" lastClr="FFFFFF"/>
      </a:lt1>
      <a:dk2>
        <a:srgbClr val="1F497D"/>
      </a:dk2>
      <a:lt2>
        <a:srgbClr val="BFBFBF"/>
      </a:lt2>
      <a:accent1>
        <a:srgbClr val="183C47"/>
      </a:accent1>
      <a:accent2>
        <a:srgbClr val="93B7BB"/>
      </a:accent2>
      <a:accent3>
        <a:srgbClr val="D8E9E8"/>
      </a:accent3>
      <a:accent4>
        <a:srgbClr val="183C47"/>
      </a:accent4>
      <a:accent5>
        <a:srgbClr val="93B7BB"/>
      </a:accent5>
      <a:accent6>
        <a:srgbClr val="006A71"/>
      </a:accent6>
      <a:hlink>
        <a:srgbClr val="93B7BB"/>
      </a:hlink>
      <a:folHlink>
        <a:srgbClr val="006A71"/>
      </a:folHlink>
    </a:clrScheme>
    <a:fontScheme name="CAU">
      <a:majorFont>
        <a:latin typeface="Dax"/>
        <a:ea typeface=""/>
        <a:cs typeface=""/>
      </a:majorFont>
      <a:minorFont>
        <a:latin typeface="DaxCondensed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CTR_CAUBR_APRESENTAÇÃO_versão 2</Template>
  <TotalTime>17</TotalTime>
  <Words>1323</Words>
  <Application>Microsoft Office PowerPoint</Application>
  <PresentationFormat>Apresentação na tela (4:3)</PresentationFormat>
  <Paragraphs>136</Paragraphs>
  <Slides>24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34" baseType="lpstr">
      <vt:lpstr>Arial</vt:lpstr>
      <vt:lpstr>Calibri</vt:lpstr>
      <vt:lpstr>Cambria</vt:lpstr>
      <vt:lpstr>Dax</vt:lpstr>
      <vt:lpstr>Dax-Bold</vt:lpstr>
      <vt:lpstr>DaxCondensed</vt:lpstr>
      <vt:lpstr>DaxCondensed-Medium</vt:lpstr>
      <vt:lpstr>Times New Roman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Lais Ramalho Maia</dc:creator>
  <cp:lastModifiedBy>Lais Ramalho Maia</cp:lastModifiedBy>
  <cp:revision>3</cp:revision>
  <dcterms:created xsi:type="dcterms:W3CDTF">2019-10-08T17:57:05Z</dcterms:created>
  <dcterms:modified xsi:type="dcterms:W3CDTF">2019-10-08T18:20:26Z</dcterms:modified>
</cp:coreProperties>
</file>