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753600" cy="7315200"/>
  <p:notesSz cx="6858000" cy="9144000"/>
  <p:embeddedFontLst>
    <p:embeddedFont>
      <p:font typeface="Arimo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  <p:embeddedFont>
      <p:font typeface="Oswald" panose="020B0604020202020204" charset="0"/>
      <p:regular r:id="rId38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10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154" y="-174549"/>
            <a:ext cx="10122526" cy="7681708"/>
            <a:chOff x="0" y="0"/>
            <a:chExt cx="13496701" cy="102422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3549" r="3549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188776" y="3840315"/>
            <a:ext cx="7091112" cy="1572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5600" spc="280">
                <a:solidFill>
                  <a:srgbClr val="3FC8AC"/>
                </a:solidFill>
                <a:latin typeface="Oswald"/>
              </a:rPr>
              <a:t>COMISSÃO TEMPORÁRIA DE FISCALIZAÇÃO (CTF)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31699" y="-190417"/>
            <a:ext cx="1174516" cy="76963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28000"/>
          </a:blip>
          <a:srcRect t="1662" b="1662"/>
          <a:stretch>
            <a:fillRect/>
          </a:stretch>
        </p:blipFill>
        <p:spPr>
          <a:xfrm>
            <a:off x="1188776" y="5774637"/>
            <a:ext cx="7091112" cy="10968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154" y="-174549"/>
            <a:ext cx="10122526" cy="7681708"/>
            <a:chOff x="0" y="0"/>
            <a:chExt cx="13496701" cy="102422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2506" r="2506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75066" y="-174549"/>
            <a:ext cx="1429459" cy="78707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57126" y="5417647"/>
            <a:ext cx="6060393" cy="1166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4200" spc="210">
                <a:solidFill>
                  <a:srgbClr val="3FC8AC"/>
                </a:solidFill>
                <a:latin typeface="Oswald"/>
              </a:rPr>
              <a:t>NATUREZAS DAS</a:t>
            </a:r>
          </a:p>
          <a:p>
            <a:pPr algn="r">
              <a:lnSpc>
                <a:spcPts val="4620"/>
              </a:lnSpc>
            </a:pPr>
            <a:r>
              <a:rPr lang="en-US" sz="4200" spc="210">
                <a:solidFill>
                  <a:srgbClr val="3FC8AC"/>
                </a:solidFill>
                <a:latin typeface="Oswald"/>
              </a:rPr>
              <a:t>AÇÕES DE FISCALIZAÇÃO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975" y="-137908"/>
            <a:ext cx="10122526" cy="7681708"/>
            <a:chOff x="0" y="0"/>
            <a:chExt cx="13496701" cy="102422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6679" r="6679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914400" y="2514600"/>
            <a:ext cx="3745632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2000" spc="80" dirty="0">
                <a:solidFill>
                  <a:srgbClr val="FFFFFF"/>
                </a:solidFill>
                <a:latin typeface="Lato"/>
              </a:rPr>
              <a:t>Levar o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conhecimento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da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legislação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do CAU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às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IES e à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sociedade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afetada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pelo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trabalho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do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arquiteto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28045" y="1647242"/>
            <a:ext cx="2531997" cy="45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4000" spc="161" dirty="0">
                <a:solidFill>
                  <a:srgbClr val="3FC8AC"/>
                </a:solidFill>
                <a:latin typeface="Oswald"/>
              </a:rPr>
              <a:t>EDUCATIVA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" y="1416366"/>
            <a:ext cx="989345" cy="98934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2280" y="1631919"/>
            <a:ext cx="78105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5"/>
              </a:lnSpc>
            </a:pPr>
            <a:r>
              <a:rPr lang="en-US" sz="4800" spc="205">
                <a:solidFill>
                  <a:srgbClr val="2D2D2D"/>
                </a:solidFill>
                <a:latin typeface="Oswald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05276" y="2438400"/>
            <a:ext cx="3886312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Informar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aos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arquitetos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quanto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à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atuação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ética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,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lícita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e regular,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primando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pela boa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prática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da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Arquitetura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e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Urbanismo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05436" y="1647242"/>
            <a:ext cx="2686164" cy="45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4000" spc="161" dirty="0">
                <a:solidFill>
                  <a:srgbClr val="3FC8AC"/>
                </a:solidFill>
                <a:latin typeface="Oswald"/>
              </a:rPr>
              <a:t>PREVENTIVA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91791" y="1416366"/>
            <a:ext cx="989345" cy="98934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199671" y="1631919"/>
            <a:ext cx="78105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5"/>
              </a:lnSpc>
            </a:pPr>
            <a:r>
              <a:rPr lang="en-US" sz="4800" spc="205">
                <a:solidFill>
                  <a:srgbClr val="2D2D2D"/>
                </a:solidFill>
                <a:latin typeface="Oswald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" y="4995829"/>
            <a:ext cx="3745632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2000" spc="80">
                <a:solidFill>
                  <a:srgbClr val="FFFFFF"/>
                </a:solidFill>
                <a:latin typeface="Lato"/>
              </a:rPr>
              <a:t>Possibilitar a regularização de situações de desconformidade com a legislação de regência da</a:t>
            </a:r>
          </a:p>
          <a:p>
            <a:pPr>
              <a:lnSpc>
                <a:spcPts val="2240"/>
              </a:lnSpc>
            </a:pPr>
            <a:r>
              <a:rPr lang="en-US" sz="2000" spc="80">
                <a:solidFill>
                  <a:srgbClr val="FFFFFF"/>
                </a:solidFill>
                <a:latin typeface="Lato"/>
              </a:rPr>
              <a:t>Arquitetura e Urbanismo sem a aplicação de sanções.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28045" y="4056829"/>
            <a:ext cx="2531997" cy="45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4000" spc="161" dirty="0">
                <a:solidFill>
                  <a:srgbClr val="3FC8AC"/>
                </a:solidFill>
                <a:latin typeface="Oswald"/>
              </a:rPr>
              <a:t>CORRETIVA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" y="3897596"/>
            <a:ext cx="989345" cy="98934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22280" y="4113148"/>
            <a:ext cx="78105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5"/>
              </a:lnSpc>
            </a:pPr>
            <a:r>
              <a:rPr lang="en-US" sz="4800" spc="205">
                <a:solidFill>
                  <a:srgbClr val="2D2D2D"/>
                </a:solidFill>
                <a:latin typeface="Oswald"/>
              </a:rPr>
              <a:t>03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05276" y="4919629"/>
            <a:ext cx="3886324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Aplicar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a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sanção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devida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,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vencida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a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etapa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corretiva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sem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regularização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, a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leigos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,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arquitetos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ou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pessoas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jurídicas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por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infrações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 à </a:t>
            </a:r>
            <a:r>
              <a:rPr lang="en-US" sz="2000" spc="80" dirty="0" err="1">
                <a:solidFill>
                  <a:srgbClr val="FFFFFF"/>
                </a:solidFill>
                <a:latin typeface="Lato"/>
              </a:rPr>
              <a:t>legislação</a:t>
            </a:r>
            <a:r>
              <a:rPr lang="en-US" sz="2000" spc="80" dirty="0">
                <a:solidFill>
                  <a:srgbClr val="FFFFFF"/>
                </a:solidFill>
                <a:latin typeface="Lato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05436" y="4056829"/>
            <a:ext cx="2686164" cy="460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4000" spc="161">
                <a:solidFill>
                  <a:srgbClr val="3FC8AC"/>
                </a:solidFill>
                <a:latin typeface="Oswald"/>
              </a:rPr>
              <a:t>PUNITIVA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91791" y="3897596"/>
            <a:ext cx="989345" cy="98934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199671" y="4113148"/>
            <a:ext cx="78105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5"/>
              </a:lnSpc>
            </a:pPr>
            <a:r>
              <a:rPr lang="en-US" sz="4800" spc="205">
                <a:solidFill>
                  <a:srgbClr val="2D2D2D"/>
                </a:solidFill>
                <a:latin typeface="Oswald"/>
              </a:rPr>
              <a:t>04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975" y="-361950"/>
            <a:ext cx="10122526" cy="7681708"/>
            <a:chOff x="0" y="0"/>
            <a:chExt cx="13496701" cy="102422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6679" r="6679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979176" y="2217489"/>
            <a:ext cx="7098024" cy="367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62"/>
              </a:lnSpc>
            </a:pPr>
            <a:r>
              <a:rPr lang="en-US" sz="6238" spc="311" dirty="0">
                <a:solidFill>
                  <a:srgbClr val="3FC8AC"/>
                </a:solidFill>
                <a:latin typeface="Oswald"/>
              </a:rPr>
              <a:t>AMPLIAR AS CAPITULAÇÕES</a:t>
            </a:r>
          </a:p>
          <a:p>
            <a:pPr>
              <a:lnSpc>
                <a:spcPts val="6862"/>
              </a:lnSpc>
            </a:pPr>
            <a:endParaRPr lang="en-US" sz="6238" spc="311" dirty="0">
              <a:solidFill>
                <a:srgbClr val="3FC8AC"/>
              </a:solidFill>
              <a:latin typeface="Oswald"/>
            </a:endParaRPr>
          </a:p>
          <a:p>
            <a:pPr>
              <a:lnSpc>
                <a:spcPts val="2310"/>
              </a:lnSpc>
            </a:pPr>
            <a:r>
              <a:rPr lang="en-US" sz="2400" spc="105" dirty="0">
                <a:solidFill>
                  <a:srgbClr val="FFFFFF"/>
                </a:solidFill>
                <a:latin typeface="Oswald"/>
              </a:rPr>
              <a:t>FACILITAR A APLICAÇÃO DE SANÇÕES POR PARTE DA CEP</a:t>
            </a:r>
          </a:p>
          <a:p>
            <a:pPr>
              <a:lnSpc>
                <a:spcPts val="6862"/>
              </a:lnSpc>
            </a:pPr>
            <a:endParaRPr lang="en-US" sz="2100" spc="105" dirty="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975" y="-361950"/>
            <a:ext cx="10122526" cy="7681708"/>
            <a:chOff x="0" y="0"/>
            <a:chExt cx="13496701" cy="102422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6679" r="6679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979176" y="2217489"/>
            <a:ext cx="6815171" cy="2624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2"/>
              </a:lnSpc>
            </a:pPr>
            <a:r>
              <a:rPr lang="en-US" sz="6238" spc="311">
                <a:solidFill>
                  <a:srgbClr val="3FC8AC"/>
                </a:solidFill>
                <a:latin typeface="Oswald"/>
              </a:rPr>
              <a:t>DESBUROCRATIZAR O TRÂMITE ADMINISTRATIVO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975" y="-361950"/>
            <a:ext cx="10122526" cy="7681708"/>
            <a:chOff x="0" y="0"/>
            <a:chExt cx="13496701" cy="102422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6679" r="6679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731520" y="1724892"/>
            <a:ext cx="8290560" cy="431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2"/>
              </a:lnSpc>
            </a:pPr>
            <a:r>
              <a:rPr lang="en-US" sz="6238" spc="311" dirty="0">
                <a:solidFill>
                  <a:srgbClr val="3FC8AC"/>
                </a:solidFill>
                <a:latin typeface="Oswald"/>
              </a:rPr>
              <a:t>PADRONIZAR DOSIMETRIA</a:t>
            </a:r>
          </a:p>
          <a:p>
            <a:pPr>
              <a:lnSpc>
                <a:spcPts val="6862"/>
              </a:lnSpc>
            </a:pPr>
            <a:endParaRPr lang="en-US" sz="6238" spc="311" dirty="0">
              <a:solidFill>
                <a:srgbClr val="3FC8AC"/>
              </a:solidFill>
              <a:latin typeface="Oswald"/>
            </a:endParaRPr>
          </a:p>
          <a:p>
            <a:pPr>
              <a:lnSpc>
                <a:spcPts val="2640"/>
              </a:lnSpc>
            </a:pPr>
            <a:r>
              <a:rPr lang="en-US" sz="2399" spc="120" dirty="0">
                <a:solidFill>
                  <a:srgbClr val="FFFFFF"/>
                </a:solidFill>
                <a:latin typeface="Oswald"/>
              </a:rPr>
              <a:t>ESCALA DE IMPACTO NO CONTEXTO RELACIONADO À INFRAÇÃO</a:t>
            </a:r>
          </a:p>
          <a:p>
            <a:pPr>
              <a:lnSpc>
                <a:spcPts val="2639"/>
              </a:lnSpc>
            </a:pPr>
            <a:endParaRPr lang="en-US" sz="2399" spc="120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2640"/>
              </a:lnSpc>
            </a:pPr>
            <a:r>
              <a:rPr lang="en-US" sz="2399" spc="120" dirty="0">
                <a:solidFill>
                  <a:srgbClr val="FFFFFF"/>
                </a:solidFill>
                <a:latin typeface="Oswald"/>
              </a:rPr>
              <a:t>CIRCUNSTÂNCIAS AGRAVANTES E ATENUANTES</a:t>
            </a:r>
          </a:p>
          <a:p>
            <a:pPr>
              <a:lnSpc>
                <a:spcPts val="1980"/>
              </a:lnSpc>
            </a:pPr>
            <a:endParaRPr lang="en-US" sz="2399" spc="120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1980"/>
              </a:lnSpc>
            </a:pPr>
            <a:endParaRPr lang="en-US" sz="2399" spc="120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1540"/>
              </a:lnSpc>
            </a:pPr>
            <a:endParaRPr lang="en-US" sz="2399" spc="120" dirty="0">
              <a:solidFill>
                <a:srgbClr val="FFFFFF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975" y="-361950"/>
            <a:ext cx="10122526" cy="7681708"/>
            <a:chOff x="0" y="0"/>
            <a:chExt cx="13496701" cy="102422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6679" r="6679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922024" y="3070599"/>
            <a:ext cx="6815171" cy="1754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2"/>
              </a:lnSpc>
            </a:pPr>
            <a:r>
              <a:rPr lang="en-US" sz="6238" spc="311">
                <a:solidFill>
                  <a:srgbClr val="3FC8AC"/>
                </a:solidFill>
                <a:latin typeface="Oswald"/>
              </a:rPr>
              <a:t>ESTABELECER INDICADORES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975" y="-361950"/>
            <a:ext cx="10122526" cy="7681708"/>
            <a:chOff x="0" y="0"/>
            <a:chExt cx="13496701" cy="102422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6679" r="6679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845823" y="1072479"/>
            <a:ext cx="6815171" cy="530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2"/>
              </a:lnSpc>
            </a:pPr>
            <a:r>
              <a:rPr lang="en-US" sz="5400" b="1" spc="311" dirty="0">
                <a:solidFill>
                  <a:srgbClr val="3FC8AC"/>
                </a:solidFill>
                <a:latin typeface="Oswald"/>
              </a:rPr>
              <a:t>PRESERVAR A AUTONOMIA DO CAU/UF EM ESTABELECER SEU PLANO DE FISCALIZAÇÃO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975" y="-361950"/>
            <a:ext cx="10122526" cy="7681708"/>
            <a:chOff x="0" y="0"/>
            <a:chExt cx="13496701" cy="102422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6679" r="6679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960125" y="1329146"/>
            <a:ext cx="6815171" cy="530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2"/>
              </a:lnSpc>
            </a:pPr>
            <a:r>
              <a:rPr lang="en-US" sz="6000" b="1" spc="311" dirty="0">
                <a:solidFill>
                  <a:srgbClr val="3FC8AC"/>
                </a:solidFill>
                <a:latin typeface="Oswald"/>
              </a:rPr>
              <a:t>CRIAÇÃO DA FIGURA DO AUXILIAR DE FISCALIZAÇÃO E DO SUPERVISOR TÉCNICO NACIONAL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06630" y="-165554"/>
            <a:ext cx="5852160" cy="585216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80975" y="-361950"/>
            <a:ext cx="10122526" cy="7681708"/>
            <a:chOff x="0" y="0"/>
            <a:chExt cx="13496701" cy="1024227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25000"/>
            </a:blip>
            <a:srcRect l="6679" r="6679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483864" y="2243566"/>
            <a:ext cx="6815171" cy="1754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2"/>
              </a:lnSpc>
            </a:pPr>
            <a:r>
              <a:rPr lang="en-US" sz="6238" spc="311">
                <a:solidFill>
                  <a:srgbClr val="3FC8AC"/>
                </a:solidFill>
                <a:latin typeface="Oswald"/>
              </a:rPr>
              <a:t>ANUÁRIO DE FISCALIZAÇÃO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39106" y="3478904"/>
            <a:ext cx="3499433" cy="349943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80975" y="-361950"/>
            <a:ext cx="10122526" cy="7681708"/>
            <a:chOff x="0" y="0"/>
            <a:chExt cx="13496701" cy="1024227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25000"/>
            </a:blip>
            <a:srcRect l="6679" r="6679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731520" y="798195"/>
            <a:ext cx="6815171" cy="3495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2"/>
              </a:lnSpc>
            </a:pPr>
            <a:r>
              <a:rPr lang="en-US" sz="6238" spc="311">
                <a:solidFill>
                  <a:srgbClr val="3FC8AC"/>
                </a:solidFill>
                <a:latin typeface="Oswald"/>
              </a:rPr>
              <a:t>CONSTRUÇÃO DO NOVO MÓDULO DE FISCALIZAÇÃO NO SICCAU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800" y="-228600"/>
            <a:ext cx="10516203" cy="7779812"/>
            <a:chOff x="0" y="0"/>
            <a:chExt cx="14021604" cy="1037308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1168" r="1168"/>
            <a:stretch>
              <a:fillRect/>
            </a:stretch>
          </p:blipFill>
          <p:spPr>
            <a:xfrm>
              <a:off x="0" y="0"/>
              <a:ext cx="14021604" cy="10373083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21999"/>
          </a:blip>
          <a:srcRect/>
          <a:stretch>
            <a:fillRect/>
          </a:stretch>
        </p:blipFill>
        <p:spPr>
          <a:xfrm>
            <a:off x="1910566" y="1239847"/>
            <a:ext cx="5852160" cy="58521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55210" y="779145"/>
            <a:ext cx="7162872" cy="1772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8"/>
              </a:lnSpc>
            </a:pPr>
            <a:r>
              <a:rPr lang="en-US" sz="4226" spc="211">
                <a:solidFill>
                  <a:srgbClr val="3FC8AC"/>
                </a:solidFill>
                <a:latin typeface="Oswald"/>
              </a:rPr>
              <a:t>O PORQUÊ DA CRIAÇÃO DE UMA COMISSÃO ESPECÍFICA PARA</a:t>
            </a:r>
          </a:p>
          <a:p>
            <a:pPr algn="ctr">
              <a:lnSpc>
                <a:spcPts val="4648"/>
              </a:lnSpc>
            </a:pPr>
            <a:r>
              <a:rPr lang="en-US" sz="4226" spc="211">
                <a:solidFill>
                  <a:srgbClr val="3FC8AC"/>
                </a:solidFill>
                <a:latin typeface="Oswald"/>
              </a:rPr>
              <a:t>TRATAR DE FISCALIZAÇÃO?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44613" y="3235812"/>
            <a:ext cx="5471946" cy="36456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80975" y="-361950"/>
            <a:ext cx="10122526" cy="7681708"/>
            <a:chOff x="0" y="0"/>
            <a:chExt cx="13496701" cy="1024227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25000"/>
            </a:blip>
            <a:srcRect l="6679" r="6679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533400" y="381902"/>
            <a:ext cx="6815171" cy="619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2"/>
              </a:lnSpc>
            </a:pPr>
            <a:r>
              <a:rPr lang="en-US" sz="6000" b="1" spc="311" dirty="0">
                <a:solidFill>
                  <a:srgbClr val="3FC8AC"/>
                </a:solidFill>
                <a:latin typeface="Oswald"/>
              </a:rPr>
              <a:t>APERFEIÇOAMENTO DO USO DE TECNOLOGIA</a:t>
            </a:r>
          </a:p>
          <a:p>
            <a:pPr>
              <a:lnSpc>
                <a:spcPts val="6862"/>
              </a:lnSpc>
            </a:pPr>
            <a:endParaRPr lang="en-US" sz="6000" b="1" spc="311" dirty="0">
              <a:solidFill>
                <a:srgbClr val="3FC8AC"/>
              </a:solidFill>
              <a:latin typeface="Oswald"/>
            </a:endParaRPr>
          </a:p>
          <a:p>
            <a:pPr>
              <a:lnSpc>
                <a:spcPts val="6862"/>
              </a:lnSpc>
            </a:pPr>
            <a:endParaRPr lang="en-US" sz="6000" b="1" spc="311" dirty="0">
              <a:solidFill>
                <a:srgbClr val="3FC8AC"/>
              </a:solidFill>
              <a:latin typeface="Oswald"/>
            </a:endParaRPr>
          </a:p>
          <a:p>
            <a:pPr>
              <a:lnSpc>
                <a:spcPts val="6862"/>
              </a:lnSpc>
            </a:pPr>
            <a:r>
              <a:rPr lang="en-US" sz="6000" b="1" spc="311" dirty="0">
                <a:solidFill>
                  <a:srgbClr val="3FC8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</a:rPr>
              <a:t>FISCALIZAÇÃO INTEGRADA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975" y="-361950"/>
            <a:ext cx="10122526" cy="7681708"/>
            <a:chOff x="0" y="0"/>
            <a:chExt cx="13496701" cy="102422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6679" r="6679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43999"/>
          </a:blip>
          <a:srcRect/>
          <a:stretch>
            <a:fillRect/>
          </a:stretch>
        </p:blipFill>
        <p:spPr>
          <a:xfrm>
            <a:off x="4162120" y="1730214"/>
            <a:ext cx="5189159" cy="52039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02321" y="744220"/>
            <a:ext cx="6815171" cy="3495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2"/>
              </a:lnSpc>
            </a:pPr>
            <a:r>
              <a:rPr lang="en-US" sz="6238" spc="311" dirty="0">
                <a:solidFill>
                  <a:srgbClr val="3FC8AC"/>
                </a:solidFill>
                <a:latin typeface="Oswald"/>
              </a:rPr>
              <a:t>PROPOR A CRIAÇÃO DE UM FUNDO ORÇAMENTÁRIO ESPECÍFICO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975" y="-361950"/>
            <a:ext cx="10122526" cy="7681708"/>
            <a:chOff x="0" y="0"/>
            <a:chExt cx="13496701" cy="102422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6679" r="6679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295400" y="2286000"/>
            <a:ext cx="754380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62"/>
              </a:lnSpc>
            </a:pPr>
            <a:r>
              <a:rPr lang="en-US" sz="6238" b="1" spc="311" dirty="0">
                <a:solidFill>
                  <a:srgbClr val="3FC8AC"/>
                </a:solidFill>
                <a:latin typeface="Oswald"/>
              </a:rPr>
              <a:t>TORNAR A CTF UMA COMISSÃO ESPECIAL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975" y="-361950"/>
            <a:ext cx="10122526" cy="7681708"/>
            <a:chOff x="0" y="0"/>
            <a:chExt cx="13496701" cy="102422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6679" r="6679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73000"/>
          </a:blip>
          <a:srcRect/>
          <a:stretch>
            <a:fillRect/>
          </a:stretch>
        </p:blipFill>
        <p:spPr>
          <a:xfrm>
            <a:off x="6397370" y="1878507"/>
            <a:ext cx="2389215" cy="41507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2024" y="3070599"/>
            <a:ext cx="6815171" cy="883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2"/>
              </a:lnSpc>
            </a:pPr>
            <a:r>
              <a:rPr lang="en-US" sz="6238" spc="311">
                <a:solidFill>
                  <a:srgbClr val="3FC8AC"/>
                </a:solidFill>
                <a:latin typeface="Oswald"/>
              </a:rPr>
              <a:t>PERGUNTAS?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975" y="-361950"/>
            <a:ext cx="10122526" cy="7681708"/>
            <a:chOff x="0" y="0"/>
            <a:chExt cx="13496701" cy="102422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6679" r="6679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922024" y="544135"/>
            <a:ext cx="6815171" cy="883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2"/>
              </a:lnSpc>
            </a:pPr>
            <a:r>
              <a:rPr lang="en-US" sz="6238" spc="311">
                <a:solidFill>
                  <a:srgbClr val="3FC8AC"/>
                </a:solidFill>
                <a:latin typeface="Oswald"/>
              </a:rPr>
              <a:t>OBRIGADO.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2024" y="2482319"/>
            <a:ext cx="1175281" cy="117528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68863" y="2860533"/>
            <a:ext cx="6815171" cy="447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20"/>
              </a:lnSpc>
            </a:pPr>
            <a:r>
              <a:rPr lang="en-US" sz="3199" spc="159">
                <a:solidFill>
                  <a:srgbClr val="FFFFFF"/>
                </a:solidFill>
                <a:latin typeface="Oswald"/>
              </a:rPr>
              <a:t>CTF@CAUBR.GOV.BR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42000"/>
          </a:blip>
          <a:srcRect/>
          <a:stretch>
            <a:fillRect/>
          </a:stretch>
        </p:blipFill>
        <p:spPr>
          <a:xfrm>
            <a:off x="948949" y="5778394"/>
            <a:ext cx="8290560" cy="13264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46997" y="3850454"/>
            <a:ext cx="1325335" cy="132533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568863" y="4294170"/>
            <a:ext cx="6815171" cy="34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sz="2399" spc="120">
                <a:solidFill>
                  <a:srgbClr val="FFFFFF"/>
                </a:solidFill>
                <a:latin typeface="Oswald"/>
              </a:rPr>
              <a:t>WWW.CAUBR.GOV.BR/COMISSAODEFISCALIZACAO/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3999"/>
          </a:blip>
          <a:srcRect/>
          <a:stretch>
            <a:fillRect/>
          </a:stretch>
        </p:blipFill>
        <p:spPr>
          <a:xfrm>
            <a:off x="5348625" y="3869555"/>
            <a:ext cx="3673455" cy="239171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04800" y="-228600"/>
            <a:ext cx="10516203" cy="7779812"/>
            <a:chOff x="0" y="0"/>
            <a:chExt cx="14021604" cy="1037308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25000"/>
            </a:blip>
            <a:srcRect l="1168" r="1168"/>
            <a:stretch>
              <a:fillRect/>
            </a:stretch>
          </p:blipFill>
          <p:spPr>
            <a:xfrm>
              <a:off x="0" y="0"/>
              <a:ext cx="14021604" cy="10373083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255210" y="779145"/>
            <a:ext cx="7162872" cy="1772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8"/>
              </a:lnSpc>
            </a:pPr>
            <a:r>
              <a:rPr lang="en-US" sz="4226" spc="211">
                <a:solidFill>
                  <a:srgbClr val="3FC8AC"/>
                </a:solidFill>
                <a:latin typeface="Oswald"/>
              </a:rPr>
              <a:t>POR QUE NESSE MOMENTO A FISCALIZAÇÃO É TEMA DECISIVO</a:t>
            </a:r>
          </a:p>
          <a:p>
            <a:pPr algn="ctr">
              <a:lnSpc>
                <a:spcPts val="4648"/>
              </a:lnSpc>
            </a:pPr>
            <a:r>
              <a:rPr lang="en-US" sz="4226" spc="211">
                <a:solidFill>
                  <a:srgbClr val="3FC8AC"/>
                </a:solidFill>
                <a:latin typeface="Oswald"/>
              </a:rPr>
              <a:t>PARA O CAU?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32999"/>
          </a:blip>
          <a:srcRect/>
          <a:stretch>
            <a:fillRect/>
          </a:stretch>
        </p:blipFill>
        <p:spPr>
          <a:xfrm>
            <a:off x="1120486" y="3396658"/>
            <a:ext cx="3337504" cy="33375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975" y="-361950"/>
            <a:ext cx="10122526" cy="7681708"/>
            <a:chOff x="0" y="0"/>
            <a:chExt cx="13496701" cy="102422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6679" r="6679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539250" y="2726129"/>
            <a:ext cx="8675100" cy="346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spc="400">
                <a:solidFill>
                  <a:srgbClr val="3FC8AC"/>
                </a:solidFill>
                <a:latin typeface="Oswald"/>
              </a:rPr>
              <a:t>CTF</a:t>
            </a:r>
          </a:p>
          <a:p>
            <a:pPr algn="just">
              <a:lnSpc>
                <a:spcPts val="4620"/>
              </a:lnSpc>
            </a:pPr>
            <a:endParaRPr lang="en-US" sz="8000" spc="400">
              <a:solidFill>
                <a:srgbClr val="3FC8AC"/>
              </a:solidFill>
              <a:latin typeface="Oswald"/>
            </a:endParaRPr>
          </a:p>
          <a:p>
            <a:pPr marL="693420" lvl="1" indent="-346710" algn="just">
              <a:lnSpc>
                <a:spcPts val="4620"/>
              </a:lnSpc>
              <a:buFont typeface="Arial"/>
              <a:buChar char="•"/>
            </a:pPr>
            <a:r>
              <a:rPr lang="en-US" sz="4200" spc="210">
                <a:solidFill>
                  <a:srgbClr val="3FC8AC"/>
                </a:solidFill>
                <a:latin typeface="Oswald"/>
              </a:rPr>
              <a:t>MEMBROS</a:t>
            </a:r>
          </a:p>
          <a:p>
            <a:pPr marL="693420" lvl="1" indent="-346710" algn="just">
              <a:lnSpc>
                <a:spcPts val="4620"/>
              </a:lnSpc>
              <a:buFont typeface="Arial"/>
              <a:buChar char="•"/>
            </a:pPr>
            <a:r>
              <a:rPr lang="en-US" sz="4200" spc="210">
                <a:solidFill>
                  <a:srgbClr val="3FC8AC"/>
                </a:solidFill>
                <a:latin typeface="Oswald"/>
              </a:rPr>
              <a:t>REPRESENTATIVIDADE</a:t>
            </a:r>
          </a:p>
          <a:p>
            <a:pPr marL="693420" lvl="1" indent="-346710" algn="just">
              <a:lnSpc>
                <a:spcPts val="4620"/>
              </a:lnSpc>
              <a:buFont typeface="Arial"/>
              <a:buChar char="•"/>
            </a:pPr>
            <a:r>
              <a:rPr lang="en-US" sz="4200" spc="210">
                <a:solidFill>
                  <a:srgbClr val="3FC8AC"/>
                </a:solidFill>
                <a:latin typeface="Oswald"/>
              </a:rPr>
              <a:t>PAPÉIS ASSUMIDOS POR CADA UM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99671" y="1631919"/>
            <a:ext cx="781050" cy="600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5"/>
              </a:lnSpc>
            </a:pPr>
            <a:r>
              <a:rPr lang="en-US" sz="4104" spc="205">
                <a:solidFill>
                  <a:srgbClr val="2D2D2D"/>
                </a:solidFill>
                <a:latin typeface="Oswald"/>
              </a:rPr>
              <a:t>02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250" y="510600"/>
            <a:ext cx="3147000" cy="314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975" y="-361950"/>
            <a:ext cx="10122526" cy="7681708"/>
            <a:chOff x="0" y="0"/>
            <a:chExt cx="13496701" cy="102422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6679" r="6679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75000"/>
          </a:blip>
          <a:srcRect/>
          <a:stretch>
            <a:fillRect/>
          </a:stretch>
        </p:blipFill>
        <p:spPr>
          <a:xfrm>
            <a:off x="1557020" y="301993"/>
            <a:ext cx="7650480" cy="43607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070" y="130755"/>
            <a:ext cx="1413650" cy="140312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38480" y="4832820"/>
            <a:ext cx="8910320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FFFFFF"/>
                </a:solidFill>
                <a:latin typeface="Arimo"/>
              </a:rPr>
              <a:t>Membro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indicado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pelo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Plenário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do CAU/BR, o cons. federal </a:t>
            </a:r>
            <a:r>
              <a:rPr lang="en-US" b="1" dirty="0" err="1">
                <a:solidFill>
                  <a:srgbClr val="FFFFFF"/>
                </a:solidFill>
                <a:latin typeface="Arimo"/>
              </a:rPr>
              <a:t>Matozalém</a:t>
            </a:r>
            <a:r>
              <a:rPr lang="en-US" b="1" dirty="0">
                <a:solidFill>
                  <a:srgbClr val="FFFFFF"/>
                </a:solidFill>
                <a:latin typeface="Arimo"/>
              </a:rPr>
              <a:t> Santana 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(TO); </a:t>
            </a:r>
          </a:p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FFFFFF"/>
                </a:solidFill>
                <a:latin typeface="Arimo"/>
              </a:rPr>
              <a:t>Membro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representante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da CEP-CAU/BR, o cons. federal </a:t>
            </a:r>
            <a:r>
              <a:rPr lang="en-US" b="1" dirty="0">
                <a:solidFill>
                  <a:srgbClr val="FFFFFF"/>
                </a:solidFill>
                <a:latin typeface="Arimo"/>
              </a:rPr>
              <a:t>Fernando </a:t>
            </a:r>
            <a:r>
              <a:rPr lang="en-US" b="1" dirty="0" err="1">
                <a:solidFill>
                  <a:srgbClr val="FFFFFF"/>
                </a:solidFill>
                <a:latin typeface="Arimo"/>
              </a:rPr>
              <a:t>Márcio</a:t>
            </a:r>
            <a:r>
              <a:rPr lang="en-US" b="1" dirty="0">
                <a:solidFill>
                  <a:srgbClr val="FFFFFF"/>
                </a:solidFill>
                <a:latin typeface="Arimo"/>
              </a:rPr>
              <a:t> de Oliveira 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(SE);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Membro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indicado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pelo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Fórum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de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Presidentes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, a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presidente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mo"/>
              </a:rPr>
              <a:t>Margareth</a:t>
            </a:r>
            <a:r>
              <a:rPr lang="en-US" b="1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Arimo"/>
              </a:rPr>
              <a:t>Ziolla</a:t>
            </a:r>
            <a:r>
              <a:rPr lang="en-US" b="1" dirty="0">
                <a:solidFill>
                  <a:srgbClr val="FFFFFF"/>
                </a:solidFill>
                <a:latin typeface="Arimo"/>
              </a:rPr>
              <a:t> Menezes 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(PR). </a:t>
            </a:r>
          </a:p>
          <a:p>
            <a:pPr algn="just">
              <a:lnSpc>
                <a:spcPts val="1679"/>
              </a:lnSpc>
              <a:spcBef>
                <a:spcPct val="0"/>
              </a:spcBef>
            </a:pPr>
            <a:endParaRPr lang="en-US" sz="1600" dirty="0">
              <a:solidFill>
                <a:srgbClr val="FFFFFF"/>
              </a:solidFill>
              <a:latin typeface="Arimo"/>
            </a:endParaRPr>
          </a:p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FFFFFF"/>
                </a:solidFill>
                <a:latin typeface="Arimo"/>
              </a:rPr>
              <a:t>Passaram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a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integrar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a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Comissão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na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condição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de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convidados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como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representantes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indicados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pelos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seus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pares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nos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últimos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eventos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nacionais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ligados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ao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tema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de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fiscalização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:</a:t>
            </a:r>
          </a:p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  <a:latin typeface="Arimo"/>
              </a:rPr>
              <a:t> a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agente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de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fiscalização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, </a:t>
            </a:r>
            <a:r>
              <a:rPr lang="en-US" b="1" dirty="0" err="1">
                <a:solidFill>
                  <a:srgbClr val="FFFFFF"/>
                </a:solidFill>
                <a:latin typeface="Arimo"/>
              </a:rPr>
              <a:t>Andréia</a:t>
            </a:r>
            <a:r>
              <a:rPr lang="en-US" b="1" dirty="0">
                <a:solidFill>
                  <a:srgbClr val="FFFFFF"/>
                </a:solidFill>
                <a:latin typeface="Arimo"/>
              </a:rPr>
              <a:t> Borba Pinheiro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(RS) e </a:t>
            </a:r>
          </a:p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FFFFFF"/>
                </a:solidFill>
                <a:latin typeface="Arimo"/>
              </a:rPr>
              <a:t>os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coordenadores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de CEP/UF,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conselheiro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estadual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mo"/>
              </a:rPr>
              <a:t>Oritz Campos 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(RS) e </a:t>
            </a:r>
          </a:p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  <a:latin typeface="Arimo"/>
              </a:rPr>
              <a:t>a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conselheira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mo"/>
              </a:rPr>
              <a:t>estadual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mo"/>
              </a:rPr>
              <a:t>Du Leal </a:t>
            </a:r>
            <a:r>
              <a:rPr lang="en-US" sz="1600" dirty="0">
                <a:solidFill>
                  <a:srgbClr val="FFFFFF"/>
                </a:solidFill>
                <a:latin typeface="Arimo"/>
              </a:rPr>
              <a:t>(MG).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154" y="-174549"/>
            <a:ext cx="10122526" cy="7681708"/>
            <a:chOff x="0" y="0"/>
            <a:chExt cx="13496701" cy="102422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2506" r="2506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75066" y="-174549"/>
            <a:ext cx="1429459" cy="78707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57126" y="5417647"/>
            <a:ext cx="6060393" cy="585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4200" spc="210">
                <a:solidFill>
                  <a:srgbClr val="3FC8AC"/>
                </a:solidFill>
                <a:latin typeface="Oswald"/>
              </a:rPr>
              <a:t>OBJETIVOS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968294" y="469333"/>
            <a:ext cx="5795857" cy="5852160"/>
            <a:chOff x="0" y="0"/>
            <a:chExt cx="4445000" cy="44881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86910" cy="4486910"/>
            </a:xfrm>
            <a:custGeom>
              <a:avLst/>
              <a:gdLst/>
              <a:ahLst/>
              <a:cxnLst/>
              <a:rect l="l" t="t" r="r" b="b"/>
              <a:pathLst>
                <a:path w="4486910" h="4486910">
                  <a:moveTo>
                    <a:pt x="4319270" y="3752850"/>
                  </a:moveTo>
                  <a:lnTo>
                    <a:pt x="3554730" y="2988310"/>
                  </a:lnTo>
                  <a:cubicBezTo>
                    <a:pt x="3454400" y="2889250"/>
                    <a:pt x="3318510" y="2848610"/>
                    <a:pt x="3188970" y="2866390"/>
                  </a:cubicBezTo>
                  <a:lnTo>
                    <a:pt x="2830830" y="2508250"/>
                  </a:lnTo>
                  <a:cubicBezTo>
                    <a:pt x="3026410" y="2246630"/>
                    <a:pt x="3141980" y="1921510"/>
                    <a:pt x="3141980" y="1569720"/>
                  </a:cubicBezTo>
                  <a:cubicBezTo>
                    <a:pt x="3141980" y="704850"/>
                    <a:pt x="2438400" y="0"/>
                    <a:pt x="1570990" y="0"/>
                  </a:cubicBezTo>
                  <a:cubicBezTo>
                    <a:pt x="704850" y="0"/>
                    <a:pt x="0" y="704850"/>
                    <a:pt x="0" y="1570990"/>
                  </a:cubicBezTo>
                  <a:cubicBezTo>
                    <a:pt x="0" y="2438400"/>
                    <a:pt x="704850" y="3141980"/>
                    <a:pt x="1570990" y="3141980"/>
                  </a:cubicBezTo>
                  <a:cubicBezTo>
                    <a:pt x="1899920" y="3141980"/>
                    <a:pt x="2205990" y="3040380"/>
                    <a:pt x="2458720" y="2866390"/>
                  </a:cubicBezTo>
                  <a:lnTo>
                    <a:pt x="2824480" y="3232150"/>
                  </a:lnTo>
                  <a:cubicBezTo>
                    <a:pt x="2806700" y="3361690"/>
                    <a:pt x="2847340" y="3497580"/>
                    <a:pt x="2946400" y="3596640"/>
                  </a:cubicBezTo>
                  <a:lnTo>
                    <a:pt x="3710940" y="4361180"/>
                  </a:lnTo>
                  <a:cubicBezTo>
                    <a:pt x="3794760" y="4445000"/>
                    <a:pt x="3905250" y="4486910"/>
                    <a:pt x="4015740" y="4486910"/>
                  </a:cubicBezTo>
                  <a:cubicBezTo>
                    <a:pt x="4126230" y="4486910"/>
                    <a:pt x="4236720" y="4445000"/>
                    <a:pt x="4320540" y="4361180"/>
                  </a:cubicBezTo>
                  <a:cubicBezTo>
                    <a:pt x="4486910" y="4193540"/>
                    <a:pt x="4486910" y="3921760"/>
                    <a:pt x="4319270" y="3752850"/>
                  </a:cubicBezTo>
                  <a:close/>
                  <a:moveTo>
                    <a:pt x="1570990" y="2626360"/>
                  </a:moveTo>
                  <a:cubicBezTo>
                    <a:pt x="988060" y="2626360"/>
                    <a:pt x="516890" y="2153920"/>
                    <a:pt x="516890" y="1570990"/>
                  </a:cubicBezTo>
                  <a:cubicBezTo>
                    <a:pt x="516890" y="989330"/>
                    <a:pt x="989330" y="516890"/>
                    <a:pt x="1570990" y="516890"/>
                  </a:cubicBezTo>
                  <a:cubicBezTo>
                    <a:pt x="2153920" y="516890"/>
                    <a:pt x="2626360" y="989330"/>
                    <a:pt x="2626360" y="1570990"/>
                  </a:cubicBezTo>
                  <a:cubicBezTo>
                    <a:pt x="2626360" y="2153920"/>
                    <a:pt x="2153920" y="2626360"/>
                    <a:pt x="1570990" y="2626360"/>
                  </a:cubicBezTo>
                  <a:close/>
                </a:path>
              </a:pathLst>
            </a:custGeom>
            <a:solidFill>
              <a:srgbClr val="EFF0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94006" y="-174549"/>
            <a:ext cx="10122526" cy="7681708"/>
            <a:chOff x="0" y="0"/>
            <a:chExt cx="13496701" cy="1024227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15000"/>
            </a:blip>
            <a:srcRect l="2506" r="2506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75066" y="-174549"/>
            <a:ext cx="1429459" cy="787079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226465" y="2489211"/>
            <a:ext cx="3962399" cy="2949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3420" lvl="1" indent="-346710">
              <a:lnSpc>
                <a:spcPts val="4620"/>
              </a:lnSpc>
              <a:buFont typeface="Arial"/>
              <a:buChar char="•"/>
            </a:pPr>
            <a:r>
              <a:rPr lang="en-US" sz="4200" spc="210" dirty="0">
                <a:solidFill>
                  <a:srgbClr val="FFFFFF"/>
                </a:solidFill>
                <a:latin typeface="Oswald"/>
              </a:rPr>
              <a:t>CRIAR O PLANO NACIONAL DE FISCALIZAÇÃO</a:t>
            </a:r>
          </a:p>
          <a:p>
            <a:pPr>
              <a:lnSpc>
                <a:spcPts val="4620"/>
              </a:lnSpc>
            </a:pPr>
            <a:endParaRPr lang="en-US" sz="4200" spc="210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92F66-CD8B-45BC-908F-AD6FC1131FB9}"/>
              </a:ext>
            </a:extLst>
          </p:cNvPr>
          <p:cNvSpPr txBox="1"/>
          <p:nvPr/>
        </p:nvSpPr>
        <p:spPr>
          <a:xfrm>
            <a:off x="-226465" y="4673793"/>
            <a:ext cx="5582314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endParaRPr lang="en-US" sz="4200" spc="210" dirty="0">
              <a:solidFill>
                <a:srgbClr val="FFFFFF"/>
              </a:solidFill>
              <a:latin typeface="Oswald"/>
            </a:endParaRPr>
          </a:p>
          <a:p>
            <a:pPr marL="693420" lvl="1" indent="-346710">
              <a:lnSpc>
                <a:spcPts val="4620"/>
              </a:lnSpc>
              <a:buFont typeface="Arial"/>
              <a:buChar char="•"/>
            </a:pPr>
            <a:r>
              <a:rPr lang="en-US" sz="4200" spc="210" dirty="0">
                <a:solidFill>
                  <a:srgbClr val="FFFFFF"/>
                </a:solidFill>
                <a:latin typeface="Oswald"/>
              </a:rPr>
              <a:t>REVISAR OS NORMATIVOS QUE DISCIPLINAM O TEMA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2154" y="-174549"/>
            <a:ext cx="10122526" cy="7681708"/>
            <a:chOff x="0" y="0"/>
            <a:chExt cx="13496701" cy="102422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2506" r="2506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75066" y="-174549"/>
            <a:ext cx="1429459" cy="78707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57126" y="5417647"/>
            <a:ext cx="6060393" cy="585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4200" spc="210">
                <a:solidFill>
                  <a:srgbClr val="3FC8AC"/>
                </a:solidFill>
                <a:latin typeface="Oswald"/>
              </a:rPr>
              <a:t>DINÂMICA DA CTF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6487" y="233056"/>
            <a:ext cx="3527792" cy="352779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22154" y="-174549"/>
            <a:ext cx="10122526" cy="7681708"/>
            <a:chOff x="0" y="0"/>
            <a:chExt cx="13496701" cy="1024227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25000"/>
            </a:blip>
            <a:srcRect l="2506" r="2506"/>
            <a:stretch>
              <a:fillRect/>
            </a:stretch>
          </p:blipFill>
          <p:spPr>
            <a:xfrm>
              <a:off x="0" y="0"/>
              <a:ext cx="13496701" cy="1024227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75066" y="-174549"/>
            <a:ext cx="1429459" cy="78707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79117" y="4525371"/>
            <a:ext cx="7946385" cy="194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800" spc="140">
                <a:solidFill>
                  <a:srgbClr val="FFFFFF"/>
                </a:solidFill>
                <a:latin typeface="Oswald"/>
              </a:rPr>
              <a:t>REUNIÕES ORDINÁRIAS NO CAU/BR</a:t>
            </a:r>
          </a:p>
          <a:p>
            <a:pPr algn="just">
              <a:lnSpc>
                <a:spcPts val="3080"/>
              </a:lnSpc>
            </a:pPr>
            <a:endParaRPr lang="en-US" sz="2800" spc="14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ts val="3080"/>
              </a:lnSpc>
            </a:pPr>
            <a:r>
              <a:rPr lang="en-US" sz="2800" spc="140">
                <a:solidFill>
                  <a:srgbClr val="FFFFFF"/>
                </a:solidFill>
                <a:latin typeface="Oswald"/>
              </a:rPr>
              <a:t>OFICINAS DE FISCALIZAÇÃO (PR, AL, RJ E PA)</a:t>
            </a:r>
          </a:p>
          <a:p>
            <a:pPr algn="just">
              <a:lnSpc>
                <a:spcPts val="3080"/>
              </a:lnSpc>
            </a:pPr>
            <a:endParaRPr lang="en-US" sz="2800" spc="14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ts val="3080"/>
              </a:lnSpc>
            </a:pPr>
            <a:r>
              <a:rPr lang="en-US" sz="2800" spc="140">
                <a:solidFill>
                  <a:srgbClr val="FFFFFF"/>
                </a:solidFill>
                <a:latin typeface="Oswald"/>
              </a:rPr>
              <a:t>C</a:t>
            </a:r>
            <a:r>
              <a:rPr lang="en-US" sz="2799" spc="139">
                <a:solidFill>
                  <a:srgbClr val="FFFFFF"/>
                </a:solidFill>
                <a:latin typeface="Oswald"/>
              </a:rPr>
              <a:t>ONTRIBUIÇÕES DOS CAU/UF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397</Words>
  <Application>Microsoft Office PowerPoint</Application>
  <PresentationFormat>Personalizar</PresentationFormat>
  <Paragraphs>68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Arimo</vt:lpstr>
      <vt:lpstr>Arial</vt:lpstr>
      <vt:lpstr>Lato</vt:lpstr>
      <vt:lpstr>Calibri</vt:lpstr>
      <vt:lpstr>Oswald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Comissão temporária de fiscalização (ctf)</dc:title>
  <cp:lastModifiedBy>CEP - CAU/BR</cp:lastModifiedBy>
  <cp:revision>4</cp:revision>
  <dcterms:created xsi:type="dcterms:W3CDTF">2006-08-16T00:00:00Z</dcterms:created>
  <dcterms:modified xsi:type="dcterms:W3CDTF">2019-08-23T13:16:32Z</dcterms:modified>
  <dc:identifier>DADgynW_0Sc</dc:identifier>
</cp:coreProperties>
</file>