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65" r:id="rId4"/>
    <p:sldId id="270" r:id="rId5"/>
    <p:sldId id="266" r:id="rId6"/>
    <p:sldId id="271" r:id="rId7"/>
    <p:sldId id="267" r:id="rId8"/>
    <p:sldId id="272" r:id="rId9"/>
    <p:sldId id="269" r:id="rId10"/>
    <p:sldId id="273" r:id="rId11"/>
    <p:sldId id="268" r:id="rId12"/>
    <p:sldId id="274" r:id="rId13"/>
    <p:sldId id="275" r:id="rId14"/>
    <p:sldId id="278" r:id="rId15"/>
    <p:sldId id="279" r:id="rId16"/>
    <p:sldId id="263" r:id="rId17"/>
    <p:sldId id="260" r:id="rId18"/>
    <p:sldId id="259" r:id="rId19"/>
    <p:sldId id="262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7687"/>
    <a:srgbClr val="00808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1D2B6BE-FD19-4C5B-9286-3977F054C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D834A035-05CD-4AA6-9282-F60538FF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F89F5C5C-B683-4C9C-BDAD-88F2165E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4C8F5-E228-4B62-8554-6B6FDC050A74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5F19CC2B-7B44-45CF-882A-2E0EDC7A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BCA17E5F-C35F-4973-92F0-CC229080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5F42-FA0F-4EEF-92D7-E079ABD2D5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7238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CD90F78-9E9C-4600-8ED4-C9026646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5F79628A-0507-4BF0-8E1D-E6742D1C4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0955879A-22D4-47BA-8ABE-350D3891B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4C8F5-E228-4B62-8554-6B6FDC050A74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202615BD-5B43-4F95-9CD9-F46421B59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84E4EA1-8FBD-4771-AFDC-66CD8F01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5F42-FA0F-4EEF-92D7-E079ABD2D5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446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BDFB79F-7B2B-42F0-9E68-59D150B244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68DC1B15-D2D6-4370-B4A5-A434E6AB6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2EDC25B1-EE17-4D43-93DD-DEFF294E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4C8F5-E228-4B62-8554-6B6FDC050A74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2C71BB79-03C7-496F-BB2B-951E3CB3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43304FF-409A-4066-B7DC-494F156D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5F42-FA0F-4EEF-92D7-E079ABD2D5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650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227E71F-9E9E-4EFA-91D1-9647B836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57F4F61-A2C0-4631-B205-0B6A492CB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8D506063-087C-4FF5-83FB-8E7BFCA64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4C8F5-E228-4B62-8554-6B6FDC050A74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34E7468-4E8C-4462-8865-8011CB1DD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CE206087-68D4-4745-96DA-EC7EFE77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5F42-FA0F-4EEF-92D7-E079ABD2D5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629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566747C-AF44-443C-8093-602F2BB0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CDDEEEF7-4A93-4758-B2CF-8302F9723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485CB5ED-F656-46B8-AA5C-10040CCF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4C8F5-E228-4B62-8554-6B6FDC050A74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73273541-A4A9-4D47-B3ED-FC02127E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9762B8C1-71B6-413F-AE2A-70932B15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5F42-FA0F-4EEF-92D7-E079ABD2D5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66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559A230-46C0-42C3-A37B-848AF7251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F8C87086-6226-4E6B-A7A6-751654CF2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C3B40F57-48B7-4541-9BFD-150534A52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07C85C56-3CAC-4ECE-99DD-9631577A7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4C8F5-E228-4B62-8554-6B6FDC050A74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48F744A6-FA74-4A51-A768-4233A440F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98A44E3E-0380-42D6-A40A-C40A9937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5F42-FA0F-4EEF-92D7-E079ABD2D5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25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8B30832-9F76-47D4-A0E4-4D078987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C549A3CF-6990-4030-94DF-15262F250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63C895A5-2F2C-4CD1-A1CF-B79A431C6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5341482F-3736-4255-BA74-1EED82D53B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91256430-0026-440C-B70D-29E716230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C75C0EFA-0344-4319-8FF9-9DBB57283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4C8F5-E228-4B62-8554-6B6FDC050A74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3AC58359-8058-4706-944B-8EBED9E1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85FB2934-1F0D-4EFC-AA40-D32CF9CB8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5F42-FA0F-4EEF-92D7-E079ABD2D5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152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73F99C3-4720-4BDA-B901-B38DAE18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3E1BF1A5-24C3-401F-B30B-EB20E632D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4C8F5-E228-4B62-8554-6B6FDC050A74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AB01A2DA-4F79-4AA1-9882-39F595817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501DC743-CC90-49B7-9165-9E46137AA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5F42-FA0F-4EEF-92D7-E079ABD2D5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157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3E97C889-A211-4342-BA96-D4254005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4C8F5-E228-4B62-8554-6B6FDC050A74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6A0BDCDF-8199-48E9-BD67-8AE28DAA0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137517FD-EBFD-4656-A522-2956A027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5F42-FA0F-4EEF-92D7-E079ABD2D5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979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B214E9A-599C-41EE-A046-1897EC04E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374EDFF6-598B-4B42-B283-F2DA3E148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2B955BDB-8C8A-4DFC-8A99-13F0547ED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BB312C9F-58B4-4865-8ED5-BA0D310E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4C8F5-E228-4B62-8554-6B6FDC050A74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BCADEF83-1008-4C14-8AEC-96F46BB8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81746DF7-C913-4640-9C7F-E1667F0E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5F42-FA0F-4EEF-92D7-E079ABD2D5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45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DB39EC1-4937-44CC-829A-E8A4E098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5237AA2B-98DA-4A44-A6A1-7BCB91D92C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5AE17549-BB62-4CD5-BAA8-4671209AE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C33CD6D7-B158-42DB-8BFD-C44B3370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4C8F5-E228-4B62-8554-6B6FDC050A74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B6F0E9F1-523A-4EAE-B46E-F2EE8A5F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6F91F7AC-8604-4CB7-893F-AB2245B7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5F42-FA0F-4EEF-92D7-E079ABD2D5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25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D3BDD670-E2EA-4F2C-A202-FE02B55A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06DEAC5D-68F0-4F4F-9E67-723F48C88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599FC23-AA98-4D48-B2DE-3C161BA530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4C8F5-E228-4B62-8554-6B6FDC050A74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DA832B70-127C-42EE-94F1-3EBFFB959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CD463B03-B705-4EFE-BD70-544F188B1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A5F42-FA0F-4EEF-92D7-E079ABD2D5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77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3B7FC90-5275-4F80-A44E-B462106B7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68887"/>
            <a:ext cx="12192000" cy="376936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4ACAA139-B41A-40F4-994B-369B466C45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5" t="89100" r="22033" b="757"/>
          <a:stretch/>
        </p:blipFill>
        <p:spPr>
          <a:xfrm>
            <a:off x="7486115" y="3760150"/>
            <a:ext cx="2033900" cy="57256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0" y="4738247"/>
            <a:ext cx="12192000" cy="1015663"/>
          </a:xfrm>
          <a:prstGeom prst="rect">
            <a:avLst/>
          </a:prstGeom>
          <a:solidFill>
            <a:srgbClr val="217687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6000" dirty="0">
                <a:solidFill>
                  <a:schemeClr val="bg1"/>
                </a:solidFill>
                <a:latin typeface="Tw Cen MT Condensed" panose="020B0606020104020203" pitchFamily="34" charset="0"/>
              </a:rPr>
              <a:t>PLANO DE </a:t>
            </a:r>
            <a:r>
              <a:rPr lang="pt-BR" sz="60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TRABALHO DA FISCALIZAÇÃO</a:t>
            </a:r>
            <a:endParaRPr lang="pt-BR" sz="6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1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11543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Regional Caxias </a:t>
            </a:r>
            <a:r>
              <a:rPr lang="pt-BR" sz="6000" dirty="0">
                <a:solidFill>
                  <a:srgbClr val="217687"/>
                </a:solidFill>
                <a:latin typeface="Tw Cen MT Condensed" panose="020B0606020104020203" pitchFamily="34" charset="0"/>
              </a:rPr>
              <a:t>do Sul - </a:t>
            </a:r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Planejamento</a:t>
            </a:r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  <a:p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0A07CEF-A608-4F69-9578-BA75C1240D81}"/>
              </a:ext>
            </a:extLst>
          </p:cNvPr>
          <p:cNvSpPr txBox="1"/>
          <p:nvPr/>
        </p:nvSpPr>
        <p:spPr>
          <a:xfrm>
            <a:off x="6266916" y="1635773"/>
            <a:ext cx="5363611" cy="4708981"/>
          </a:xfrm>
          <a:prstGeom prst="rect">
            <a:avLst/>
          </a:prstGeom>
          <a:solidFill>
            <a:srgbClr val="008080">
              <a:alpha val="25000"/>
            </a:srgbClr>
          </a:solidFill>
          <a:ln w="25400" cap="rnd">
            <a:solidFill>
              <a:srgbClr val="006666"/>
            </a:solidFill>
            <a:prstDash val="sysDash"/>
            <a:round/>
          </a:ln>
        </p:spPr>
        <p:txBody>
          <a:bodyPr wrap="square" numCol="1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rgbClr val="217687"/>
                </a:solidFill>
              </a:rPr>
              <a:t>19 </a:t>
            </a:r>
            <a:r>
              <a:rPr lang="pt-BR" sz="2000" b="1" dirty="0">
                <a:solidFill>
                  <a:srgbClr val="217687"/>
                </a:solidFill>
              </a:rPr>
              <a:t>cidades,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além de Caxias do Sul,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possuem mais de 20 arquitetos e urbanistas;</a:t>
            </a: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Previsão de </a:t>
            </a:r>
            <a:r>
              <a:rPr lang="pt-BR" sz="2000" b="1" dirty="0">
                <a:solidFill>
                  <a:srgbClr val="217687"/>
                </a:solidFill>
              </a:rPr>
              <a:t>18 semanas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viagem com atendimento;</a:t>
            </a: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Previsão de </a:t>
            </a:r>
            <a:r>
              <a:rPr lang="pt-BR" sz="2000" b="1" dirty="0">
                <a:solidFill>
                  <a:srgbClr val="217687"/>
                </a:solidFill>
              </a:rPr>
              <a:t>18 semanas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ação de fiscalização no interior, 1 semana por mês de fevereiro a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março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 2 semanas a partir de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abril;</a:t>
            </a: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rgbClr val="217687"/>
                </a:solidFill>
              </a:rPr>
              <a:t>8 ações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 cidade de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Caxias do Sul,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 obras por ação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Total de </a:t>
            </a:r>
            <a:r>
              <a:rPr lang="pt-BR" sz="2000" b="1" dirty="0">
                <a:solidFill>
                  <a:srgbClr val="217687"/>
                </a:solidFill>
              </a:rPr>
              <a:t>440 obras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serem fiscalizadas no ano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30920" t="28538" r="39080" b="22807"/>
          <a:stretch/>
        </p:blipFill>
        <p:spPr>
          <a:xfrm>
            <a:off x="625642" y="1617679"/>
            <a:ext cx="5181600" cy="47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11543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rgbClr val="217687"/>
                </a:solidFill>
                <a:latin typeface="Tw Cen MT Condensed" panose="020B0606020104020203" pitchFamily="34" charset="0"/>
              </a:rPr>
              <a:t>Regional Porto Alegre - Principais </a:t>
            </a:r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Dados</a:t>
            </a:r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0A07CEF-A608-4F69-9578-BA75C1240D81}"/>
              </a:ext>
            </a:extLst>
          </p:cNvPr>
          <p:cNvSpPr txBox="1"/>
          <p:nvPr/>
        </p:nvSpPr>
        <p:spPr>
          <a:xfrm>
            <a:off x="6785812" y="1621072"/>
            <a:ext cx="4395536" cy="4708981"/>
          </a:xfrm>
          <a:prstGeom prst="rect">
            <a:avLst/>
          </a:prstGeom>
          <a:solidFill>
            <a:srgbClr val="FFFF00">
              <a:alpha val="25000"/>
            </a:srgbClr>
          </a:solidFill>
          <a:ln w="25400" cap="rnd">
            <a:solidFill>
              <a:schemeClr val="accent4">
                <a:lumMod val="60000"/>
                <a:lumOff val="40000"/>
              </a:schemeClr>
            </a:solidFill>
            <a:prstDash val="sysDash"/>
            <a:round/>
          </a:ln>
        </p:spPr>
        <p:txBody>
          <a:bodyPr wrap="square" numCol="1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88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Cidades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4.576.044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Habitantes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8.694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Arquitetos e Urbanistas ativos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1.336</a:t>
            </a:r>
            <a:r>
              <a:rPr lang="pt-BR" sz="2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empresas registradas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981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Denúncias cadastradas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479.470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RRTs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emitidos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3.375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Relatórios de Fiscalização</a:t>
            </a:r>
          </a:p>
          <a:p>
            <a:pPr algn="just"/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710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ou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21%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emitidos em 2019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6766" t="31070" r="45642" b="25750"/>
          <a:stretch/>
        </p:blipFill>
        <p:spPr>
          <a:xfrm>
            <a:off x="696282" y="1628012"/>
            <a:ext cx="5351592" cy="471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11543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rgbClr val="217687"/>
                </a:solidFill>
                <a:latin typeface="Tw Cen MT Condensed" panose="020B0606020104020203" pitchFamily="34" charset="0"/>
              </a:rPr>
              <a:t>Regional Porto Alegre - Principais </a:t>
            </a:r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Dados</a:t>
            </a:r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0A07CEF-A608-4F69-9578-BA75C1240D81}"/>
              </a:ext>
            </a:extLst>
          </p:cNvPr>
          <p:cNvSpPr txBox="1"/>
          <p:nvPr/>
        </p:nvSpPr>
        <p:spPr>
          <a:xfrm>
            <a:off x="6541588" y="1651813"/>
            <a:ext cx="5056854" cy="4093428"/>
          </a:xfrm>
          <a:prstGeom prst="rect">
            <a:avLst/>
          </a:prstGeom>
          <a:solidFill>
            <a:srgbClr val="FFFF00">
              <a:alpha val="25000"/>
            </a:srgbClr>
          </a:solidFill>
          <a:ln w="25400" cap="rnd">
            <a:solidFill>
              <a:schemeClr val="accent4">
                <a:lumMod val="60000"/>
                <a:lumOff val="40000"/>
              </a:schemeClr>
            </a:solidFill>
            <a:prstDash val="sysDash"/>
            <a:round/>
          </a:ln>
        </p:spPr>
        <p:txBody>
          <a:bodyPr wrap="square" numCol="1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29 </a:t>
            </a:r>
            <a:r>
              <a:rPr lang="pt-BR" sz="2000" b="1" dirty="0">
                <a:solidFill>
                  <a:schemeClr val="accent4">
                    <a:lumMod val="75000"/>
                  </a:schemeClr>
                </a:solidFill>
              </a:rPr>
              <a:t>cidades,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além de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Porto Alegre possuem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mais de 20 arquitetos e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urbanistas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8 cidades estão em um raio de 50 km;</a:t>
            </a: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Previsão de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10 </a:t>
            </a:r>
            <a:r>
              <a:rPr lang="pt-BR" sz="2000" b="1" dirty="0">
                <a:solidFill>
                  <a:schemeClr val="accent4">
                    <a:lumMod val="75000"/>
                  </a:schemeClr>
                </a:solidFill>
              </a:rPr>
              <a:t>semanas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viagem com atendimento;</a:t>
            </a: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Previsão de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40 </a:t>
            </a:r>
            <a:r>
              <a:rPr lang="pt-BR" sz="2000" b="1" dirty="0">
                <a:solidFill>
                  <a:schemeClr val="accent4">
                    <a:lumMod val="75000"/>
                  </a:schemeClr>
                </a:solidFill>
              </a:rPr>
              <a:t>semanas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ação de fiscalização no interior, contemplando todas as cidades da região;</a:t>
            </a: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Total de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1000 obras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serem fiscalizadas no ano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33947" t="37661" r="37105" b="22807"/>
          <a:stretch/>
        </p:blipFill>
        <p:spPr>
          <a:xfrm>
            <a:off x="696282" y="1651813"/>
            <a:ext cx="5333815" cy="409734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45" y="5781194"/>
            <a:ext cx="809319" cy="107680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53" l="0" r="89708">
                        <a14:foregroundMark x1="30181" y1="31183" x2="30181" y2="31183"/>
                        <a14:foregroundMark x1="25869" y1="21114" x2="25869" y2="21114"/>
                        <a14:foregroundMark x1="21419" y1="17986" x2="21419" y2="17986"/>
                        <a14:foregroundMark x1="19193" y1="35093" x2="19193" y2="3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86" y="5745241"/>
            <a:ext cx="788247" cy="11215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6475685" y="5897273"/>
            <a:ext cx="5559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Proposta de 2 fiscais na região</a:t>
            </a:r>
            <a:endParaRPr lang="pt-BR" sz="44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38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11543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Dados Gerais</a:t>
            </a:r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5405" t="19820" r="37162" b="16396"/>
          <a:stretch/>
        </p:blipFill>
        <p:spPr>
          <a:xfrm>
            <a:off x="6524368" y="648245"/>
            <a:ext cx="5006716" cy="4798856"/>
          </a:xfrm>
          <a:prstGeom prst="rect">
            <a:avLst/>
          </a:prstGeom>
        </p:spPr>
      </p:pic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280704"/>
              </p:ext>
            </p:extLst>
          </p:nvPr>
        </p:nvGraphicFramePr>
        <p:xfrm>
          <a:off x="618876" y="4113142"/>
          <a:ext cx="10912208" cy="2473004"/>
        </p:xfrm>
        <a:graphic>
          <a:graphicData uri="http://schemas.openxmlformats.org/drawingml/2006/table">
            <a:tbl>
              <a:tblPr/>
              <a:tblGrid>
                <a:gridCol w="266802"/>
                <a:gridCol w="907127"/>
                <a:gridCol w="1150584"/>
                <a:gridCol w="1150584"/>
                <a:gridCol w="266802"/>
                <a:gridCol w="1150584"/>
                <a:gridCol w="1013848"/>
                <a:gridCol w="747047"/>
                <a:gridCol w="973828"/>
                <a:gridCol w="640325"/>
                <a:gridCol w="1173930"/>
                <a:gridCol w="1470747"/>
              </a:tblGrid>
              <a:tr h="22179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Semanas de Ação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Frentes de Obras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de Obras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de Feiras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79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Fiscais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Pelotas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R$346.468,00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79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Maria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R$386.000,00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79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Passo Fundo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R$432.362,00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79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Caxias do Sul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R$394.380,00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79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Porto Alegre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R$2.429.330,00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79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Denúncias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Atendimentos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Empresas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Auditoria de RRTs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Impugnação de Editais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328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8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8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F3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2179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R$3.988.540,00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618876" y="1151547"/>
            <a:ext cx="576574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Total de ações previstas = </a:t>
            </a:r>
            <a:r>
              <a:rPr lang="pt-BR" sz="2600" b="1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5.213</a:t>
            </a:r>
            <a:r>
              <a:rPr lang="pt-BR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;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Aumento de </a:t>
            </a:r>
            <a:r>
              <a:rPr lang="pt-BR" sz="2600" b="1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34,5% </a:t>
            </a:r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de ações </a:t>
            </a:r>
            <a:r>
              <a:rPr lang="pt-BR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em relação a 2019;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Aumento de </a:t>
            </a:r>
            <a:r>
              <a:rPr lang="pt-BR" sz="2600" b="1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22% </a:t>
            </a:r>
            <a:r>
              <a:rPr lang="pt-BR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nos gastos (Em 2019 R$ 3.257.607,00);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Gasto com pessoal </a:t>
            </a:r>
            <a:r>
              <a:rPr lang="pt-BR" sz="2600" b="1" dirty="0">
                <a:solidFill>
                  <a:srgbClr val="217687"/>
                </a:solidFill>
                <a:latin typeface="Tw Cen MT Condensed" panose="020B0606020104020203" pitchFamily="34" charset="0"/>
              </a:rPr>
              <a:t>R$ 2.644.450,00 </a:t>
            </a:r>
            <a:r>
              <a:rPr lang="pt-BR" sz="2600" b="1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(66%);</a:t>
            </a:r>
            <a:endParaRPr lang="pt-BR" sz="2600" b="1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Aumento de </a:t>
            </a:r>
            <a:r>
              <a:rPr lang="pt-BR" sz="2600" b="1" dirty="0">
                <a:solidFill>
                  <a:srgbClr val="217687"/>
                </a:solidFill>
                <a:latin typeface="Tw Cen MT Condensed" panose="020B0606020104020203" pitchFamily="34" charset="0"/>
              </a:rPr>
              <a:t>45% </a:t>
            </a:r>
            <a:r>
              <a:rPr lang="pt-BR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nos gastos com pessoal (Em 2019 R$ 1.825.506,00).</a:t>
            </a:r>
          </a:p>
          <a:p>
            <a:endParaRPr lang="pt-BR" sz="44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37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11543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Indicadores da Fiscalização</a:t>
            </a:r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-1052513" y="-2973388"/>
          <a:ext cx="10515599" cy="777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778"/>
                <a:gridCol w="983882"/>
                <a:gridCol w="4599035"/>
                <a:gridCol w="1973452"/>
                <a:gridCol w="1973452"/>
              </a:tblGrid>
              <a:tr h="2590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INDICADOR RELACIONADO AO ATENDIMENTO DE DENÚNCIAS</a:t>
                      </a:r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ÍNDICE DE DENÚNCIAS ATENDIDAS EM ATÉ 5 DIAS ÚTEIS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effectLst/>
                        </a:rPr>
                        <a:t>RESULTADO = 38%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effectLst/>
                        </a:rPr>
                        <a:t>RESULTADO = 63%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5900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FÓRMULA (%)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NÚMERO DE DENÚNCIAS ATENDIDAS EM ATÉ 5 DIAS ÚTEIS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25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26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5900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NÚMERO TOTAL DE DENÚNCIAS RECEBIDAS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65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41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cxnSp>
        <p:nvCxnSpPr>
          <p:cNvPr id="26" name="Conector reto 25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100-00001D000000}"/>
              </a:ext>
            </a:extLst>
          </p:cNvPr>
          <p:cNvCxnSpPr/>
          <p:nvPr/>
        </p:nvCxnSpPr>
        <p:spPr>
          <a:xfrm>
            <a:off x="2835275" y="9818688"/>
            <a:ext cx="4244975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ABE206DC-82D8-4BDB-AB79-4406EEE2DA99}"/>
              </a:ext>
            </a:extLst>
          </p:cNvPr>
          <p:cNvCxnSpPr/>
          <p:nvPr/>
        </p:nvCxnSpPr>
        <p:spPr>
          <a:xfrm flipV="1">
            <a:off x="8959850" y="9829800"/>
            <a:ext cx="979488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DBE3DB21-260B-4499-A466-308E0CED993C}"/>
              </a:ext>
            </a:extLst>
          </p:cNvPr>
          <p:cNvCxnSpPr/>
          <p:nvPr/>
        </p:nvCxnSpPr>
        <p:spPr>
          <a:xfrm flipV="1">
            <a:off x="12265025" y="9829800"/>
            <a:ext cx="979488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-1052513" y="-2973388"/>
          <a:ext cx="10515599" cy="777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778"/>
                <a:gridCol w="983882"/>
                <a:gridCol w="4599035"/>
                <a:gridCol w="1973452"/>
                <a:gridCol w="1973452"/>
              </a:tblGrid>
              <a:tr h="2590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INDICADOR RELACIONADO AO ATENDIMENTO DE DENÚNCIAS</a:t>
                      </a:r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ÍNDICE DE DENÚNCIAS ATENDIDAS EM ATÉ 5 DIAS ÚTEIS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effectLst/>
                        </a:rPr>
                        <a:t>RESULTADO = 38%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effectLst/>
                        </a:rPr>
                        <a:t>RESULTADO = 63%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5900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FÓRMULA (%)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NÚMERO DE DENÚNCIAS ATENDIDAS EM ATÉ 5 DIAS ÚTEIS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25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26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5900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NÚMERO TOTAL DE DENÚNCIAS RECEBIDAS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65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41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cxnSp>
        <p:nvCxnSpPr>
          <p:cNvPr id="29" name="Conector reto 28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100-00001D000000}"/>
              </a:ext>
            </a:extLst>
          </p:cNvPr>
          <p:cNvCxnSpPr/>
          <p:nvPr/>
        </p:nvCxnSpPr>
        <p:spPr>
          <a:xfrm>
            <a:off x="2835275" y="9818688"/>
            <a:ext cx="4244975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ABE206DC-82D8-4BDB-AB79-4406EEE2DA99}"/>
              </a:ext>
            </a:extLst>
          </p:cNvPr>
          <p:cNvCxnSpPr/>
          <p:nvPr/>
        </p:nvCxnSpPr>
        <p:spPr>
          <a:xfrm flipV="1">
            <a:off x="8959850" y="9829800"/>
            <a:ext cx="979488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DBE3DB21-260B-4499-A466-308E0CED993C}"/>
              </a:ext>
            </a:extLst>
          </p:cNvPr>
          <p:cNvCxnSpPr/>
          <p:nvPr/>
        </p:nvCxnSpPr>
        <p:spPr>
          <a:xfrm flipV="1">
            <a:off x="12265025" y="9829800"/>
            <a:ext cx="979488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2" name="Tabela 31"/>
          <p:cNvGraphicFramePr>
            <a:graphicFrameLocks noGrp="1"/>
          </p:cNvGraphicFramePr>
          <p:nvPr/>
        </p:nvGraphicFramePr>
        <p:xfrm>
          <a:off x="-1052513" y="-2973388"/>
          <a:ext cx="10515599" cy="777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778"/>
                <a:gridCol w="983882"/>
                <a:gridCol w="4599035"/>
                <a:gridCol w="1973452"/>
                <a:gridCol w="1973452"/>
              </a:tblGrid>
              <a:tr h="2590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INDICADOR RELACIONADO AO ATENDIMENTO DE DENÚNCIAS</a:t>
                      </a:r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ÍNDICE DE DENÚNCIAS ATENDIDAS EM ATÉ 5 DIAS ÚTEIS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effectLst/>
                        </a:rPr>
                        <a:t>RESULTADO = 38%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effectLst/>
                        </a:rPr>
                        <a:t>RESULTADO = 63%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5900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FÓRMULA (%)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NÚMERO DE DENÚNCIAS ATENDIDAS EM ATÉ 5 DIAS ÚTEIS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25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26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5900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NÚMERO TOTAL DE DENÚNCIAS RECEBIDAS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65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41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cxnSp>
        <p:nvCxnSpPr>
          <p:cNvPr id="33" name="Conector reto 32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100-00001D000000}"/>
              </a:ext>
            </a:extLst>
          </p:cNvPr>
          <p:cNvCxnSpPr/>
          <p:nvPr/>
        </p:nvCxnSpPr>
        <p:spPr>
          <a:xfrm>
            <a:off x="2835275" y="9818688"/>
            <a:ext cx="4244975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ABE206DC-82D8-4BDB-AB79-4406EEE2DA99}"/>
              </a:ext>
            </a:extLst>
          </p:cNvPr>
          <p:cNvCxnSpPr/>
          <p:nvPr/>
        </p:nvCxnSpPr>
        <p:spPr>
          <a:xfrm flipV="1">
            <a:off x="8959850" y="9829800"/>
            <a:ext cx="979488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DBE3DB21-260B-4499-A466-308E0CED993C}"/>
              </a:ext>
            </a:extLst>
          </p:cNvPr>
          <p:cNvCxnSpPr/>
          <p:nvPr/>
        </p:nvCxnSpPr>
        <p:spPr>
          <a:xfrm flipV="1">
            <a:off x="12265025" y="9829800"/>
            <a:ext cx="979488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7" name="Imagem 1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62" y="1031914"/>
            <a:ext cx="10687575" cy="55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0" y="1995755"/>
            <a:ext cx="1219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solidFill>
                  <a:srgbClr val="217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Obrigada!</a:t>
            </a:r>
          </a:p>
          <a:p>
            <a:pPr algn="ctr"/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  <a:p>
            <a:pPr algn="ctr"/>
            <a:r>
              <a:rPr lang="pt-BR" sz="3200" dirty="0">
                <a:solidFill>
                  <a:srgbClr val="217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Marina Leivas Proto</a:t>
            </a:r>
          </a:p>
          <a:p>
            <a:pPr algn="ctr"/>
            <a:r>
              <a:rPr lang="pt-BR" sz="3200" dirty="0">
                <a:solidFill>
                  <a:srgbClr val="217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Gerente de Atendimento e Fiscalização</a:t>
            </a:r>
          </a:p>
          <a:p>
            <a:pPr algn="ctr"/>
            <a:r>
              <a:rPr lang="pt-BR" sz="3200" dirty="0">
                <a:solidFill>
                  <a:srgbClr val="217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</a:rPr>
              <a:t>marina@caurs.gov.br</a:t>
            </a:r>
          </a:p>
          <a:p>
            <a:pPr algn="ctr"/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-1052513" y="-2973388"/>
          <a:ext cx="10515599" cy="777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778"/>
                <a:gridCol w="983882"/>
                <a:gridCol w="4599035"/>
                <a:gridCol w="1973452"/>
                <a:gridCol w="1973452"/>
              </a:tblGrid>
              <a:tr h="2590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INDICADOR RELACIONADO AO ATENDIMENTO DE DENÚNCIAS</a:t>
                      </a:r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ÍNDICE DE DENÚNCIAS ATENDIDAS EM ATÉ 5 DIAS ÚTEIS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effectLst/>
                        </a:rPr>
                        <a:t>RESULTADO = 38%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effectLst/>
                        </a:rPr>
                        <a:t>RESULTADO = 63%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5900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FÓRMULA (%)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NÚMERO DE DENÚNCIAS ATENDIDAS EM ATÉ 5 DIAS ÚTEIS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25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26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5900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NÚMERO TOTAL DE DENÚNCIAS RECEBIDAS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65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41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cxnSp>
        <p:nvCxnSpPr>
          <p:cNvPr id="26" name="Conector reto 25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100-00001D000000}"/>
              </a:ext>
            </a:extLst>
          </p:cNvPr>
          <p:cNvCxnSpPr/>
          <p:nvPr/>
        </p:nvCxnSpPr>
        <p:spPr>
          <a:xfrm>
            <a:off x="2835275" y="9818688"/>
            <a:ext cx="4244975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ABE206DC-82D8-4BDB-AB79-4406EEE2DA99}"/>
              </a:ext>
            </a:extLst>
          </p:cNvPr>
          <p:cNvCxnSpPr/>
          <p:nvPr/>
        </p:nvCxnSpPr>
        <p:spPr>
          <a:xfrm flipV="1">
            <a:off x="8959850" y="9829800"/>
            <a:ext cx="979488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DBE3DB21-260B-4499-A466-308E0CED993C}"/>
              </a:ext>
            </a:extLst>
          </p:cNvPr>
          <p:cNvCxnSpPr/>
          <p:nvPr/>
        </p:nvCxnSpPr>
        <p:spPr>
          <a:xfrm flipV="1">
            <a:off x="12265025" y="9829800"/>
            <a:ext cx="979488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-1052513" y="-2973388"/>
          <a:ext cx="10515599" cy="777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778"/>
                <a:gridCol w="983882"/>
                <a:gridCol w="4599035"/>
                <a:gridCol w="1973452"/>
                <a:gridCol w="1973452"/>
              </a:tblGrid>
              <a:tr h="2590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INDICADOR RELACIONADO AO ATENDIMENTO DE DENÚNCIAS</a:t>
                      </a:r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ÍNDICE DE DENÚNCIAS ATENDIDAS EM ATÉ 5 DIAS ÚTEIS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effectLst/>
                        </a:rPr>
                        <a:t>RESULTADO = 38%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effectLst/>
                        </a:rPr>
                        <a:t>RESULTADO = 63%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5900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FÓRMULA (%)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NÚMERO DE DENÚNCIAS ATENDIDAS EM ATÉ 5 DIAS ÚTEIS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25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26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5900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NÚMERO TOTAL DE DENÚNCIAS RECEBIDAS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65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41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cxnSp>
        <p:nvCxnSpPr>
          <p:cNvPr id="29" name="Conector reto 28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100-00001D000000}"/>
              </a:ext>
            </a:extLst>
          </p:cNvPr>
          <p:cNvCxnSpPr/>
          <p:nvPr/>
        </p:nvCxnSpPr>
        <p:spPr>
          <a:xfrm>
            <a:off x="2835275" y="9818688"/>
            <a:ext cx="4244975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ABE206DC-82D8-4BDB-AB79-4406EEE2DA99}"/>
              </a:ext>
            </a:extLst>
          </p:cNvPr>
          <p:cNvCxnSpPr/>
          <p:nvPr/>
        </p:nvCxnSpPr>
        <p:spPr>
          <a:xfrm flipV="1">
            <a:off x="8959850" y="9829800"/>
            <a:ext cx="979488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DBE3DB21-260B-4499-A466-308E0CED993C}"/>
              </a:ext>
            </a:extLst>
          </p:cNvPr>
          <p:cNvCxnSpPr/>
          <p:nvPr/>
        </p:nvCxnSpPr>
        <p:spPr>
          <a:xfrm flipV="1">
            <a:off x="12265025" y="9829800"/>
            <a:ext cx="979488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2" name="Tabela 31"/>
          <p:cNvGraphicFramePr>
            <a:graphicFrameLocks noGrp="1"/>
          </p:cNvGraphicFramePr>
          <p:nvPr/>
        </p:nvGraphicFramePr>
        <p:xfrm>
          <a:off x="-1052513" y="-2973388"/>
          <a:ext cx="10515599" cy="777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778"/>
                <a:gridCol w="983882"/>
                <a:gridCol w="4599035"/>
                <a:gridCol w="1973452"/>
                <a:gridCol w="1973452"/>
              </a:tblGrid>
              <a:tr h="2590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INDICADOR RELACIONADO AO ATENDIMENTO DE DENÚNCIAS</a:t>
                      </a:r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ÍNDICE DE DENÚNCIAS ATENDIDAS EM ATÉ 5 DIAS ÚTEIS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effectLst/>
                        </a:rPr>
                        <a:t>RESULTADO = 38%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u="none" strike="noStrike">
                          <a:effectLst/>
                        </a:rPr>
                        <a:t>RESULTADO = 63%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5900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FÓRMULA (%)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NÚMERO DE DENÚNCIAS ATENDIDAS EM ATÉ 5 DIAS ÚTEIS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25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26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5900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NÚMERO TOTAL DE DENÚNCIAS RECEBIDAS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65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41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cxnSp>
        <p:nvCxnSpPr>
          <p:cNvPr id="33" name="Conector reto 32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100-00001D000000}"/>
              </a:ext>
            </a:extLst>
          </p:cNvPr>
          <p:cNvCxnSpPr/>
          <p:nvPr/>
        </p:nvCxnSpPr>
        <p:spPr>
          <a:xfrm>
            <a:off x="2835275" y="9818688"/>
            <a:ext cx="4244975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ABE206DC-82D8-4BDB-AB79-4406EEE2DA99}"/>
              </a:ext>
            </a:extLst>
          </p:cNvPr>
          <p:cNvCxnSpPr/>
          <p:nvPr/>
        </p:nvCxnSpPr>
        <p:spPr>
          <a:xfrm flipV="1">
            <a:off x="8959850" y="9829800"/>
            <a:ext cx="979488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DBE3DB21-260B-4499-A466-308E0CED993C}"/>
              </a:ext>
            </a:extLst>
          </p:cNvPr>
          <p:cNvCxnSpPr/>
          <p:nvPr/>
        </p:nvCxnSpPr>
        <p:spPr>
          <a:xfrm flipV="1">
            <a:off x="12265025" y="9829800"/>
            <a:ext cx="979488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303" y="468605"/>
            <a:ext cx="3735697" cy="471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5110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rgbClr val="217687"/>
                </a:solidFill>
                <a:latin typeface="Tw Cen MT Condensed" panose="020B0606020104020203" pitchFamily="34" charset="0"/>
              </a:rPr>
              <a:t>PLANO DE TRABALHO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E0A07CEF-A608-4F69-9578-BA75C1240D81}"/>
              </a:ext>
            </a:extLst>
          </p:cNvPr>
          <p:cNvSpPr txBox="1"/>
          <p:nvPr/>
        </p:nvSpPr>
        <p:spPr>
          <a:xfrm>
            <a:off x="499729" y="1350236"/>
            <a:ext cx="11430200" cy="535531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pt-BR" b="1" u="sng" dirty="0"/>
              <a:t>Demandas Agente de Fiscalização:</a:t>
            </a:r>
          </a:p>
          <a:p>
            <a:pPr algn="just"/>
            <a:endParaRPr lang="pt-BR" dirty="0"/>
          </a:p>
          <a:p>
            <a:pPr marL="285750" indent="-285750" algn="just">
              <a:buFontTx/>
              <a:buChar char="-"/>
            </a:pPr>
            <a:r>
              <a:rPr lang="pt-BR" dirty="0"/>
              <a:t>Participar das ações do CAU </a:t>
            </a:r>
            <a:r>
              <a:rPr lang="pt-BR"/>
              <a:t>Mais </a:t>
            </a:r>
            <a:r>
              <a:rPr lang="pt-BR" smtClean="0"/>
              <a:t>Perto, em viagens por sua regional;</a:t>
            </a: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Fiscalizar obras (rotinas, denúncias e diligências);</a:t>
            </a:r>
          </a:p>
          <a:p>
            <a:pPr marL="285750" indent="-285750">
              <a:buFontTx/>
              <a:buChar char="-"/>
            </a:pPr>
            <a:r>
              <a:rPr lang="pt-BR" dirty="0"/>
              <a:t>Fiscalizar feiras/eventos, shoppings e condomínios;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Registrar as atividades desenvolvidas em planilhas;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Representar o CAU/RS em eventos e reuniões, quando solicitado;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Selecionar e treinar o estagiário, bem como supervisionar o contrato de estágio;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Realizar a gestão ou fiscalização de contratos relacionados ao escritório </a:t>
            </a:r>
            <a:r>
              <a:rPr lang="pt-BR"/>
              <a:t>regional</a:t>
            </a:r>
            <a:r>
              <a:rPr lang="pt-BR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pt-BR" smtClean="0"/>
              <a:t>Orientar a equipe em questões relacionadas às ações fiscalizações;</a:t>
            </a:r>
            <a:endParaRPr lang="pt-BR" dirty="0"/>
          </a:p>
          <a:p>
            <a:pPr marL="285750" indent="-285750" algn="just">
              <a:buFontTx/>
              <a:buChar char="-"/>
            </a:pPr>
            <a:r>
              <a:rPr lang="pt-BR" dirty="0"/>
              <a:t>Orientar a equipe e o público externo sobre os procedimentos e documentos necessários para o registro de profissionais e de pessoas jurídicas, bem com auxiliar em dúvidas em relação ao RRT e Fiscalização; 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Realizar atendimento (presencial</a:t>
            </a:r>
            <a:r>
              <a:rPr lang="pt-BR"/>
              <a:t>, </a:t>
            </a:r>
            <a:r>
              <a:rPr lang="pt-BR" smtClean="0"/>
              <a:t>telefônico, e-mail e por whatsapp) </a:t>
            </a:r>
            <a:r>
              <a:rPr lang="pt-BR" dirty="0"/>
              <a:t>no escritório regional/furgão, esclarecendo dúvidas sobre o Conselho para os profissionais e para a sociedade, </a:t>
            </a:r>
            <a:r>
              <a:rPr lang="pt-BR"/>
              <a:t>quando </a:t>
            </a:r>
            <a:r>
              <a:rPr lang="pt-BR" smtClean="0"/>
              <a:t>necessário;</a:t>
            </a:r>
          </a:p>
          <a:p>
            <a:pPr marL="285750" indent="-285750" algn="just">
              <a:buFontTx/>
              <a:buChar char="-"/>
            </a:pPr>
            <a:r>
              <a:rPr lang="pt-BR"/>
              <a:t>Zelar pelo patrimônio do Conselho.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  <a:p>
            <a:pPr marL="285750" indent="-285750" algn="just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39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5110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rgbClr val="217687"/>
                </a:solidFill>
                <a:latin typeface="Tw Cen MT Condensed" panose="020B0606020104020203" pitchFamily="34" charset="0"/>
              </a:rPr>
              <a:t>PLANO DE TRABALHO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E0A07CEF-A608-4F69-9578-BA75C1240D81}"/>
              </a:ext>
            </a:extLst>
          </p:cNvPr>
          <p:cNvSpPr txBox="1"/>
          <p:nvPr/>
        </p:nvSpPr>
        <p:spPr>
          <a:xfrm>
            <a:off x="499729" y="963020"/>
            <a:ext cx="11430200" cy="646330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pt-BR" b="1" u="sng" dirty="0"/>
              <a:t>Demandas Assistente de Atendimento e Fiscalização:</a:t>
            </a:r>
          </a:p>
          <a:p>
            <a:pPr algn="just"/>
            <a:endParaRPr lang="pt-BR" dirty="0"/>
          </a:p>
          <a:p>
            <a:pPr marL="285750" indent="-285750" algn="just">
              <a:buFontTx/>
              <a:buChar char="-"/>
            </a:pPr>
            <a:r>
              <a:rPr lang="pt-BR" dirty="0"/>
              <a:t>Informar aos conselheiros da cidade/região as ações do CMP e solicitar sugestão de local de parada para o furgão;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Solicitar espaço para realização das atividades de atendimento do CMP;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Informar para a comunicação a data, hora e local de atendimento do CMP para publicação; 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Enviar e-mail padrão aos profissionais da cidade e região informando sobre o atendimento do CMP; 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Realizar atendimento (presencial</a:t>
            </a:r>
            <a:r>
              <a:rPr lang="pt-BR"/>
              <a:t>, </a:t>
            </a:r>
            <a:r>
              <a:rPr lang="pt-BR" smtClean="0"/>
              <a:t>telefônico, whatsapp </a:t>
            </a:r>
            <a:r>
              <a:rPr lang="pt-BR" dirty="0"/>
              <a:t>e por e-mail) no escritório regional/furgão, esclarecendo dúvidas sobre o Conselho para os profissionais e para a sociedade; 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Fazer a coleta biométrica dos profissionais e auxiliar os mesmos em questões relativas ao registro de PF, registro de PJ, RRT e Fiscalização; 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Registrar as atividades desenvolvidas em planilhas;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Preencher o Maps do CAU Mais Perto com fotos e informações das ações do CMP; 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Enviar pesquisa de satisfação aos profissionais atendidos nas cidades; 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Elaborar ofícios de agradecimento ao órgão que cedeu o espaço para atendimento do CMP, quando necessário;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Auxiliar o fiscal no agendamento da fiscalização feiras/eventos, shoppings, condomínios e, se necessário</a:t>
            </a:r>
            <a:r>
              <a:rPr lang="pt-BR"/>
              <a:t>, </a:t>
            </a:r>
            <a:r>
              <a:rPr lang="pt-BR" smtClean="0"/>
              <a:t>acompanhá-lo no </a:t>
            </a:r>
            <a:r>
              <a:rPr lang="pt-BR" dirty="0"/>
              <a:t>dia da ação;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Realizar pesquisas no SICCAU e levantamentos em sites para auxiliar nas demandas do arquiteto fiscal, quando </a:t>
            </a:r>
            <a:r>
              <a:rPr lang="pt-BR"/>
              <a:t>necessário</a:t>
            </a:r>
            <a:r>
              <a:rPr lang="pt-BR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pt-BR"/>
              <a:t>Dirigir o furgão e os carros quando necessário;</a:t>
            </a:r>
          </a:p>
          <a:p>
            <a:pPr marL="285750" indent="-285750" algn="just">
              <a:buFontTx/>
              <a:buChar char="-"/>
            </a:pPr>
            <a:r>
              <a:rPr lang="pt-BR" smtClean="0"/>
              <a:t>Fiscalizar </a:t>
            </a:r>
            <a:r>
              <a:rPr lang="pt-BR" dirty="0"/>
              <a:t>os contratos relacionados ao </a:t>
            </a:r>
            <a:r>
              <a:rPr lang="pt-BR"/>
              <a:t>escritório </a:t>
            </a:r>
            <a:r>
              <a:rPr lang="pt-BR" smtClean="0"/>
              <a:t>regional</a:t>
            </a:r>
            <a:r>
              <a:rPr lang="pt-BR"/>
              <a:t>;</a:t>
            </a:r>
            <a:endParaRPr lang="pt-BR" smtClean="0"/>
          </a:p>
          <a:p>
            <a:pPr marL="285750" indent="-285750" algn="just">
              <a:buFontTx/>
              <a:buChar char="-"/>
            </a:pPr>
            <a:r>
              <a:rPr lang="pt-BR"/>
              <a:t>Zelar pelo patrimônio do Conselho.</a:t>
            </a:r>
          </a:p>
          <a:p>
            <a:pPr marL="285750" indent="-285750" algn="just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4445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5110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rgbClr val="217687"/>
                </a:solidFill>
                <a:latin typeface="Tw Cen MT Condensed" panose="020B0606020104020203" pitchFamily="34" charset="0"/>
              </a:rPr>
              <a:t>PLANO DE TRABALHO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E0A07CEF-A608-4F69-9578-BA75C1240D81}"/>
              </a:ext>
            </a:extLst>
          </p:cNvPr>
          <p:cNvSpPr txBox="1"/>
          <p:nvPr/>
        </p:nvSpPr>
        <p:spPr>
          <a:xfrm>
            <a:off x="499729" y="1350236"/>
            <a:ext cx="11430200" cy="369331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pt-BR" b="1" u="sng" dirty="0"/>
              <a:t>Demandas Estagiário:</a:t>
            </a:r>
          </a:p>
          <a:p>
            <a:pPr algn="just"/>
            <a:endParaRPr lang="pt-BR" dirty="0"/>
          </a:p>
          <a:p>
            <a:pPr marL="285750" indent="-285750" algn="just">
              <a:buFontTx/>
              <a:buChar char="-"/>
            </a:pPr>
            <a:r>
              <a:rPr lang="pt-BR" dirty="0"/>
              <a:t>Realizar atendimento (presencial</a:t>
            </a:r>
            <a:r>
              <a:rPr lang="pt-BR"/>
              <a:t>, </a:t>
            </a:r>
            <a:r>
              <a:rPr lang="pt-BR" smtClean="0"/>
              <a:t>telefônico, whatsapp </a:t>
            </a:r>
            <a:r>
              <a:rPr lang="pt-BR" dirty="0"/>
              <a:t>e por e-mail) no escritório regional/furgão, esclarecendo dúvidas sobre o Conselho para os profissionais e para a sociedade; 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Fazer a coleta biométrica dos profissionais e auxiliar os mesmos em questões relativas ao registro de PF, registro de PJ, RRT e Fiscalização; 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Registrar as atividades desenvolvidas em planilhas;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Enviar pesquisa de satisfação aos profissionais atendidos; 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Realizar pesquisas no SICCAU e levantamentos em sites para auxiliar nas demandas do arquiteto fiscal, quando necessário;</a:t>
            </a:r>
          </a:p>
          <a:p>
            <a:pPr marL="285750" indent="-285750" algn="just">
              <a:buFontTx/>
              <a:buChar char="-"/>
            </a:pPr>
            <a:r>
              <a:rPr lang="pt-BR"/>
              <a:t>Enviar </a:t>
            </a:r>
            <a:r>
              <a:rPr lang="pt-BR" smtClean="0"/>
              <a:t>correspondências;</a:t>
            </a:r>
          </a:p>
          <a:p>
            <a:pPr marL="285750" indent="-285750" algn="just">
              <a:buFontTx/>
              <a:buChar char="-"/>
            </a:pPr>
            <a:r>
              <a:rPr lang="pt-BR"/>
              <a:t>Zelar pelo patrimônio do Conselho.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6424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5110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rgbClr val="217687"/>
                </a:solidFill>
                <a:latin typeface="Tw Cen MT Condensed" panose="020B0606020104020203" pitchFamily="34" charset="0"/>
              </a:rPr>
              <a:t>PLANO DE TRABALHO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E0A07CEF-A608-4F69-9578-BA75C1240D81}"/>
              </a:ext>
            </a:extLst>
          </p:cNvPr>
          <p:cNvSpPr txBox="1"/>
          <p:nvPr/>
        </p:nvSpPr>
        <p:spPr>
          <a:xfrm>
            <a:off x="499729" y="1350236"/>
            <a:ext cx="11430200" cy="480131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pt-BR" b="1" u="sng"/>
              <a:t>Demandas </a:t>
            </a:r>
            <a:r>
              <a:rPr lang="pt-BR" b="1" u="sng" smtClean="0"/>
              <a:t>Chefe de Equipe (caso o Conselho entenda ser necessário):</a:t>
            </a:r>
            <a:endParaRPr lang="pt-BR" b="1" u="sng" dirty="0"/>
          </a:p>
          <a:p>
            <a:pPr algn="just"/>
            <a:endParaRPr lang="pt-BR" dirty="0"/>
          </a:p>
          <a:p>
            <a:pPr marL="285750" indent="-285750" algn="just">
              <a:buFontTx/>
              <a:buChar char="-"/>
            </a:pPr>
            <a:r>
              <a:rPr lang="pt-BR" smtClean="0"/>
              <a:t>Representar </a:t>
            </a:r>
            <a:r>
              <a:rPr lang="pt-BR" dirty="0"/>
              <a:t>o CAU/RS em eventos e reuniões, quando solicitado;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Selecionar e treinar o estagiário, bem como supervisionar o contrato de estágio;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Realizar a gestão ou fiscalização de contratos relacionados ao escritório </a:t>
            </a:r>
            <a:r>
              <a:rPr lang="pt-BR"/>
              <a:t>regional</a:t>
            </a:r>
            <a:r>
              <a:rPr lang="pt-BR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pt-BR" smtClean="0"/>
              <a:t>Chefiar a equipe em questões relacionadas às ações fiscalizações;</a:t>
            </a:r>
          </a:p>
          <a:p>
            <a:pPr marL="285750" indent="-285750" algn="just">
              <a:buFontTx/>
              <a:buChar char="-"/>
            </a:pPr>
            <a:r>
              <a:rPr lang="pt-BR" smtClean="0"/>
              <a:t>Chefiar a equipe em tudo que for necessário para que as atividades da regional seja suprida;</a:t>
            </a:r>
            <a:endParaRPr lang="pt-BR" dirty="0"/>
          </a:p>
          <a:p>
            <a:pPr marL="285750" indent="-285750" algn="just">
              <a:buFontTx/>
              <a:buChar char="-"/>
            </a:pPr>
            <a:r>
              <a:rPr lang="pt-BR"/>
              <a:t>Orientar </a:t>
            </a:r>
            <a:r>
              <a:rPr lang="pt-BR" smtClean="0"/>
              <a:t>a </a:t>
            </a:r>
            <a:r>
              <a:rPr lang="pt-BR" dirty="0"/>
              <a:t>equipe e o público externo sobre os procedimentos e documentos necessários para o registro de profissionais e de pessoas jurídicas, bem com auxiliar em dúvidas em relação ao RRT e Fiscalização; </a:t>
            </a:r>
          </a:p>
          <a:p>
            <a:pPr marL="285750" indent="-285750" algn="just">
              <a:buFontTx/>
              <a:buChar char="-"/>
            </a:pPr>
            <a:r>
              <a:rPr lang="pt-BR" smtClean="0"/>
              <a:t>Dirigir o furgão e os carros quando necessário;</a:t>
            </a:r>
          </a:p>
          <a:p>
            <a:pPr marL="285750" indent="-285750" algn="just">
              <a:buFontTx/>
              <a:buChar char="-"/>
            </a:pPr>
            <a:r>
              <a:rPr lang="pt-BR" smtClean="0"/>
              <a:t>Avaliar o desempenho da equipe;</a:t>
            </a:r>
          </a:p>
          <a:p>
            <a:pPr marL="285750" indent="-285750" algn="just">
              <a:buFontTx/>
              <a:buChar char="-"/>
            </a:pPr>
            <a:r>
              <a:rPr lang="pt-BR"/>
              <a:t>Zelar pelo patrimônio do </a:t>
            </a:r>
            <a:r>
              <a:rPr lang="pt-BR" smtClean="0"/>
              <a:t>Conselho.</a:t>
            </a:r>
            <a:endParaRPr lang="pt-BR"/>
          </a:p>
          <a:p>
            <a:pPr marL="285750" indent="-285750" algn="just">
              <a:buFontTx/>
              <a:buChar char="-"/>
            </a:pPr>
            <a:endParaRPr lang="pt-BR" smtClean="0"/>
          </a:p>
          <a:p>
            <a:pPr marL="285750" indent="-285750" algn="just">
              <a:buFontTx/>
              <a:buChar char="-"/>
            </a:pPr>
            <a:endParaRPr lang="pt-BR" dirty="0" smtClean="0"/>
          </a:p>
          <a:p>
            <a:pPr algn="just"/>
            <a:endParaRPr lang="pt-BR" dirty="0"/>
          </a:p>
          <a:p>
            <a:pPr marL="285750" indent="-285750" algn="just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075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9854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Plano de Fiscalização</a:t>
            </a:r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6012582" y="2901366"/>
            <a:ext cx="576574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OBJETIVOS </a:t>
            </a:r>
            <a:r>
              <a:rPr lang="pt-BR" sz="2800" b="1" dirty="0">
                <a:solidFill>
                  <a:srgbClr val="217687"/>
                </a:solidFill>
                <a:latin typeface="Tw Cen MT Condensed" panose="020B0606020104020203" pitchFamily="34" charset="0"/>
              </a:rPr>
              <a:t>PARA FISCALIZAÇÃO DE 2020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4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Ampliar e Aprimorar as </a:t>
            </a:r>
            <a:r>
              <a:rPr lang="pt-B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Ações 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de </a:t>
            </a:r>
            <a:r>
              <a:rPr lang="pt-B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Fiscalização;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Tw Cen MT Condensed" panose="020B0606020104020203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Implantar as novas </a:t>
            </a:r>
            <a:r>
              <a:rPr lang="pt-B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regionais;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Tw Cen MT Condensed" panose="020B0606020104020203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Primar pela excelência da </a:t>
            </a:r>
            <a:r>
              <a:rPr lang="pt-B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Fiscalização;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Tw Cen MT Condensed" panose="020B0606020104020203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Compreender 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as dificuldades e potencialidades de cada região do estado, propondo ações </a:t>
            </a:r>
            <a:r>
              <a:rPr lang="pt-B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direcionadas.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Tw Cen MT Condensed" panose="020B06060201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pt-BR" sz="44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371741" y="1531760"/>
            <a:ext cx="576574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DADOS GERAIS 2019</a:t>
            </a:r>
            <a:endParaRPr lang="pt-BR" sz="2800" b="1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4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Previsão de</a:t>
            </a:r>
            <a:r>
              <a:rPr lang="pt-BR" sz="2800" b="1" dirty="0">
                <a:solidFill>
                  <a:srgbClr val="217687"/>
                </a:solidFill>
                <a:latin typeface="Tw Cen MT Condensed" panose="020B0606020104020203" pitchFamily="34" charset="0"/>
              </a:rPr>
              <a:t> 3.800 </a:t>
            </a:r>
            <a:r>
              <a:rPr lang="pt-B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ações de Fiscalização;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217687"/>
                </a:solidFill>
                <a:latin typeface="Tw Cen MT Condensed" panose="020B0606020104020203" pitchFamily="34" charset="0"/>
              </a:rPr>
              <a:t>2.200</a:t>
            </a:r>
            <a:r>
              <a:rPr lang="pt-B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 obras ou </a:t>
            </a:r>
            <a:r>
              <a:rPr lang="pt-BR" sz="2800" b="1" dirty="0">
                <a:solidFill>
                  <a:srgbClr val="217687"/>
                </a:solidFill>
                <a:latin typeface="Tw Cen MT Condensed" panose="020B0606020104020203" pitchFamily="34" charset="0"/>
              </a:rPr>
              <a:t>58</a:t>
            </a:r>
            <a:r>
              <a:rPr lang="pt-BR" sz="2800" b="1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%;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Custo </a:t>
            </a:r>
            <a:r>
              <a:rPr lang="pt-B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estimado de </a:t>
            </a:r>
            <a:r>
              <a:rPr lang="pt-BR" sz="2800" b="1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R$ 3.257.607,00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Gasto com pessoal </a:t>
            </a:r>
            <a:r>
              <a:rPr lang="pt-BR" sz="2800" b="1" dirty="0">
                <a:solidFill>
                  <a:srgbClr val="217687"/>
                </a:solidFill>
                <a:latin typeface="Tw Cen MT Condensed" panose="020B0606020104020203" pitchFamily="34" charset="0"/>
              </a:rPr>
              <a:t>R$ </a:t>
            </a:r>
            <a:r>
              <a:rPr lang="pt-BR" sz="2800" b="1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1.825.506,00 (56%)</a:t>
            </a:r>
            <a:endParaRPr lang="pt-BR" sz="2800" b="1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pt-BR" sz="44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1" name="Picture 2" descr="Resultado de imagem para custo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84958" y="478371"/>
            <a:ext cx="2205976" cy="210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88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9854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Regional Pelotas – Principais Dados</a:t>
            </a:r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11622" t="24264" r="39999" b="6907"/>
          <a:stretch/>
        </p:blipFill>
        <p:spPr>
          <a:xfrm>
            <a:off x="499729" y="1628013"/>
            <a:ext cx="5898292" cy="472028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0A07CEF-A608-4F69-9578-BA75C1240D81}"/>
              </a:ext>
            </a:extLst>
          </p:cNvPr>
          <p:cNvSpPr txBox="1"/>
          <p:nvPr/>
        </p:nvSpPr>
        <p:spPr>
          <a:xfrm>
            <a:off x="7055803" y="1628013"/>
            <a:ext cx="4279462" cy="4708981"/>
          </a:xfrm>
          <a:prstGeom prst="rect">
            <a:avLst/>
          </a:prstGeom>
          <a:solidFill>
            <a:srgbClr val="92D050">
              <a:alpha val="44000"/>
            </a:srgbClr>
          </a:solidFill>
          <a:ln w="25400" cap="rnd">
            <a:solidFill>
              <a:schemeClr val="accent6">
                <a:lumMod val="75000"/>
              </a:schemeClr>
            </a:solidFill>
            <a:prstDash val="sysDash"/>
            <a:round/>
          </a:ln>
        </p:spPr>
        <p:txBody>
          <a:bodyPr wrap="square" numCol="1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38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Cidades</a:t>
            </a:r>
          </a:p>
          <a:p>
            <a:pPr algn="just"/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1.208.823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Habitantes</a:t>
            </a: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1.066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Arquitetos e Urbanistas ativos</a:t>
            </a:r>
          </a:p>
          <a:p>
            <a:pPr algn="just"/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125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empresas registradas</a:t>
            </a:r>
          </a:p>
          <a:p>
            <a:pPr algn="just"/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82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Denúncias cadastradas</a:t>
            </a:r>
          </a:p>
          <a:p>
            <a:pPr algn="just"/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83.165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RRTs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emitidos</a:t>
            </a:r>
          </a:p>
          <a:p>
            <a:pPr algn="just"/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715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Relatórios de Fiscalização </a:t>
            </a:r>
          </a:p>
          <a:p>
            <a:pPr algn="just"/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320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44%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emitidos em 2019</a:t>
            </a:r>
          </a:p>
        </p:txBody>
      </p:sp>
    </p:spTree>
    <p:extLst>
      <p:ext uri="{BB962C8B-B14F-4D97-AF65-F5344CB8AC3E}">
        <p14:creationId xmlns:p14="http://schemas.microsoft.com/office/powerpoint/2010/main" val="158455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9854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Regional Pelotas - Planejamento</a:t>
            </a:r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0A07CEF-A608-4F69-9578-BA75C1240D81}"/>
              </a:ext>
            </a:extLst>
          </p:cNvPr>
          <p:cNvSpPr txBox="1"/>
          <p:nvPr/>
        </p:nvSpPr>
        <p:spPr>
          <a:xfrm>
            <a:off x="6257998" y="1636155"/>
            <a:ext cx="5459085" cy="4401205"/>
          </a:xfrm>
          <a:prstGeom prst="rect">
            <a:avLst/>
          </a:prstGeom>
          <a:solidFill>
            <a:srgbClr val="92D050">
              <a:alpha val="44000"/>
            </a:srgbClr>
          </a:solidFill>
          <a:ln w="25400" cap="rnd">
            <a:solidFill>
              <a:schemeClr val="accent6">
                <a:lumMod val="75000"/>
              </a:schemeClr>
            </a:solidFill>
            <a:prstDash val="sysDash"/>
            <a:round/>
          </a:ln>
        </p:spPr>
        <p:txBody>
          <a:bodyPr wrap="square" numCol="1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5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cidades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além de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Pelotas, possuem mais de 20 arquitetos e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urbanistas;</a:t>
            </a: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Previsão de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6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semanas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viagem com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atendimento;</a:t>
            </a: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Previsão de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13 semanas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ação de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fiscalização no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interior, contemplando todas as cidades da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região;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20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ações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de fiscalização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 cidade de Pelotas – 10 obras por ação;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Total de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655 obras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serem fiscalizadas no ano</a:t>
            </a: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23876" t="21285" r="36629" b="12294"/>
          <a:stretch/>
        </p:blipFill>
        <p:spPr>
          <a:xfrm>
            <a:off x="1020825" y="1629183"/>
            <a:ext cx="4659842" cy="440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11543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Regional </a:t>
            </a:r>
            <a:r>
              <a:rPr lang="pt-BR" sz="6000" dirty="0">
                <a:solidFill>
                  <a:srgbClr val="217687"/>
                </a:solidFill>
                <a:latin typeface="Tw Cen MT Condensed" panose="020B0606020104020203" pitchFamily="34" charset="0"/>
              </a:rPr>
              <a:t>Santa Maria - Principais </a:t>
            </a:r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Dados</a:t>
            </a:r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0A07CEF-A608-4F69-9578-BA75C1240D81}"/>
              </a:ext>
            </a:extLst>
          </p:cNvPr>
          <p:cNvSpPr txBox="1"/>
          <p:nvPr/>
        </p:nvSpPr>
        <p:spPr>
          <a:xfrm>
            <a:off x="7092778" y="1628013"/>
            <a:ext cx="4300152" cy="4708981"/>
          </a:xfrm>
          <a:prstGeom prst="rect">
            <a:avLst/>
          </a:prstGeom>
          <a:solidFill>
            <a:schemeClr val="accent2">
              <a:lumMod val="75000"/>
              <a:alpha val="30000"/>
            </a:schemeClr>
          </a:solidFill>
          <a:ln w="25400" cap="rnd">
            <a:solidFill>
              <a:schemeClr val="accent2">
                <a:lumMod val="75000"/>
              </a:schemeClr>
            </a:solidFill>
            <a:prstDash val="sysDash"/>
            <a:round/>
          </a:ln>
        </p:spPr>
        <p:txBody>
          <a:bodyPr wrap="square" numCol="1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87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Cidades</a:t>
            </a:r>
          </a:p>
          <a:p>
            <a:pPr algn="just"/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1.681.624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Habitantes</a:t>
            </a: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1.414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Arquitetos e Urbanistas ativos</a:t>
            </a:r>
          </a:p>
          <a:p>
            <a:pPr algn="just"/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159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empresas registradas</a:t>
            </a:r>
          </a:p>
          <a:p>
            <a:pPr algn="just"/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96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Denúncias cadastradas</a:t>
            </a:r>
          </a:p>
          <a:p>
            <a:pPr algn="just"/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100.338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RRTs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emitidos</a:t>
            </a:r>
          </a:p>
          <a:p>
            <a:pPr algn="just"/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794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Relatórios de Fiscalização </a:t>
            </a:r>
          </a:p>
          <a:p>
            <a:pPr algn="just"/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272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ou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4%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emitidos em 2019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22974" t="24702" r="29973" b="9334"/>
          <a:stretch/>
        </p:blipFill>
        <p:spPr>
          <a:xfrm>
            <a:off x="567891" y="1628012"/>
            <a:ext cx="5972952" cy="471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8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11543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Regional </a:t>
            </a:r>
            <a:r>
              <a:rPr lang="pt-BR" sz="6000" dirty="0">
                <a:solidFill>
                  <a:srgbClr val="217687"/>
                </a:solidFill>
                <a:latin typeface="Tw Cen MT Condensed" panose="020B0606020104020203" pitchFamily="34" charset="0"/>
              </a:rPr>
              <a:t>Santa Maria - </a:t>
            </a:r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Planejamento</a:t>
            </a:r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20540" t="18619" r="33648" b="14954"/>
          <a:stretch/>
        </p:blipFill>
        <p:spPr>
          <a:xfrm>
            <a:off x="535458" y="1628013"/>
            <a:ext cx="5403329" cy="440714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E0A07CEF-A608-4F69-9578-BA75C1240D81}"/>
              </a:ext>
            </a:extLst>
          </p:cNvPr>
          <p:cNvSpPr txBox="1"/>
          <p:nvPr/>
        </p:nvSpPr>
        <p:spPr>
          <a:xfrm>
            <a:off x="6312664" y="1628013"/>
            <a:ext cx="5552501" cy="4401205"/>
          </a:xfrm>
          <a:prstGeom prst="rect">
            <a:avLst/>
          </a:prstGeom>
          <a:solidFill>
            <a:schemeClr val="accent2">
              <a:lumMod val="75000"/>
              <a:alpha val="30000"/>
            </a:schemeClr>
          </a:solidFill>
          <a:ln w="25400" cap="rnd">
            <a:solidFill>
              <a:schemeClr val="accent2">
                <a:lumMod val="75000"/>
              </a:schemeClr>
            </a:solidFill>
            <a:prstDash val="sysDash"/>
            <a:round/>
          </a:ln>
        </p:spPr>
        <p:txBody>
          <a:bodyPr wrap="square" numCol="1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  <a:t>8 cidades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além de Santa Maria,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possuem mais de 20 arquitetos e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urbanistas;</a:t>
            </a: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Previsão de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  <a:t>13 semanas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viagem com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atendimento;</a:t>
            </a: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Previsão de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  <a:t>20 semanas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ação de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fiscalização no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interior, contemplando todas as cidades da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região;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10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  <a:t>ações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 cidade de Santa Maria,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 obras por ação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Total de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  <a:t>500 obras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serem fiscalizadas no ano</a:t>
            </a: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51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11543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rgbClr val="217687"/>
                </a:solidFill>
                <a:latin typeface="Tw Cen MT Condensed" panose="020B0606020104020203" pitchFamily="34" charset="0"/>
              </a:rPr>
              <a:t>Regional Passo Fundo - Principais Dados</a:t>
            </a:r>
          </a:p>
          <a:p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0A07CEF-A608-4F69-9578-BA75C1240D81}"/>
              </a:ext>
            </a:extLst>
          </p:cNvPr>
          <p:cNvSpPr txBox="1"/>
          <p:nvPr/>
        </p:nvSpPr>
        <p:spPr>
          <a:xfrm>
            <a:off x="6856830" y="1628013"/>
            <a:ext cx="4261700" cy="4708981"/>
          </a:xfrm>
          <a:prstGeom prst="rect">
            <a:avLst/>
          </a:prstGeom>
          <a:solidFill>
            <a:schemeClr val="tx1">
              <a:lumMod val="50000"/>
              <a:lumOff val="50000"/>
              <a:alpha val="31000"/>
            </a:schemeClr>
          </a:solidFill>
          <a:ln w="25400" cap="rnd">
            <a:solidFill>
              <a:schemeClr val="tx1">
                <a:lumMod val="65000"/>
                <a:lumOff val="35000"/>
              </a:schemeClr>
            </a:solidFill>
            <a:prstDash val="sysDash"/>
            <a:round/>
          </a:ln>
        </p:spPr>
        <p:txBody>
          <a:bodyPr wrap="square" numCol="1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196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Cidades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1.736.326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Habitantes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1.873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Arquitetos e Urbanistas ativos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366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empresas registradas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133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Denúncias cadastradas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147.737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RRTs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emitidos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1.102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Relatórios de Fiscalização</a:t>
            </a:r>
          </a:p>
          <a:p>
            <a:pPr algn="just"/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380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ou 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4%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emitidos em 2019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24908" t="28256" r="31812" b="18778"/>
          <a:stretch/>
        </p:blipFill>
        <p:spPr>
          <a:xfrm>
            <a:off x="696283" y="2105238"/>
            <a:ext cx="5276674" cy="363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16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11543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rgbClr val="217687"/>
                </a:solidFill>
                <a:latin typeface="Tw Cen MT Condensed" panose="020B0606020104020203" pitchFamily="34" charset="0"/>
              </a:rPr>
              <a:t>Regional Passo Fundo - </a:t>
            </a:r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Planejamento</a:t>
            </a:r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  <a:p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0A07CEF-A608-4F69-9578-BA75C1240D81}"/>
              </a:ext>
            </a:extLst>
          </p:cNvPr>
          <p:cNvSpPr txBox="1"/>
          <p:nvPr/>
        </p:nvSpPr>
        <p:spPr>
          <a:xfrm>
            <a:off x="6565168" y="1628013"/>
            <a:ext cx="5257864" cy="4708981"/>
          </a:xfrm>
          <a:prstGeom prst="rect">
            <a:avLst/>
          </a:prstGeom>
          <a:solidFill>
            <a:schemeClr val="tx1">
              <a:lumMod val="50000"/>
              <a:lumOff val="50000"/>
              <a:alpha val="31000"/>
            </a:schemeClr>
          </a:solidFill>
          <a:ln w="25400" cap="rnd">
            <a:solidFill>
              <a:schemeClr val="tx1">
                <a:lumMod val="65000"/>
                <a:lumOff val="35000"/>
              </a:schemeClr>
            </a:solidFill>
            <a:prstDash val="sysDash"/>
            <a:round/>
          </a:ln>
        </p:spPr>
        <p:txBody>
          <a:bodyPr wrap="square" numCol="1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 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cidades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além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 Passo Fundo,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possuem mais de 20 arquitetos e urbanistas;</a:t>
            </a: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Previsão de </a:t>
            </a: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 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semanas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viagem com atendimento;</a:t>
            </a: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Previsão de </a:t>
            </a: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 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semanas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ação de fiscalização no interior,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 semana por mês de fevereiro a maio e 2 semanas a partir de junho;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ações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 cidade de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Passo Fundo;</a:t>
            </a: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Total de </a:t>
            </a: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380 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obras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serem fiscalizadas no ano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25526" t="30877" r="38158" b="22105"/>
          <a:stretch/>
        </p:blipFill>
        <p:spPr>
          <a:xfrm>
            <a:off x="616072" y="2105238"/>
            <a:ext cx="5479852" cy="39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59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CE85A8F-4E9D-4D6B-B8D4-E2F11BBEE184}"/>
              </a:ext>
            </a:extLst>
          </p:cNvPr>
          <p:cNvSpPr txBox="1"/>
          <p:nvPr/>
        </p:nvSpPr>
        <p:spPr>
          <a:xfrm>
            <a:off x="1085316" y="166246"/>
            <a:ext cx="11543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>
                <a:solidFill>
                  <a:srgbClr val="217687"/>
                </a:solidFill>
                <a:latin typeface="Tw Cen MT Condensed" panose="020B0606020104020203" pitchFamily="34" charset="0"/>
              </a:rPr>
              <a:t>Regional Caxias </a:t>
            </a:r>
            <a:r>
              <a:rPr lang="pt-BR" sz="6000" dirty="0">
                <a:solidFill>
                  <a:srgbClr val="217687"/>
                </a:solidFill>
                <a:latin typeface="Tw Cen MT Condensed" panose="020B0606020104020203" pitchFamily="34" charset="0"/>
              </a:rPr>
              <a:t>do Sul - Principais Dados</a:t>
            </a:r>
          </a:p>
          <a:p>
            <a:endParaRPr lang="pt-BR" sz="6000" dirty="0">
              <a:solidFill>
                <a:srgbClr val="21768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832260E-0B90-4A44-B3CB-B2EFE110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556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41" y="354254"/>
            <a:ext cx="649084" cy="64908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0A07CEF-A608-4F69-9578-BA75C1240D81}"/>
              </a:ext>
            </a:extLst>
          </p:cNvPr>
          <p:cNvSpPr txBox="1"/>
          <p:nvPr/>
        </p:nvSpPr>
        <p:spPr>
          <a:xfrm>
            <a:off x="6756921" y="1635773"/>
            <a:ext cx="4396056" cy="4708981"/>
          </a:xfrm>
          <a:prstGeom prst="rect">
            <a:avLst/>
          </a:prstGeom>
          <a:solidFill>
            <a:srgbClr val="008080">
              <a:alpha val="25000"/>
            </a:srgbClr>
          </a:solidFill>
          <a:ln w="25400" cap="rnd">
            <a:solidFill>
              <a:srgbClr val="006666"/>
            </a:solidFill>
            <a:prstDash val="sysDash"/>
            <a:round/>
          </a:ln>
        </p:spPr>
        <p:txBody>
          <a:bodyPr wrap="square" numCol="1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rgbClr val="217687"/>
                </a:solidFill>
              </a:rPr>
              <a:t>88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Cidades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rgbClr val="217687"/>
                </a:solidFill>
              </a:rPr>
              <a:t>1.492.715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Habitantes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rgbClr val="217687"/>
                </a:solidFill>
              </a:rPr>
              <a:t>2.401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Arquitetos e Urbanistas ativos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rgbClr val="217687"/>
                </a:solidFill>
              </a:rPr>
              <a:t>494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empresas registradas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rgbClr val="217687"/>
                </a:solidFill>
              </a:rPr>
              <a:t>186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Denúncias cadastradas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rgbClr val="217687"/>
                </a:solidFill>
              </a:rPr>
              <a:t>199.121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RRTs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emitidos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rgbClr val="217687"/>
                </a:solidFill>
              </a:rPr>
              <a:t>1.442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Relatórios de Fiscalização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rgbClr val="217687"/>
                </a:solidFill>
              </a:rPr>
              <a:t>433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ou </a:t>
            </a:r>
            <a:r>
              <a:rPr lang="pt-BR" sz="2000" b="1" dirty="0" smtClean="0">
                <a:solidFill>
                  <a:srgbClr val="217687"/>
                </a:solidFill>
              </a:rPr>
              <a:t>30% </a:t>
            </a:r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emitidos em 2019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6447" t="26433" r="42237" b="19708"/>
          <a:stretch/>
        </p:blipFill>
        <p:spPr>
          <a:xfrm>
            <a:off x="696282" y="1635773"/>
            <a:ext cx="4872495" cy="471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10025</TotalTime>
  <Words>1674</Words>
  <Application>Microsoft Office PowerPoint</Application>
  <PresentationFormat>Widescreen</PresentationFormat>
  <Paragraphs>364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Tw Cen MT Condensed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Thais Cristina Luz</dc:creator>
  <cp:lastModifiedBy>Raquel Dias Coll Oliveira</cp:lastModifiedBy>
  <cp:revision>77</cp:revision>
  <dcterms:created xsi:type="dcterms:W3CDTF">2018-11-20T16:39:49Z</dcterms:created>
  <dcterms:modified xsi:type="dcterms:W3CDTF">2019-10-04T19:13:25Z</dcterms:modified>
</cp:coreProperties>
</file>