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88"/>
  </p:notesMasterIdLst>
  <p:sldIdLst>
    <p:sldId id="256" r:id="rId2"/>
    <p:sldId id="319" r:id="rId3"/>
    <p:sldId id="320" r:id="rId4"/>
    <p:sldId id="266" r:id="rId5"/>
    <p:sldId id="267" r:id="rId6"/>
    <p:sldId id="268" r:id="rId7"/>
    <p:sldId id="269" r:id="rId8"/>
    <p:sldId id="330" r:id="rId9"/>
    <p:sldId id="270" r:id="rId10"/>
    <p:sldId id="350" r:id="rId11"/>
    <p:sldId id="351" r:id="rId12"/>
    <p:sldId id="352" r:id="rId13"/>
    <p:sldId id="353" r:id="rId14"/>
    <p:sldId id="354" r:id="rId15"/>
    <p:sldId id="271" r:id="rId16"/>
    <p:sldId id="274" r:id="rId17"/>
    <p:sldId id="272" r:id="rId18"/>
    <p:sldId id="275" r:id="rId19"/>
    <p:sldId id="273" r:id="rId20"/>
    <p:sldId id="355" r:id="rId21"/>
    <p:sldId id="277" r:id="rId22"/>
    <p:sldId id="278" r:id="rId23"/>
    <p:sldId id="279" r:id="rId24"/>
    <p:sldId id="286" r:id="rId25"/>
    <p:sldId id="283" r:id="rId26"/>
    <p:sldId id="316" r:id="rId27"/>
    <p:sldId id="322" r:id="rId28"/>
    <p:sldId id="281" r:id="rId29"/>
    <p:sldId id="284" r:id="rId30"/>
    <p:sldId id="287" r:id="rId31"/>
    <p:sldId id="309" r:id="rId32"/>
    <p:sldId id="310" r:id="rId33"/>
    <p:sldId id="329" r:id="rId34"/>
    <p:sldId id="288" r:id="rId35"/>
    <p:sldId id="289" r:id="rId36"/>
    <p:sldId id="290" r:id="rId37"/>
    <p:sldId id="291" r:id="rId38"/>
    <p:sldId id="294" r:id="rId39"/>
    <p:sldId id="298" r:id="rId40"/>
    <p:sldId id="299" r:id="rId41"/>
    <p:sldId id="311" r:id="rId42"/>
    <p:sldId id="306" r:id="rId43"/>
    <p:sldId id="312" r:id="rId44"/>
    <p:sldId id="339" r:id="rId45"/>
    <p:sldId id="356" r:id="rId46"/>
    <p:sldId id="315" r:id="rId47"/>
    <p:sldId id="340" r:id="rId48"/>
    <p:sldId id="285" r:id="rId49"/>
    <p:sldId id="295" r:id="rId50"/>
    <p:sldId id="297" r:id="rId51"/>
    <p:sldId id="296" r:id="rId52"/>
    <p:sldId id="307" r:id="rId53"/>
    <p:sldId id="301" r:id="rId54"/>
    <p:sldId id="303" r:id="rId55"/>
    <p:sldId id="313" r:id="rId56"/>
    <p:sldId id="308" r:id="rId57"/>
    <p:sldId id="333" r:id="rId58"/>
    <p:sldId id="341" r:id="rId59"/>
    <p:sldId id="342" r:id="rId60"/>
    <p:sldId id="336" r:id="rId61"/>
    <p:sldId id="343" r:id="rId62"/>
    <p:sldId id="344" r:id="rId63"/>
    <p:sldId id="357" r:id="rId64"/>
    <p:sldId id="318" r:id="rId65"/>
    <p:sldId id="345" r:id="rId66"/>
    <p:sldId id="332" r:id="rId67"/>
    <p:sldId id="346" r:id="rId68"/>
    <p:sldId id="338" r:id="rId69"/>
    <p:sldId id="337" r:id="rId70"/>
    <p:sldId id="347" r:id="rId71"/>
    <p:sldId id="348" r:id="rId72"/>
    <p:sldId id="314" r:id="rId73"/>
    <p:sldId id="349" r:id="rId74"/>
    <p:sldId id="292" r:id="rId75"/>
    <p:sldId id="300" r:id="rId76"/>
    <p:sldId id="304" r:id="rId77"/>
    <p:sldId id="328" r:id="rId78"/>
    <p:sldId id="324" r:id="rId79"/>
    <p:sldId id="334" r:id="rId80"/>
    <p:sldId id="323" r:id="rId81"/>
    <p:sldId id="325" r:id="rId82"/>
    <p:sldId id="317" r:id="rId83"/>
    <p:sldId id="305" r:id="rId84"/>
    <p:sldId id="280" r:id="rId85"/>
    <p:sldId id="293" r:id="rId86"/>
    <p:sldId id="326" r:id="rId8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85C69-7216-4632-B027-CE8E766AF8CA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33B7C-E2DC-4E1D-8768-ED2872F284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36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33B7C-E2DC-4E1D-8768-ED2872F2840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8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33B7C-E2DC-4E1D-8768-ED2872F2840E}" type="slidenum">
              <a:rPr lang="pt-BR" smtClean="0"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76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33B7C-E2DC-4E1D-8768-ED2872F2840E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00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2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632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23354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930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6764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8389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85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0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2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9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9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2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3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9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0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2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97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banacon.com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D120F-AF88-489D-9334-CD73CE0F1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DESCIDADES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6E2343B-3403-4466-B539-EBE88D5F7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Carlos Fernando Andrade</a:t>
            </a:r>
          </a:p>
        </p:txBody>
      </p:sp>
    </p:spTree>
    <p:extLst>
      <p:ext uri="{BB962C8B-B14F-4D97-AF65-F5344CB8AC3E}">
        <p14:creationId xmlns:p14="http://schemas.microsoft.com/office/powerpoint/2010/main" val="200967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E39B15-B559-48E6-BFDF-D7AB0F6B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 se o simples caminhar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D28C78E1-EEC6-409F-8440-E9AC538E5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35300" y="2645767"/>
            <a:ext cx="3881438" cy="2911078"/>
          </a:xfrm>
        </p:spPr>
      </p:pic>
    </p:spTree>
    <p:extLst>
      <p:ext uri="{BB962C8B-B14F-4D97-AF65-F5344CB8AC3E}">
        <p14:creationId xmlns:p14="http://schemas.microsoft.com/office/powerpoint/2010/main" val="229455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6648A0-8A96-494B-A2B8-BD4686531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É tecnicamente impedido, por design de bom padrão, formulam-se verdadeiros paradoxos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BA2BDF1E-278A-49B7-ABCC-4647CF827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139199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A3CF2F-6331-4347-BA5E-7BEE880A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 até usufruir da paisagem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AD67AAB-92A1-439C-BE5F-016ECAFC2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9689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0778A1-C27E-4355-8F15-5366B62D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céu, ao ar livre, edifício, árvore&#10;&#10;Descrição gerada automaticamente">
            <a:extLst>
              <a:ext uri="{FF2B5EF4-FFF2-40B4-BE49-F238E27FC236}">
                <a16:creationId xmlns:a16="http://schemas.microsoft.com/office/drawing/2014/main" xmlns="" id="{CA7CE970-6106-4496-8406-07B1174B4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666" y="410498"/>
            <a:ext cx="8596668" cy="6447502"/>
          </a:xfrm>
        </p:spPr>
      </p:pic>
    </p:spTree>
    <p:extLst>
      <p:ext uri="{BB962C8B-B14F-4D97-AF65-F5344CB8AC3E}">
        <p14:creationId xmlns:p14="http://schemas.microsoft.com/office/powerpoint/2010/main" val="3712805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0D3CCD-9AFA-4A13-ABB2-791F0C9B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Demanda-se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020C78B-0555-407E-B882-A9D34E65D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9600" dirty="0"/>
              <a:t>TERRITÓRIO</a:t>
            </a:r>
          </a:p>
        </p:txBody>
      </p:sp>
    </p:spTree>
    <p:extLst>
      <p:ext uri="{BB962C8B-B14F-4D97-AF65-F5344CB8AC3E}">
        <p14:creationId xmlns:p14="http://schemas.microsoft.com/office/powerpoint/2010/main" val="179397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FA1745-1E2D-4061-B100-4B4219D5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POR OUTRO LADO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Estabelece-se o conceito de GLOBALIZAÇÃO E DE CIDADES GLOBAIS, localizando-as de acordo com os fusos horários dos diferentes continentes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A414908-DE2A-45ED-B6E6-229E04850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6067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69AA80-4A5D-4635-BBEC-10D91B74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6000" dirty="0"/>
              <a:t>O DINHEIRO NÃO DORME e tampouco tem pátria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1E3725E-E9DF-4BE2-B781-7BF63B452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50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747910-E93F-4BE4-AC19-C43FA438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Pelo que (até recentemente) Tóquio, Londres e Nova Iorque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D02322C2-1517-40DB-BBCB-A5EB83366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719" y="1767840"/>
            <a:ext cx="720823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74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64A6C0-D197-49EC-8793-0DDB11CF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600893"/>
          </a:xfrm>
        </p:spPr>
        <p:txBody>
          <a:bodyPr>
            <a:normAutofit/>
          </a:bodyPr>
          <a:lstStyle/>
          <a:p>
            <a:r>
              <a:rPr lang="pt-BR" sz="4800" dirty="0"/>
              <a:t>Se incumbem de garantir que algum centro financeiro esteja acordado em alguma hora do dia</a:t>
            </a:r>
            <a:r>
              <a:rPr lang="pt-BR" dirty="0"/>
              <a:t>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EDC910A-B787-49AA-A893-A657B2B39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089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A9BDA3-F032-4D43-B532-4AAD5BCA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Correspondem aos grandes centros financeiros internacionais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22BC37D-0C35-4D23-9C42-A2D12A1EF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Entre Londres e Nova Iorque existe o Oceano e no meio do Oceano boia o Brasil e sua hipertrofiada plataforma regional do capital internacional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sz="4800" dirty="0"/>
              <a:t>SÃO PAULO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5" name="Zoom de Slide 4">
                <a:extLst>
                  <a:ext uri="{FF2B5EF4-FFF2-40B4-BE49-F238E27FC236}">
                    <a16:creationId xmlns:a16="http://schemas.microsoft.com/office/drawing/2014/main" id="{AD9A4F37-23F9-483D-95D0-D4277A9D2CE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28097024"/>
                  </p:ext>
                </p:extLst>
              </p:nvPr>
            </p:nvGraphicFramePr>
            <p:xfrm>
              <a:off x="7253126" y="7294651"/>
              <a:ext cx="861143" cy="484393"/>
            </p:xfrm>
            <a:graphic>
              <a:graphicData uri="http://schemas.microsoft.com/office/powerpoint/2016/slidezoom">
                <pslz:sldZm>
                  <pslz:sldZmObj sldId="276" cId="1933167170">
                    <pslz:zmPr id="{12A7A5FD-EB43-44B8-B88E-98F2685BDBE8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1143" cy="48439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Zoom de Slide 4">
                <a:extLst>
                  <a:ext uri="{FF2B5EF4-FFF2-40B4-BE49-F238E27FC236}">
                    <a16:creationId xmlns:a16="http://schemas.microsoft.com/office/drawing/2014/main" xmlns="" id="{AD9A4F37-23F9-483D-95D0-D4277A9D2CE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53126" y="7294651"/>
                <a:ext cx="861143" cy="48439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xmlns="" id="{F02939D1-F00E-411D-9245-BB985908F1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4865" y="2817332"/>
            <a:ext cx="2679405" cy="343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8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E84E30A1-FB56-41BB-9843-ECF0767B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STADTLUFT MACHT FRIE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ECC81A4-68BB-463B-9FF1-991665CC7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ar da cidade liberta</a:t>
            </a:r>
          </a:p>
        </p:txBody>
      </p:sp>
      <p:pic>
        <p:nvPicPr>
          <p:cNvPr id="1025" name="Picture 1" descr="Brasão_PB">
            <a:extLst>
              <a:ext uri="{FF2B5EF4-FFF2-40B4-BE49-F238E27FC236}">
                <a16:creationId xmlns:a16="http://schemas.microsoft.com/office/drawing/2014/main" xmlns="" id="{1440D060-FB0F-497F-BD45-47D054143E5A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33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30F281-2CA0-43F5-8702-191A8913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 É À TOA QUE TEMPO É DINHEIRO E O DINHEIRO NÃO PERDE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E91764B-8FC7-434F-91ED-86041B68D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9600" dirty="0"/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2395459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3CC8DD-20E4-4F11-B6FD-428A0BF1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029307"/>
          </a:xfrm>
        </p:spPr>
        <p:txBody>
          <a:bodyPr>
            <a:normAutofit/>
          </a:bodyPr>
          <a:lstStyle/>
          <a:p>
            <a:r>
              <a:rPr lang="pt-BR" dirty="0"/>
              <a:t>Dito isso... Passemos à questão da tecnologia, já sabedores que, para um certo tipo de gente, fronteira é uma linha imaginária , enquanto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6A28775-9188-448D-BFDE-1F2BF72697C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677334" y="6041362"/>
            <a:ext cx="8596668" cy="2070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2555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C67F04-B485-4B14-AF75-EE4A89C6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para outros, os dias ainda correspondem a um tempo medieval... ou seja, as chances de mudança, no sentido geográfico ou histórico, dificilmente acontecem.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A apropriação tecnológica segue esta mesma lógica e distribuição social.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CBAB016-B4BE-4858-BF67-480D3DDA9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7329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3E352A-3DAE-4547-8C6B-A4CA2F56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809893"/>
          </a:xfrm>
        </p:spPr>
        <p:txBody>
          <a:bodyPr>
            <a:normAutofit/>
          </a:bodyPr>
          <a:lstStyle/>
          <a:p>
            <a:r>
              <a:rPr lang="pt-BR" dirty="0"/>
              <a:t>Johan </a:t>
            </a:r>
            <a:r>
              <a:rPr lang="pt-BR" dirty="0" err="1"/>
              <a:t>Galtung</a:t>
            </a:r>
            <a:r>
              <a:rPr lang="pt-BR" dirty="0"/>
              <a:t>, em seu estudo sobre estágios tecnológicos, separa as ALTAS (High Technologies) das BAIXAS (</a:t>
            </a:r>
            <a:r>
              <a:rPr lang="pt-BR" dirty="0" err="1"/>
              <a:t>Low</a:t>
            </a:r>
            <a:r>
              <a:rPr lang="pt-BR" dirty="0"/>
              <a:t> Technologies)... E as classifica em função 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98CA965-E3B1-419B-B83C-05E555E16674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677334" y="6041362"/>
            <a:ext cx="8596668" cy="207039"/>
          </a:xfrm>
        </p:spPr>
        <p:txBody>
          <a:bodyPr>
            <a:normAutofit fontScale="47500" lnSpcReduction="20000"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0708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C3AA60-8A2A-4549-AB77-5F34C13F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de produção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8FA1087C-7EFE-45F4-8A0F-27D42FC02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96291"/>
            <a:ext cx="12010418" cy="25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58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8585AA-1620-4E9A-96FE-BF5FFCEA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200185"/>
          </a:xfrm>
        </p:spPr>
        <p:txBody>
          <a:bodyPr>
            <a:normAutofit fontScale="90000"/>
          </a:bodyPr>
          <a:lstStyle/>
          <a:p>
            <a:r>
              <a:rPr lang="pt-BR" dirty="0"/>
              <a:t>Esses fatores que ele classifica genericamente em “</a:t>
            </a:r>
            <a:r>
              <a:rPr lang="pt-BR" dirty="0" err="1"/>
              <a:t>nature</a:t>
            </a:r>
            <a:r>
              <a:rPr lang="pt-BR" dirty="0"/>
              <a:t>”, trabalho e capital,...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Apenas este último, o dinheiro, se movimenta livremente em escala planetária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975DEC6-6C62-4AE7-8A1E-8F811546E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307980"/>
            <a:ext cx="8596668" cy="733382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7973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C464D3-6A99-43A6-A22E-354049112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9689410" cy="4823637"/>
          </a:xfrm>
        </p:spPr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Mas energia, mão-de-obra, recursos naturais mas também cultura, habilidades, técnicas...  formam uma estrutura, ou base tecnológica.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À qual se adicionam diferentes graus de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241A183-6E0E-4EB5-951C-9B9CFD467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433237"/>
            <a:ext cx="3139754" cy="608125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9773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E523B7-5804-4E1D-885C-31335055D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800" dirty="0"/>
              <a:t>PESQUISA    </a:t>
            </a:r>
            <a:br>
              <a:rPr lang="pt-BR" sz="4800" dirty="0"/>
            </a:br>
            <a:r>
              <a:rPr lang="pt-BR" sz="4800" dirty="0"/>
              <a:t/>
            </a:r>
            <a:br>
              <a:rPr lang="pt-BR" sz="4800" dirty="0"/>
            </a:br>
            <a:r>
              <a:rPr lang="pt-BR" sz="4800" dirty="0"/>
              <a:t>E    </a:t>
            </a:r>
            <a:br>
              <a:rPr lang="pt-BR" sz="4800" dirty="0"/>
            </a:br>
            <a:r>
              <a:rPr lang="pt-BR" sz="4800" dirty="0"/>
              <a:t/>
            </a:r>
            <a:br>
              <a:rPr lang="pt-BR" sz="4800" dirty="0"/>
            </a:br>
            <a:r>
              <a:rPr lang="pt-BR" sz="4800" dirty="0"/>
              <a:t>ORGANIZAÇÃO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0D71325-CB5B-44F5-A506-E1AF8B002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877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9ED05E-3321-4469-BA92-3D8F3096B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3171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5D3B271-7166-471F-8F59-CD1227E8E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/>
              <a:t>as tecnologias 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qualquer uma...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Pressupõe alguma  </a:t>
            </a:r>
            <a:r>
              <a:rPr lang="pt-BR" sz="3600" dirty="0"/>
              <a:t>estrutura</a:t>
            </a:r>
            <a:r>
              <a:rPr lang="pt-BR" dirty="0"/>
              <a:t> para se desenvolverem  ou </a:t>
            </a:r>
          </a:p>
          <a:p>
            <a:r>
              <a:rPr lang="pt-BR" dirty="0"/>
              <a:t>serão apenas </a:t>
            </a:r>
            <a:r>
              <a:rPr lang="pt-BR" sz="3600" dirty="0"/>
              <a:t>técnicas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r>
              <a:rPr lang="pt-BR" dirty="0"/>
              <a:t>Sem aplicação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8892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B08B50-892A-40ED-9D7A-F8154EB8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319239"/>
          </a:xfrm>
        </p:spPr>
        <p:txBody>
          <a:bodyPr>
            <a:normAutofit fontScale="90000"/>
          </a:bodyPr>
          <a:lstStyle/>
          <a:p>
            <a:r>
              <a:rPr lang="pt-BR" dirty="0"/>
              <a:t>Assim, os países desenvolvidos criam tecnologias que demandam mais conhecimento, organização e capital do que mão de obra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enquanto os subdesenvolvidos ao contrário, só dispõe de  muita mão de obra, recursos naturais e eventualmente energia.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E0F90A9-7BF9-4EA6-9224-A33B0A7D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742878"/>
            <a:ext cx="8596668" cy="298484"/>
          </a:xfrm>
        </p:spPr>
        <p:txBody>
          <a:bodyPr>
            <a:normAutofit fontScale="85000" lnSpcReduction="10000"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172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4378A4-0CA9-4FE3-A53D-CB1A04D6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708918"/>
            <a:ext cx="8596668" cy="1078786"/>
          </a:xfrm>
        </p:spPr>
        <p:txBody>
          <a:bodyPr/>
          <a:lstStyle/>
          <a:p>
            <a:r>
              <a:rPr lang="pt-BR" dirty="0"/>
              <a:t>Ou seja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54ACD29-9431-46EB-B2E4-B75B99BA5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A cidade ocidental renasce como símbolo de liberdade porque se opõe contraditoriamente à territorialidade</a:t>
            </a:r>
          </a:p>
        </p:txBody>
      </p:sp>
    </p:spTree>
    <p:extLst>
      <p:ext uri="{BB962C8B-B14F-4D97-AF65-F5344CB8AC3E}">
        <p14:creationId xmlns:p14="http://schemas.microsoft.com/office/powerpoint/2010/main" val="4036068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C3AA60-8A2A-4549-AB77-5F34C13F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de produção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8FA1087C-7EFE-45F4-8A0F-27D42FC02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96291"/>
            <a:ext cx="12010418" cy="25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44A3E8-5777-481A-8A1D-1AD61BBB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 SEJA... ATÉ RECENTEMENTE O MUNDO SE ORGANIZAVA ASSIM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C642386-47BA-44E4-9632-0F0160D8F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 PODÍAMOS ENTENDER AS CIDADES, AINDA SOB A ÉGIDE DA REVOLUÇÃO INDUSTRIAL, ONDE SE CONCENTRAVAM ATIVIDADE ECONÔMICAS LIGADAS AOS CHAMADOS SETORES URBANOS</a:t>
            </a:r>
          </a:p>
          <a:p>
            <a:endParaRPr lang="pt-BR" dirty="0"/>
          </a:p>
          <a:p>
            <a:r>
              <a:rPr lang="pt-BR" dirty="0"/>
              <a:t>Indústria</a:t>
            </a:r>
          </a:p>
          <a:p>
            <a:endParaRPr lang="pt-BR" dirty="0"/>
          </a:p>
          <a:p>
            <a:r>
              <a:rPr lang="pt-BR" dirty="0"/>
              <a:t>Comércio, serviços, intermediários financeiros</a:t>
            </a:r>
          </a:p>
        </p:txBody>
      </p:sp>
    </p:spTree>
    <p:extLst>
      <p:ext uri="{BB962C8B-B14F-4D97-AF65-F5344CB8AC3E}">
        <p14:creationId xmlns:p14="http://schemas.microsoft.com/office/powerpoint/2010/main" val="1813962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13A636-9294-4ACF-A718-320420BB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Enquanto o campo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A9E8D40-2DBA-441D-849B-93EB044DF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 fazia entender pela produção de produtos ditos primários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Sendo assim... Vivíamos dualismos, com especificidades próprias de subdesenvolvimento, mas internacionalmente aceita.</a:t>
            </a:r>
          </a:p>
          <a:p>
            <a:endParaRPr lang="pt-BR" dirty="0"/>
          </a:p>
          <a:p>
            <a:r>
              <a:rPr lang="pt-BR" dirty="0"/>
              <a:t>Campo / cidade</a:t>
            </a:r>
          </a:p>
          <a:p>
            <a:r>
              <a:rPr lang="pt-BR" dirty="0"/>
              <a:t>Pobreza rural / riqueza urbana</a:t>
            </a:r>
          </a:p>
          <a:p>
            <a:r>
              <a:rPr lang="pt-BR" dirty="0"/>
              <a:t>Endemias rurais / saneamento das cidades, etc.</a:t>
            </a:r>
          </a:p>
        </p:txBody>
      </p:sp>
    </p:spTree>
    <p:extLst>
      <p:ext uri="{BB962C8B-B14F-4D97-AF65-F5344CB8AC3E}">
        <p14:creationId xmlns:p14="http://schemas.microsoft.com/office/powerpoint/2010/main" val="2053255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F3FBAF-3F00-4A1D-89F9-C33F977D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METRO RIO Estação FLAMENGO, antiga</a:t>
            </a:r>
            <a:br>
              <a:rPr lang="pt-BR" dirty="0"/>
            </a:br>
            <a:r>
              <a:rPr lang="pt-BR" dirty="0"/>
              <a:t>MORRO AZUL</a:t>
            </a:r>
          </a:p>
        </p:txBody>
      </p:sp>
      <p:pic>
        <p:nvPicPr>
          <p:cNvPr id="5" name="Espaço Reservado para Conteúdo 4" descr="Uma imagem contendo chão, ao ar livre, edifício, calçada&#10;&#10;Descrição gerada automaticamente">
            <a:extLst>
              <a:ext uri="{FF2B5EF4-FFF2-40B4-BE49-F238E27FC236}">
                <a16:creationId xmlns:a16="http://schemas.microsoft.com/office/drawing/2014/main" xmlns="" id="{57D832DB-518E-4DF6-BE8A-43EAEEEFC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1821100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3D38D6-05F4-4640-AA1D-E3C248FA3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Mas isso em um mundo de territórios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79E2584-43C2-4EC3-80C6-91711C50E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pois hoje essas áreas de baixa e alta tecnologia já se misturaram de tal forma que já se tornou difícil a identificação das ESTRUTURAS que são típicas de cada uma delas.</a:t>
            </a:r>
          </a:p>
        </p:txBody>
      </p:sp>
    </p:spTree>
    <p:extLst>
      <p:ext uri="{BB962C8B-B14F-4D97-AF65-F5344CB8AC3E}">
        <p14:creationId xmlns:p14="http://schemas.microsoft.com/office/powerpoint/2010/main" val="4117506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EAEAC-3433-4865-857F-55B9C377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cidades do TERCEIRO MUNDO (que nem se usa mais esse termo...)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E1A4A1B-A0FF-446E-BE22-C2684FED3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6600" dirty="0"/>
              <a:t>Mas que vocês sabem muito bem onde se localizam</a:t>
            </a:r>
          </a:p>
        </p:txBody>
      </p:sp>
    </p:spTree>
    <p:extLst>
      <p:ext uri="{BB962C8B-B14F-4D97-AF65-F5344CB8AC3E}">
        <p14:creationId xmlns:p14="http://schemas.microsoft.com/office/powerpoint/2010/main" val="264097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92F320-CFD6-4E35-B323-10585231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359231"/>
          </a:xfrm>
        </p:spPr>
        <p:txBody>
          <a:bodyPr>
            <a:normAutofit/>
          </a:bodyPr>
          <a:lstStyle/>
          <a:p>
            <a:r>
              <a:rPr lang="pt-BR" dirty="0"/>
              <a:t>Estão lá, mas não estão lá... E subvertem completamente essa visão esquemática do que seja alta e baixa tecnologia.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C1294DB-53E7-4414-9832-C178417ED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9606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849A37-4A04-413B-B4CA-174FE102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CA312557-FEC8-4C49-85C1-443D61D1A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5852" y="1600200"/>
            <a:ext cx="10824053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98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BAA254-3637-43ED-92C1-D3BE0AE9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63240"/>
            <a:ext cx="8596668" cy="3185160"/>
          </a:xfrm>
        </p:spPr>
        <p:txBody>
          <a:bodyPr/>
          <a:lstStyle/>
          <a:p>
            <a:r>
              <a:rPr lang="pt-BR" dirty="0"/>
              <a:t>Entrega de marmita capta bilhões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901BFD8E-0FB7-4424-985C-016D5205D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34" y="457201"/>
            <a:ext cx="6461761" cy="20726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58C82FD-58A6-411A-8493-6D098C514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5854" y="1833123"/>
            <a:ext cx="4001345" cy="441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03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52589D-48CA-4E55-9D41-462FBBC0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energia humana movimentando as finanças internacionais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3E449D7-3091-465B-8835-690DF00D6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83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9AD009-C8D2-4829-8873-4129F02A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Historicamente, aliás...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é coisa de pobre.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E351911-5EB5-4E05-AB2A-481441D90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território</a:t>
            </a:r>
          </a:p>
        </p:txBody>
      </p:sp>
    </p:spTree>
    <p:extLst>
      <p:ext uri="{BB962C8B-B14F-4D97-AF65-F5344CB8AC3E}">
        <p14:creationId xmlns:p14="http://schemas.microsoft.com/office/powerpoint/2010/main" val="509984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1D45BB-2F25-4345-A447-D1C00272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48200"/>
          </a:xfrm>
        </p:spPr>
        <p:txBody>
          <a:bodyPr>
            <a:normAutofit/>
          </a:bodyPr>
          <a:lstStyle/>
          <a:p>
            <a:r>
              <a:rPr lang="pt-BR" dirty="0"/>
              <a:t>Commodity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Delivery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Start </a:t>
            </a:r>
            <a:r>
              <a:rPr lang="pt-BR" dirty="0" err="1"/>
              <a:t>Up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547898F-9743-4101-A614-A8633C5B1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0259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BC49B-919B-42DC-B6C2-B10B19C88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Até que: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B2B6979-AF93-4A99-87F4-172271055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A HUMANIDADE ENTRA EM UMA NOVA ERA...</a:t>
            </a:r>
          </a:p>
        </p:txBody>
      </p:sp>
    </p:spTree>
    <p:extLst>
      <p:ext uri="{BB962C8B-B14F-4D97-AF65-F5344CB8AC3E}">
        <p14:creationId xmlns:p14="http://schemas.microsoft.com/office/powerpoint/2010/main" val="2858059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1DE1EB-564D-4F6B-BFD5-54148F7B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USO INTENSIVO DE ALTA TECNOLOGIA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AE0CBAC-0B8F-4DD6-9F9A-D0CE5C6F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47089"/>
          </a:xfrm>
        </p:spPr>
        <p:txBody>
          <a:bodyPr>
            <a:normAutofit/>
          </a:bodyPr>
          <a:lstStyle/>
          <a:p>
            <a:r>
              <a:rPr lang="pt-BR" sz="3200" dirty="0"/>
              <a:t>ALIADO AO USO IGUALMENTE INTENSIVO DE MÃO DE OBRA BARATA E ENERGIA FÍSICO-CORPORAL , VIABILIZANDO  ATIVIDADES ECONÔMICAS DE BAIXÍSSIMO RENDIMENTO PER CAPITA, BASEADAS EXCLUSIVAMENTE NO VOLUME TOTAL PRODUZIDO: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24304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98A5C0-43C4-452C-A136-828790E8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000" dirty="0"/>
              <a:t/>
            </a:r>
            <a:br>
              <a:rPr lang="pt-BR" sz="6000" dirty="0"/>
            </a:br>
            <a:r>
              <a:rPr lang="pt-BR" sz="6000" dirty="0"/>
              <a:t/>
            </a:r>
            <a:br>
              <a:rPr lang="pt-BR" sz="6000" dirty="0"/>
            </a:br>
            <a:r>
              <a:rPr lang="pt-BR" sz="6000" dirty="0"/>
              <a:t>E NENHUMA REGULAÇÃO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7A4761C-C560-46DB-A6D4-D72F8AC81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841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67B419-863D-4F99-B3A0-63576C874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AC0452F1-4E05-48ED-8139-3EFF5D2C8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69561"/>
            <a:ext cx="8741253" cy="6118877"/>
          </a:xfrm>
        </p:spPr>
      </p:pic>
    </p:spTree>
    <p:extLst>
      <p:ext uri="{BB962C8B-B14F-4D97-AF65-F5344CB8AC3E}">
        <p14:creationId xmlns:p14="http://schemas.microsoft.com/office/powerpoint/2010/main" val="1220257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C524EF-9E97-4EBC-9BB1-4D7704A3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03CC8E11-1C8A-4D75-AF55-6D03F5411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004" y="-52790"/>
            <a:ext cx="4513633" cy="7258986"/>
          </a:xfrm>
        </p:spPr>
      </p:pic>
    </p:spTree>
    <p:extLst>
      <p:ext uri="{BB962C8B-B14F-4D97-AF65-F5344CB8AC3E}">
        <p14:creationId xmlns:p14="http://schemas.microsoft.com/office/powerpoint/2010/main" val="3972361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907CA0-488C-4186-8F3E-D811A37B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2AB11DF3-42BF-4BD2-94BC-D677F4DF6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242" y="-72480"/>
            <a:ext cx="5135525" cy="9121968"/>
          </a:xfrm>
        </p:spPr>
      </p:pic>
    </p:spTree>
    <p:extLst>
      <p:ext uri="{BB962C8B-B14F-4D97-AF65-F5344CB8AC3E}">
        <p14:creationId xmlns:p14="http://schemas.microsoft.com/office/powerpoint/2010/main" val="29106142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B0419E-2629-452F-B153-48813CF0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AB4C236-B3BA-4450-8953-9A8902975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755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88C326-4F2A-40ED-9773-BF5812AF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34000"/>
          </a:xfrm>
        </p:spPr>
        <p:txBody>
          <a:bodyPr>
            <a:normAutofit/>
          </a:bodyPr>
          <a:lstStyle/>
          <a:p>
            <a:r>
              <a:rPr lang="pt-BR" dirty="0"/>
              <a:t>ALTA e BAIXA tecnologias, uma vez associadas, envolverão esse fatores também de maneira diversa.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Por exemplo: ENERGIA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D441A08-E46E-4053-A710-50859180E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795024"/>
            <a:ext cx="8596668" cy="124633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9850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8E86A8-7A3B-48F5-9561-72095E55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 produção de alumínio é a maior consumidora (relativamente) de energia</a:t>
            </a:r>
            <a:br>
              <a:rPr lang="pt-BR" dirty="0"/>
            </a:br>
            <a:r>
              <a:rPr lang="pt-BR" dirty="0"/>
              <a:t>no Brasil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BEDC0157-542F-441E-B12B-7340B3ED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760" y="2621280"/>
            <a:ext cx="8366760" cy="3352800"/>
          </a:xfrm>
        </p:spPr>
        <p:txBody>
          <a:bodyPr/>
          <a:lstStyle/>
          <a:p>
            <a:r>
              <a:rPr lang="pt-BR" sz="3200" b="1" dirty="0"/>
              <a:t>Dos 444.583 </a:t>
            </a:r>
            <a:r>
              <a:rPr lang="pt-BR" sz="3200" b="1" dirty="0" err="1"/>
              <a:t>MWh</a:t>
            </a:r>
            <a:r>
              <a:rPr lang="pt-BR" sz="3200" b="1" dirty="0"/>
              <a:t> gerados, a indústria de alumínio absorveu 24.355 </a:t>
            </a:r>
            <a:r>
              <a:rPr lang="pt-BR" sz="3200" b="1" dirty="0" err="1"/>
              <a:t>MWh</a:t>
            </a:r>
            <a:r>
              <a:rPr lang="pt-BR" sz="3200" b="1" dirty="0"/>
              <a:t>, ou seja, 5,5% da produção nacional de energia elétrica. Não é à toa que o setor é apontado como um sorvedouro de energia elétrica</a:t>
            </a: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583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AD3737-E35C-4A90-9459-0534964C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Na Idade Média, por exemplo, a estrutura servil era completamente </a:t>
            </a:r>
            <a:r>
              <a:rPr lang="pt-BR" dirty="0" err="1"/>
              <a:t>territorializada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ACE4EEAD-4ED7-47ED-948C-77938FE05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2630" y="2355095"/>
            <a:ext cx="7566740" cy="45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343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FAE255-DDBF-4E07-BFEA-26765B10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95800"/>
          </a:xfrm>
        </p:spPr>
        <p:txBody>
          <a:bodyPr>
            <a:normAutofit/>
          </a:bodyPr>
          <a:lstStyle/>
          <a:p>
            <a:r>
              <a:rPr lang="pt-BR" dirty="0"/>
              <a:t>E como 45% da produção nacional viram commodity mineral no mercado externo, exportar alumínio é exportar energia elétrica incorporada ao processo produtivo.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F2BDD84-7118-4D53-9156-33F0A3B03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881946"/>
            <a:ext cx="8596668" cy="1195042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75043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0799F74-04DF-4C26-A129-6AD6CCAB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312287" cy="2660792"/>
          </a:xfrm>
        </p:spPr>
        <p:txBody>
          <a:bodyPr>
            <a:noAutofit/>
          </a:bodyPr>
          <a:lstStyle/>
          <a:p>
            <a:endParaRPr lang="pt-BR" sz="2400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958757AD-3A9D-4848-BD5D-445AB100C6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4139" y="1930400"/>
            <a:ext cx="8190910" cy="4511041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C8AD8B72-7061-4E1C-8F75-CD23B203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Porém...</a:t>
            </a:r>
          </a:p>
        </p:txBody>
      </p:sp>
    </p:spTree>
    <p:extLst>
      <p:ext uri="{BB962C8B-B14F-4D97-AF65-F5344CB8AC3E}">
        <p14:creationId xmlns:p14="http://schemas.microsoft.com/office/powerpoint/2010/main" val="19757271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5C15D6-1FDD-407C-AC5D-F02A5C4F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EXTRATIVISMO URBANO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201504E-34D5-4A42-9B8B-FED1D1580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0194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EC4730-4728-4B17-A3A0-3C7B3089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0D199F97-CF1C-42DB-A11E-1D616183E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77" y="138545"/>
            <a:ext cx="8935325" cy="61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96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A23ECE-72C8-4058-BBFD-1C50D0F1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A7D96B3B-253A-429E-BE52-B722569C8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479" y="-91698"/>
            <a:ext cx="5372595" cy="70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207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8C0162-D278-4613-9FC3-C5B8D919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Metalinguagem: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CAIXAS sobre CAIXA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47E89480-B238-4400-9B8D-793C6186C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46657" y="524152"/>
            <a:ext cx="8249014" cy="4640069"/>
          </a:xfrm>
        </p:spPr>
      </p:pic>
    </p:spTree>
    <p:extLst>
      <p:ext uri="{BB962C8B-B14F-4D97-AF65-F5344CB8AC3E}">
        <p14:creationId xmlns:p14="http://schemas.microsoft.com/office/powerpoint/2010/main" val="3174749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8092F6-171D-4B40-8333-3A46E93D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 COMERCIAL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24E4144-F5A2-4FC9-9685-F07F26FFE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6327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3BF738-AA29-40BA-8947-60B62441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E864A652-37A1-4EE2-A35C-E1373D9C7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4643" y="1425987"/>
            <a:ext cx="6952981" cy="3911050"/>
          </a:xfrm>
        </p:spPr>
      </p:pic>
    </p:spTree>
    <p:extLst>
      <p:ext uri="{BB962C8B-B14F-4D97-AF65-F5344CB8AC3E}">
        <p14:creationId xmlns:p14="http://schemas.microsoft.com/office/powerpoint/2010/main" val="8168688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A55485-C347-4C32-879E-1F47C1D4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F2D3A54E-A2DA-4BFD-8414-3014A4526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77" y="609600"/>
            <a:ext cx="6410149" cy="5432425"/>
          </a:xfrm>
        </p:spPr>
      </p:pic>
    </p:spTree>
    <p:extLst>
      <p:ext uri="{BB962C8B-B14F-4D97-AF65-F5344CB8AC3E}">
        <p14:creationId xmlns:p14="http://schemas.microsoft.com/office/powerpoint/2010/main" val="7029782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A761A44-A936-4382-8A16-7ED6A2903D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459EE73-661E-48AA-A374-BF2B850F58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D653EA91-5E43-427F-B0AB-1B8A496BC6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57571081-E136-40F9-B123-3A16F53BE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73197C11-EFC2-4F71-BEFF-B7EE3EEF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074C7561-7217-4DBC-8C63-2BB8560D6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6EB4E4EC-EA7F-4A46-9AF5-7E3E4E543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9048D13B-C50D-4EF9-AB6D-86713B7D43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8213FFC7-C869-40A9-8DBD-B311B342E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A029FB91-93F5-4D40-9014-8D5108951E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F6022FD2-DE49-41E6-B3BF-B113018CA2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Espaço Reservado para Conteúdo 4" descr="Uma imagem contendo comida, placa, mesa, segurando&#10;&#10;Descrição gerada automaticamente">
            <a:extLst>
              <a:ext uri="{FF2B5EF4-FFF2-40B4-BE49-F238E27FC236}">
                <a16:creationId xmlns:a16="http://schemas.microsoft.com/office/drawing/2014/main" xmlns="" id="{C1D96196-020E-49A0-97FC-AC8B0639C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07317C-EC59-4875-9E57-2407E982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releitura do espaço urbano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755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D0B8FD-F72E-4143-B81F-2A5B14B87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servo, ao contrário dos escravos, não pertenciam a um senhor, mas à terra...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E3B8000D-E7E4-4401-A250-1B94AA393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2400300"/>
            <a:ext cx="7326999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974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B8B93A-A3B5-4FA5-941E-3A17A73B1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Não só as clássicas apropriações chamadas eufemisticamente de “em situação de rua”,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76088A31-8747-4EA9-BF63-FFFE4FF2D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7768183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DC6F32-70C8-40C7-9AB5-DA9E2788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mas também em complementação dos espaços privados, normalmente apartamentos acanhados,  transformando a área pública em espaço de uso coletivo de utilização restrita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F75914DD-F0CC-461B-87B4-6A1CC6181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206" y="2746215"/>
            <a:ext cx="4399738" cy="3881437"/>
          </a:xfrm>
        </p:spPr>
      </p:pic>
    </p:spTree>
    <p:extLst>
      <p:ext uri="{BB962C8B-B14F-4D97-AF65-F5344CB8AC3E}">
        <p14:creationId xmlns:p14="http://schemas.microsoft.com/office/powerpoint/2010/main" val="6781946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DF4920-921B-4295-BD1B-14085370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7FED8B9E-22DC-489A-B774-4D3D844BB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796" y="2160588"/>
            <a:ext cx="4346445" cy="3881437"/>
          </a:xfrm>
        </p:spPr>
      </p:pic>
    </p:spTree>
    <p:extLst>
      <p:ext uri="{BB962C8B-B14F-4D97-AF65-F5344CB8AC3E}">
        <p14:creationId xmlns:p14="http://schemas.microsoft.com/office/powerpoint/2010/main" val="36635073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ao ar livre, edifício, rua, verde&#10;&#10;Descrição gerada automaticamente">
            <a:extLst>
              <a:ext uri="{FF2B5EF4-FFF2-40B4-BE49-F238E27FC236}">
                <a16:creationId xmlns:a16="http://schemas.microsoft.com/office/drawing/2014/main" xmlns="" id="{CB3FEC00-BEA9-41BC-89ED-8927CE3FF4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D28490-4FA6-4AF5-AB47-A63AF56DA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pt-BR" sz="3600"/>
              <a:t>Do mobiliário urbano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34451C9-9B19-4CDF-91BB-A57C2D447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81640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D79E19-F34A-4C11-904B-C5BF05A1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interior&#10;&#10;Descrição gerada automaticamente">
            <a:extLst>
              <a:ext uri="{FF2B5EF4-FFF2-40B4-BE49-F238E27FC236}">
                <a16:creationId xmlns:a16="http://schemas.microsoft.com/office/drawing/2014/main" xmlns="" id="{C000BA44-9B39-4A68-AFB5-F42C1B0DD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003" y="1458098"/>
            <a:ext cx="9516427" cy="4250724"/>
          </a:xfrm>
        </p:spPr>
      </p:pic>
    </p:spTree>
    <p:extLst>
      <p:ext uri="{BB962C8B-B14F-4D97-AF65-F5344CB8AC3E}">
        <p14:creationId xmlns:p14="http://schemas.microsoft.com/office/powerpoint/2010/main" val="6317153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A1AF00-67EC-4C86-8227-CA44A746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de trabalho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9F242C4-B32E-4EBE-803F-8015CD912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16700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F42290-6E6C-4236-B767-050B6FB6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9CDC5731-CED5-45DB-9015-0EF0BF9C2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5373" y="1649944"/>
            <a:ext cx="8203615" cy="4614531"/>
          </a:xfrm>
        </p:spPr>
      </p:pic>
    </p:spTree>
    <p:extLst>
      <p:ext uri="{BB962C8B-B14F-4D97-AF65-F5344CB8AC3E}">
        <p14:creationId xmlns:p14="http://schemas.microsoft.com/office/powerpoint/2010/main" val="29878092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C520F8-08C8-486D-867D-1F487A28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Inserindo nova ou velha gama de prestadores de serviços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DB98ECE-C742-47F1-8AAE-14DDB19BF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41215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4EF3B2-8950-4311-A16D-FBF736A8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50EC209D-9743-4118-84E0-36CE9FD77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915" y="-10698"/>
            <a:ext cx="4249674" cy="6868698"/>
          </a:xfrm>
        </p:spPr>
      </p:pic>
    </p:spTree>
    <p:extLst>
      <p:ext uri="{BB962C8B-B14F-4D97-AF65-F5344CB8AC3E}">
        <p14:creationId xmlns:p14="http://schemas.microsoft.com/office/powerpoint/2010/main" val="1113596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A761A44-A936-4382-8A16-7ED6A2903D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459EE73-661E-48AA-A374-BF2B850F58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D653EA91-5E43-427F-B0AB-1B8A496BC6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57571081-E136-40F9-B123-3A16F53BE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73197C11-EFC2-4F71-BEFF-B7EE3EEF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074C7561-7217-4DBC-8C63-2BB8560D6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6EB4E4EC-EA7F-4A46-9AF5-7E3E4E543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9048D13B-C50D-4EF9-AB6D-86713B7D43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8213FFC7-C869-40A9-8DBD-B311B342E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A029FB91-93F5-4D40-9014-8D5108951E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F6022FD2-DE49-41E6-B3BF-B113018CA2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2DA97D75-C1EB-48AF-A352-E122A11C0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961BFD-C92D-4814-8F19-C13B1307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5400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929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E7D6BB-A97F-403D-BC26-9B840DAA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785360"/>
          </a:xfrm>
        </p:spPr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Atualmente, enquanto se discute a construção de muro separando os EUA do México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CC8F08E-14B5-4934-A8E0-25879F964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33713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A761A44-A936-4382-8A16-7ED6A2903D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459EE73-661E-48AA-A374-BF2B850F58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D653EA91-5E43-427F-B0AB-1B8A496BC6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57571081-E136-40F9-B123-3A16F53BE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73197C11-EFC2-4F71-BEFF-B7EE3EEF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074C7561-7217-4DBC-8C63-2BB8560D6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6EB4E4EC-EA7F-4A46-9AF5-7E3E4E543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9048D13B-C50D-4EF9-AB6D-86713B7D43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8213FFC7-C869-40A9-8DBD-B311B342E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A029FB91-93F5-4D40-9014-8D5108951E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F6022FD2-DE49-41E6-B3BF-B113018CA2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CCC13EC3-5D50-4100-9C58-92DF797AD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F5DA93-6902-4E63-9FB2-EEF4DE74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 PROMISSOR MERCADO DE PET</a:t>
            </a:r>
          </a:p>
        </p:txBody>
      </p:sp>
    </p:spTree>
    <p:extLst>
      <p:ext uri="{BB962C8B-B14F-4D97-AF65-F5344CB8AC3E}">
        <p14:creationId xmlns:p14="http://schemas.microsoft.com/office/powerpoint/2010/main" val="16180118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F64CC4-5D14-4BC1-BC02-7D1875819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E os passeadores de cães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15FA8E6F-B6D0-41C7-8C37-22B1ECB7A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327" y="2160588"/>
            <a:ext cx="2717383" cy="3881437"/>
          </a:xfrm>
        </p:spPr>
      </p:pic>
    </p:spTree>
    <p:extLst>
      <p:ext uri="{BB962C8B-B14F-4D97-AF65-F5344CB8AC3E}">
        <p14:creationId xmlns:p14="http://schemas.microsoft.com/office/powerpoint/2010/main" val="12386750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985E52-13DE-4D8D-ABAF-6E44CF40C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pt-BR" sz="5400" dirty="0"/>
              <a:t/>
            </a:r>
            <a:br>
              <a:rPr lang="pt-BR" sz="5400" dirty="0"/>
            </a:br>
            <a:r>
              <a:rPr lang="pt-BR" sz="5400" dirty="0"/>
              <a:t/>
            </a:r>
            <a:br>
              <a:rPr lang="pt-BR" sz="5400" dirty="0"/>
            </a:br>
            <a:r>
              <a:rPr lang="pt-BR" sz="5400" dirty="0"/>
              <a:t/>
            </a:r>
            <a:br>
              <a:rPr lang="pt-BR" sz="5400" dirty="0"/>
            </a:br>
            <a:r>
              <a:rPr lang="pt-BR" sz="5400" dirty="0"/>
              <a:t>transporte </a:t>
            </a:r>
            <a:br>
              <a:rPr lang="pt-BR" sz="5400" dirty="0"/>
            </a:br>
            <a:r>
              <a:rPr lang="pt-BR" sz="5400" dirty="0"/>
              <a:t>de bens</a:t>
            </a:r>
            <a:br>
              <a:rPr lang="pt-BR" sz="5400" dirty="0"/>
            </a:br>
            <a:r>
              <a:rPr lang="pt-BR" sz="5400" dirty="0"/>
              <a:t>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AB31644F-C820-4E81-A7BC-6E858BFDC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58479"/>
            <a:ext cx="3370521" cy="6741042"/>
          </a:xfrm>
        </p:spPr>
      </p:pic>
    </p:spTree>
    <p:extLst>
      <p:ext uri="{BB962C8B-B14F-4D97-AF65-F5344CB8AC3E}">
        <p14:creationId xmlns:p14="http://schemas.microsoft.com/office/powerpoint/2010/main" val="40908035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1BC6F8-A6AD-4CEB-B569-07C3632F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 pessoas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709A880C-2869-407F-A062-8660E2D6C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4725763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DE3689-EA2B-4563-9FBA-6E1DFF43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Em resumo, assiste-se a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PRECARIZAÇÃO DA EXISTÊNCIA HUMANA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D07E9118-01A0-4BD3-8287-9F5E277A6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66951"/>
            <a:ext cx="8596668" cy="3274411"/>
          </a:xfrm>
        </p:spPr>
        <p:txBody>
          <a:bodyPr>
            <a:normAutofit/>
          </a:bodyPr>
          <a:lstStyle/>
          <a:p>
            <a:endParaRPr lang="pt-BR" sz="4400" dirty="0">
              <a:latin typeface="French Script MT" panose="03020402040607040605" pitchFamily="66" charset="0"/>
            </a:endParaRPr>
          </a:p>
          <a:p>
            <a:pPr marL="0" indent="0">
              <a:buNone/>
            </a:pPr>
            <a:endParaRPr lang="pt-BR" sz="44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162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669811-F1DE-47D3-AF1C-B5AB7A6A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UBERIZAÇÃO DA HUMANIDADE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14E873D-F387-4F72-A992-C195BDAE3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5305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61778F-CD8C-431E-A8D5-1B777002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71735"/>
            <a:ext cx="8911687" cy="4119340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3F7D3112-3643-4286-8816-AE652A789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169" y="2253456"/>
            <a:ext cx="6743700" cy="3695700"/>
          </a:xfrm>
        </p:spPr>
      </p:pic>
    </p:spTree>
    <p:extLst>
      <p:ext uri="{BB962C8B-B14F-4D97-AF65-F5344CB8AC3E}">
        <p14:creationId xmlns:p14="http://schemas.microsoft.com/office/powerpoint/2010/main" val="14469234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F597C3-252C-42CA-B762-8BC5EB28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xmlns="" id="{10E12D81-29E1-4DCD-8FEF-1556D2639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34" y="2392001"/>
            <a:ext cx="7932083" cy="3994944"/>
          </a:xfrm>
        </p:spPr>
      </p:pic>
    </p:spTree>
    <p:extLst>
      <p:ext uri="{BB962C8B-B14F-4D97-AF65-F5344CB8AC3E}">
        <p14:creationId xmlns:p14="http://schemas.microsoft.com/office/powerpoint/2010/main" val="41421616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7F9360-25E6-47F7-9478-F3864E40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xmlns="" id="{C101C3D9-4AEA-4873-A499-DC2B624C9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2748" y="304800"/>
            <a:ext cx="6832379" cy="8044575"/>
          </a:xfrm>
        </p:spPr>
      </p:pic>
    </p:spTree>
    <p:extLst>
      <p:ext uri="{BB962C8B-B14F-4D97-AF65-F5344CB8AC3E}">
        <p14:creationId xmlns:p14="http://schemas.microsoft.com/office/powerpoint/2010/main" val="19901896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469E0C-F0DB-4B82-9A44-DF2C0338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85916"/>
            <a:ext cx="8596668" cy="344484"/>
          </a:xfrm>
        </p:spPr>
        <p:txBody>
          <a:bodyPr>
            <a:noAutofit/>
          </a:bodyPr>
          <a:lstStyle/>
          <a:p>
            <a:r>
              <a:rPr lang="pt-BR" sz="4000" dirty="0"/>
              <a:t>Estamos entrando, portanto, em uma nova fase da civilização.</a:t>
            </a:r>
            <a:br>
              <a:rPr lang="pt-BR" sz="4000" dirty="0"/>
            </a:br>
            <a:r>
              <a:rPr lang="pt-BR" sz="4000" dirty="0"/>
              <a:t>Abandonando o período de urbanização em que boa parte dos paradigmas da modernidade foram, simplesmente, cancelados.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3458780-B4CC-4AB0-94D4-7C2241B29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029200"/>
            <a:ext cx="8596668" cy="1012162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431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F682FA-15F4-4086-B713-3277A7A5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36C69C2F-B938-4169-BF69-8E4C46E8F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919" y="278734"/>
            <a:ext cx="8961083" cy="52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91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D2A110-33C6-484C-9A8A-31ECE75F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mais alta tecnologia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E56F0E99-913C-4522-A292-1A4773A74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223" y="2160589"/>
            <a:ext cx="10242889" cy="4276126"/>
          </a:xfrm>
        </p:spPr>
      </p:pic>
    </p:spTree>
    <p:extLst>
      <p:ext uri="{BB962C8B-B14F-4D97-AF65-F5344CB8AC3E}">
        <p14:creationId xmlns:p14="http://schemas.microsoft.com/office/powerpoint/2010/main" val="2471017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D2A110-33C6-484C-9A8A-31ECE75F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E56F0E99-913C-4522-A292-1A4773A74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2764" y="1041991"/>
            <a:ext cx="9606764" cy="5403805"/>
          </a:xfrm>
        </p:spPr>
      </p:pic>
    </p:spTree>
    <p:extLst>
      <p:ext uri="{BB962C8B-B14F-4D97-AF65-F5344CB8AC3E}">
        <p14:creationId xmlns:p14="http://schemas.microsoft.com/office/powerpoint/2010/main" val="14441334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8B87A1-9942-45CE-82FA-C3F50349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para o pior dos mundos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166FEB7-16C0-4F02-A02A-FD5C6650E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1414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17378F-7458-40E1-B68B-8740E7DE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728940"/>
          </a:xfrm>
        </p:spPr>
        <p:txBody>
          <a:bodyPr>
            <a:normAutofit/>
          </a:bodyPr>
          <a:lstStyle/>
          <a:p>
            <a:r>
              <a:rPr lang="pt-BR" sz="4400" b="1" dirty="0"/>
              <a:t/>
            </a:r>
            <a:br>
              <a:rPr lang="pt-BR" sz="4400" b="1" dirty="0"/>
            </a:br>
            <a:r>
              <a:rPr lang="pt-BR" sz="4400" b="1" dirty="0"/>
              <a:t>DES</a:t>
            </a:r>
            <a:r>
              <a:rPr lang="pt-BR" dirty="0"/>
              <a:t/>
            </a:r>
            <a:br>
              <a:rPr lang="pt-BR" dirty="0"/>
            </a:br>
            <a:r>
              <a:rPr lang="pt-BR" sz="4800" b="1" dirty="0"/>
              <a:t>DESCIDA</a:t>
            </a:r>
            <a:r>
              <a:rPr lang="pt-BR" sz="6000" dirty="0"/>
              <a:t/>
            </a:r>
            <a:br>
              <a:rPr lang="pt-BR" sz="6000" dirty="0"/>
            </a:br>
            <a:r>
              <a:rPr lang="pt-BR" sz="6000" b="1" dirty="0"/>
              <a:t>DESCIDADE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5068D3-E352-424C-AF1D-FA807D247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61717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B2BCFB-BA89-4EEC-B336-B48BC4CF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109940"/>
          </a:xfrm>
        </p:spPr>
        <p:txBody>
          <a:bodyPr>
            <a:normAutofit/>
          </a:bodyPr>
          <a:lstStyle/>
          <a:p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7200" b="1" dirty="0"/>
              <a:t>DECIDA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F43C85D-8E1A-41D1-BFF1-0F83AED38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7613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131B1C-E10F-45B1-95E2-E23C267C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81ACC22-5FC6-46CC-A9AF-A6585D435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Carlos Fernando Andrade</a:t>
            </a:r>
          </a:p>
          <a:p>
            <a:endParaRPr lang="pt-BR" sz="4000" dirty="0"/>
          </a:p>
          <a:p>
            <a:r>
              <a:rPr lang="pt-BR" sz="4000" dirty="0">
                <a:hlinkClick r:id="rId2"/>
              </a:rPr>
              <a:t>www.urbanacon.com</a:t>
            </a:r>
            <a:endParaRPr lang="pt-BR" sz="4000" dirty="0"/>
          </a:p>
          <a:p>
            <a:endParaRPr lang="pt-BR" sz="4000"/>
          </a:p>
          <a:p>
            <a:endParaRPr lang="pt-BR" sz="4000"/>
          </a:p>
          <a:p>
            <a:endParaRPr lang="pt-BR" sz="4000" dirty="0"/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5542214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3C50F2-8C2A-486E-8A38-13DCB144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8CF8825-B29D-44D9-BC9D-5007CE11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97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15B753-33BC-4069-B3B3-EAF6953D7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Ou se imigrantes podem entrar na Europa...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1351642-213F-4416-A041-F14BF8F10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65780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743</Words>
  <Application>Microsoft Office PowerPoint</Application>
  <PresentationFormat>Widescreen</PresentationFormat>
  <Paragraphs>105</Paragraphs>
  <Slides>86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86</vt:i4>
      </vt:variant>
    </vt:vector>
  </HeadingPairs>
  <TitlesOfParts>
    <vt:vector size="92" baseType="lpstr">
      <vt:lpstr>Arial</vt:lpstr>
      <vt:lpstr>Calibri</vt:lpstr>
      <vt:lpstr>French Script MT</vt:lpstr>
      <vt:lpstr>Trebuchet MS</vt:lpstr>
      <vt:lpstr>Wingdings 3</vt:lpstr>
      <vt:lpstr>Facetado</vt:lpstr>
      <vt:lpstr>DESCIDADES</vt:lpstr>
      <vt:lpstr>STADTLUFT MACHT FRIE</vt:lpstr>
      <vt:lpstr>Ou seja</vt:lpstr>
      <vt:lpstr>Historicamente, aliás...       é coisa de pobre.</vt:lpstr>
      <vt:lpstr>Na Idade Média, por exemplo, a estrutura servil era completamente territorializada</vt:lpstr>
      <vt:lpstr>O servo, ao contrário dos escravos, não pertenciam a um senhor, mas à terra...</vt:lpstr>
      <vt:lpstr>    Atualmente, enquanto se discute a construção de muro separando os EUA do México</vt:lpstr>
      <vt:lpstr>Apresentação do PowerPoint</vt:lpstr>
      <vt:lpstr>    Ou se imigrantes podem entrar na Europa...</vt:lpstr>
      <vt:lpstr>Ou se o simples caminhar</vt:lpstr>
      <vt:lpstr>É tecnicamente impedido, por design de bom padrão, formulam-se verdadeiros paradoxos</vt:lpstr>
      <vt:lpstr>Ou até usufruir da paisagem</vt:lpstr>
      <vt:lpstr>Apresentação do PowerPoint</vt:lpstr>
      <vt:lpstr>Demanda-se </vt:lpstr>
      <vt:lpstr>POR OUTRO LADO    Estabelece-se o conceito de GLOBALIZAÇÃO E DE CIDADES GLOBAIS, localizando-as de acordo com os fusos horários dos diferentes continentes</vt:lpstr>
      <vt:lpstr>O DINHEIRO NÃO DORME e tampouco tem pátria</vt:lpstr>
      <vt:lpstr>Pelo que (até recentemente) Tóquio, Londres e Nova Iorque</vt:lpstr>
      <vt:lpstr>Se incumbem de garantir que algum centro financeiro esteja acordado em alguma hora do dia.</vt:lpstr>
      <vt:lpstr>Correspondem aos grandes centros financeiros internacionais</vt:lpstr>
      <vt:lpstr>NÃO É À TOA QUE TEMPO É DINHEIRO E O DINHEIRO NÃO PERDE</vt:lpstr>
      <vt:lpstr>Dito isso... Passemos à questão da tecnologia, já sabedores que, para um certo tipo de gente, fronteira é uma linha imaginária , enquanto</vt:lpstr>
      <vt:lpstr>para outros, os dias ainda correspondem a um tempo medieval... ou seja, as chances de mudança, no sentido geográfico ou histórico, dificilmente acontecem.     A apropriação tecnológica segue esta mesma lógica e distribuição social.</vt:lpstr>
      <vt:lpstr>Johan Galtung, em seu estudo sobre estágios tecnológicos, separa as ALTAS (High Technologies) das BAIXAS (Low Technologies)... E as classifica em função dos</vt:lpstr>
      <vt:lpstr>fatores de produção</vt:lpstr>
      <vt:lpstr>Esses fatores que ele classifica genericamente em “nature”, trabalho e capital,...   Apenas este último, o dinheiro, se movimenta livremente em escala planetária        </vt:lpstr>
      <vt:lpstr>  Mas energia, mão-de-obra, recursos naturais mas também cultura, habilidades, técnicas...  formam uma estrutura, ou base tecnológica.  À qual se adicionam diferentes graus de  </vt:lpstr>
      <vt:lpstr>PESQUISA      E      ORGANIZAÇÃO</vt:lpstr>
      <vt:lpstr>Apresentação do PowerPoint</vt:lpstr>
      <vt:lpstr>Assim, os países desenvolvidos criam tecnologias que demandam mais conhecimento, organização e capital do que mão de obra  enquanto os subdesenvolvidos ao contrário, só dispõe de  muita mão de obra, recursos naturais e eventualmente energia.</vt:lpstr>
      <vt:lpstr>fatores de produção</vt:lpstr>
      <vt:lpstr>OU SEJA... ATÉ RECENTEMENTE O MUNDO SE ORGANIZAVA ASSIM</vt:lpstr>
      <vt:lpstr>Enquanto o campo</vt:lpstr>
      <vt:lpstr>METRO RIO Estação FLAMENGO, antiga MORRO AZUL</vt:lpstr>
      <vt:lpstr>Mas isso em um mundo de territórios</vt:lpstr>
      <vt:lpstr>As cidades do TERCEIRO MUNDO (que nem se usa mais esse termo...)</vt:lpstr>
      <vt:lpstr>Estão lá, mas não estão lá... E subvertem completamente essa visão esquemática do que seja alta e baixa tecnologia.</vt:lpstr>
      <vt:lpstr>Apresentação do PowerPoint</vt:lpstr>
      <vt:lpstr>Entrega de marmita capta bilhões</vt:lpstr>
      <vt:lpstr>A energia humana movimentando as finanças internacionais</vt:lpstr>
      <vt:lpstr>Commodity  Delivery  Start Up   </vt:lpstr>
      <vt:lpstr>Até que:</vt:lpstr>
      <vt:lpstr>O USO INTENSIVO DE ALTA TECNOLOGIA</vt:lpstr>
      <vt:lpstr>  E NENHUMA REGULAÇÃO</vt:lpstr>
      <vt:lpstr>Apresentação do PowerPoint</vt:lpstr>
      <vt:lpstr>Apresentação do PowerPoint</vt:lpstr>
      <vt:lpstr>Apresentação do PowerPoint</vt:lpstr>
      <vt:lpstr>Apresentação do PowerPoint</vt:lpstr>
      <vt:lpstr>ALTA e BAIXA tecnologias, uma vez associadas, envolverão esse fatores também de maneira diversa.  Por exemplo: ENERGIA  </vt:lpstr>
      <vt:lpstr>A produção de alumínio é a maior consumidora (relativamente) de energia no Brasil</vt:lpstr>
      <vt:lpstr>E como 45% da produção nacional viram commodity mineral no mercado externo, exportar alumínio é exportar energia elétrica incorporada ao processo produtivo.</vt:lpstr>
      <vt:lpstr>Porém...</vt:lpstr>
      <vt:lpstr>EXTRATIVISMO URBANO</vt:lpstr>
      <vt:lpstr>Apresentação do PowerPoint</vt:lpstr>
      <vt:lpstr>Apresentação do PowerPoint</vt:lpstr>
      <vt:lpstr>Metalinguagem:     CAIXAS sobre CAIXA</vt:lpstr>
      <vt:lpstr>ATIVIDADE COMERCIAL</vt:lpstr>
      <vt:lpstr>Apresentação do PowerPoint</vt:lpstr>
      <vt:lpstr>Apresentação do PowerPoint</vt:lpstr>
      <vt:lpstr>A releitura do espaço urbano</vt:lpstr>
      <vt:lpstr>Não só as clássicas apropriações chamadas eufemisticamente de “em situação de rua”,</vt:lpstr>
      <vt:lpstr>mas também em complementação dos espaços privados, normalmente apartamentos acanhados,  transformando a área pública em espaço de uso coletivo de utilização restrita</vt:lpstr>
      <vt:lpstr>Apresentação do PowerPoint</vt:lpstr>
      <vt:lpstr>Do mobiliário urbano</vt:lpstr>
      <vt:lpstr>Apresentação do PowerPoint</vt:lpstr>
      <vt:lpstr>E de trabalho</vt:lpstr>
      <vt:lpstr>Apresentação do PowerPoint</vt:lpstr>
      <vt:lpstr>Inserindo nova ou velha gama de prestadores de serviços</vt:lpstr>
      <vt:lpstr>Apresentação do PowerPoint</vt:lpstr>
      <vt:lpstr>Apresentação do PowerPoint</vt:lpstr>
      <vt:lpstr>O PROMISSOR MERCADO DE PET</vt:lpstr>
      <vt:lpstr>E os passeadores de cães</vt:lpstr>
      <vt:lpstr>   transporte  de bens  </vt:lpstr>
      <vt:lpstr>Ou pessoas</vt:lpstr>
      <vt:lpstr>Em resumo, assiste-se a    PRECARIZAÇÃO DA EXISTÊNCIA HUMANA  </vt:lpstr>
      <vt:lpstr>UBERIZAÇÃO DA HUMANIDADE</vt:lpstr>
      <vt:lpstr>Apresentação do PowerPoint</vt:lpstr>
      <vt:lpstr>Apresentação do PowerPoint</vt:lpstr>
      <vt:lpstr>Apresentação do PowerPoint</vt:lpstr>
      <vt:lpstr>Estamos entrando, portanto, em uma nova fase da civilização. Abandonando o período de urbanização em que boa parte dos paradigmas da modernidade foram, simplesmente, cancelados.</vt:lpstr>
      <vt:lpstr>A mais alta tecnologia</vt:lpstr>
      <vt:lpstr>Apresentação do PowerPoint</vt:lpstr>
      <vt:lpstr>      para o pior dos mundos</vt:lpstr>
      <vt:lpstr> DES DESCIDA DESCIDADE </vt:lpstr>
      <vt:lpstr>   DECIDA </vt:lpstr>
      <vt:lpstr>OBRIGADO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DESCIDADES</dc:title>
  <dc:creator>Carlos Fernando de Souza Leão Andrade</dc:creator>
  <cp:lastModifiedBy>Beatriz Castro da Silva</cp:lastModifiedBy>
  <cp:revision>4</cp:revision>
  <dcterms:created xsi:type="dcterms:W3CDTF">2019-10-30T03:09:44Z</dcterms:created>
  <dcterms:modified xsi:type="dcterms:W3CDTF">2019-11-01T17:06:18Z</dcterms:modified>
</cp:coreProperties>
</file>