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6" r:id="rId4"/>
    <p:sldId id="276" r:id="rId5"/>
    <p:sldId id="267" r:id="rId6"/>
    <p:sldId id="282" r:id="rId7"/>
    <p:sldId id="289" r:id="rId8"/>
    <p:sldId id="281" r:id="rId9"/>
    <p:sldId id="270" r:id="rId10"/>
    <p:sldId id="263" r:id="rId11"/>
    <p:sldId id="296" r:id="rId12"/>
    <p:sldId id="288" r:id="rId13"/>
    <p:sldId id="283" r:id="rId14"/>
    <p:sldId id="271" r:id="rId15"/>
    <p:sldId id="266" r:id="rId16"/>
    <p:sldId id="280" r:id="rId17"/>
    <p:sldId id="291" r:id="rId18"/>
    <p:sldId id="286" r:id="rId19"/>
    <p:sldId id="295" r:id="rId20"/>
    <p:sldId id="272" r:id="rId21"/>
    <p:sldId id="262" r:id="rId22"/>
    <p:sldId id="292" r:id="rId23"/>
    <p:sldId id="285" r:id="rId24"/>
    <p:sldId id="294" r:id="rId25"/>
    <p:sldId id="273" r:id="rId26"/>
    <p:sldId id="265" r:id="rId27"/>
    <p:sldId id="287" r:id="rId28"/>
    <p:sldId id="277" r:id="rId29"/>
    <p:sldId id="278" r:id="rId30"/>
    <p:sldId id="274" r:id="rId31"/>
    <p:sldId id="268" r:id="rId32"/>
    <p:sldId id="284" r:id="rId33"/>
    <p:sldId id="261" r:id="rId34"/>
    <p:sldId id="275" r:id="rId35"/>
    <p:sldId id="269" r:id="rId36"/>
    <p:sldId id="293" r:id="rId3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948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22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060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29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218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56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67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33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15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96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3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931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001AC-C03F-446E-95B1-68DBF00119B3}" type="datetimeFigureOut">
              <a:rPr lang="pt-BR" smtClean="0"/>
              <a:t>29/10/2019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82B8B-9FA8-45CB-9B5A-11FC0A9207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65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96"/>
          <a:stretch/>
        </p:blipFill>
        <p:spPr>
          <a:xfrm>
            <a:off x="0" y="0"/>
            <a:ext cx="9144000" cy="43540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0" r="50262" b="6296"/>
          <a:stretch/>
        </p:blipFill>
        <p:spPr>
          <a:xfrm>
            <a:off x="9470965" y="2015200"/>
            <a:ext cx="4700389" cy="301654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812834" y="4728028"/>
            <a:ext cx="73311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+mj-lt"/>
              </a:rPr>
              <a:t>Primeira Mesa Redonda: PEC 108/2019. </a:t>
            </a:r>
          </a:p>
          <a:p>
            <a:r>
              <a:rPr lang="pt-BR" sz="2000" b="1" dirty="0" smtClean="0">
                <a:latin typeface="+mj-lt"/>
              </a:rPr>
              <a:t>A importância dos Conselhos Profissionais na Defesa da Sociedade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dirty="0" smtClean="0">
                <a:latin typeface="+mj-lt"/>
              </a:rPr>
              <a:t>Arq. Tiago </a:t>
            </a:r>
            <a:r>
              <a:rPr lang="pt-BR" sz="2000" dirty="0" err="1" smtClean="0">
                <a:latin typeface="+mj-lt"/>
              </a:rPr>
              <a:t>Holzmann</a:t>
            </a:r>
            <a:r>
              <a:rPr lang="pt-BR" sz="2000" dirty="0" smtClean="0">
                <a:latin typeface="+mj-lt"/>
              </a:rPr>
              <a:t> da Silva</a:t>
            </a:r>
          </a:p>
          <a:p>
            <a:r>
              <a:rPr lang="pt-BR" sz="2000" dirty="0" smtClean="0">
                <a:latin typeface="+mj-lt"/>
              </a:rPr>
              <a:t>Presidente CAU/RS</a:t>
            </a:r>
            <a:endParaRPr lang="pt-B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5406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desabamento muzem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7284"/>
          <a:stretch/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Edifícios na </a:t>
            </a:r>
            <a:r>
              <a:rPr lang="pt-BR" sz="2400" b="1" dirty="0" err="1" smtClean="0">
                <a:latin typeface="+mj-lt"/>
              </a:rPr>
              <a:t>Muzema</a:t>
            </a:r>
            <a:r>
              <a:rPr lang="pt-BR" sz="2400" b="1" dirty="0" smtClean="0">
                <a:latin typeface="+mj-lt"/>
              </a:rPr>
              <a:t>,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21531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m para fiscaliza 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sultado de imagem para aprovação projetos 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05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639" t="10227" r="18056" b="13439"/>
          <a:stretch/>
        </p:blipFill>
        <p:spPr>
          <a:xfrm>
            <a:off x="253999" y="342899"/>
            <a:ext cx="8734517" cy="5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64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desabamento muzem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4" r="7284"/>
          <a:stretch/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Edifícios na </a:t>
            </a:r>
            <a:r>
              <a:rPr lang="pt-BR" sz="2400" b="1" dirty="0" err="1" smtClean="0">
                <a:latin typeface="+mj-lt"/>
              </a:rPr>
              <a:t>Muzema</a:t>
            </a:r>
            <a:r>
              <a:rPr lang="pt-BR" sz="2400" b="1" dirty="0" smtClean="0">
                <a:latin typeface="+mj-lt"/>
              </a:rPr>
              <a:t>, Rio de Janeiro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6365" y="730794"/>
            <a:ext cx="7788365" cy="3416320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Combate à ilegalidade </a:t>
            </a:r>
          </a:p>
          <a:p>
            <a:r>
              <a:rPr lang="pt-BR" sz="2400" dirty="0" smtClean="0">
                <a:latin typeface="+mj-lt"/>
              </a:rPr>
              <a:t>Regularização fundiária e urbanística</a:t>
            </a:r>
          </a:p>
          <a:p>
            <a:r>
              <a:rPr lang="pt-BR" sz="2400" dirty="0" smtClean="0">
                <a:latin typeface="+mj-lt"/>
              </a:rPr>
              <a:t>Qualificação da aprovação</a:t>
            </a:r>
          </a:p>
          <a:p>
            <a:r>
              <a:rPr lang="pt-BR" sz="2400" dirty="0" smtClean="0">
                <a:latin typeface="+mj-lt"/>
              </a:rPr>
              <a:t>Enfrentamento do exercício ilegal, leigo</a:t>
            </a:r>
          </a:p>
          <a:p>
            <a:r>
              <a:rPr lang="pt-BR" sz="2400" dirty="0" smtClean="0">
                <a:latin typeface="+mj-lt"/>
              </a:rPr>
              <a:t>Agir em parceria com outras instituições</a:t>
            </a:r>
          </a:p>
          <a:p>
            <a:endParaRPr lang="pt-BR" sz="2400" dirty="0" smtClean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LEGALIDADE</a:t>
            </a:r>
          </a:p>
          <a:p>
            <a:r>
              <a:rPr lang="pt-BR" sz="2400" dirty="0" smtClean="0">
                <a:latin typeface="+mj-lt"/>
              </a:rPr>
              <a:t>SEGURANÇA </a:t>
            </a:r>
          </a:p>
          <a:p>
            <a:r>
              <a:rPr lang="pt-BR" sz="2400" dirty="0" smtClean="0">
                <a:latin typeface="+mj-lt"/>
              </a:rPr>
              <a:t>ECONOMIA </a:t>
            </a:r>
          </a:p>
        </p:txBody>
      </p:sp>
    </p:spTree>
    <p:extLst>
      <p:ext uri="{BB962C8B-B14F-4D97-AF65-F5344CB8AC3E}">
        <p14:creationId xmlns:p14="http://schemas.microsoft.com/office/powerpoint/2010/main" val="934055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desabamento cau rs parten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Casa do pedreiro </a:t>
            </a:r>
            <a:r>
              <a:rPr lang="pt-BR" sz="2400" b="1" dirty="0" err="1" smtClean="0">
                <a:latin typeface="+mj-lt"/>
              </a:rPr>
              <a:t>Rodinei</a:t>
            </a:r>
            <a:r>
              <a:rPr lang="pt-BR" sz="2400" b="1" dirty="0" smtClean="0">
                <a:latin typeface="+mj-lt"/>
              </a:rPr>
              <a:t>, Porto Alegre</a:t>
            </a:r>
          </a:p>
        </p:txBody>
      </p:sp>
    </p:spTree>
    <p:extLst>
      <p:ext uri="{BB962C8B-B14F-4D97-AF65-F5344CB8AC3E}">
        <p14:creationId xmlns:p14="http://schemas.microsoft.com/office/powerpoint/2010/main" val="1218675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 imagem pode conter: atividades ao ar liv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630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55" y="350354"/>
            <a:ext cx="8140125" cy="224707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49357" y="2544417"/>
            <a:ext cx="77922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AÇÃO CIVIL PÚBLICA com pedido de tutela de </a:t>
            </a:r>
            <a:r>
              <a:rPr lang="pt-BR" sz="1600" b="1" dirty="0" smtClean="0"/>
              <a:t>urgência</a:t>
            </a:r>
          </a:p>
          <a:p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/>
              <a:t>OBJETO DA DEMANDA</a:t>
            </a:r>
          </a:p>
          <a:p>
            <a:r>
              <a:rPr lang="pt-BR" sz="1600" dirty="0"/>
              <a:t>A presente demanda objetiva a </a:t>
            </a:r>
            <a:r>
              <a:rPr lang="pt-BR" sz="1600" b="1" dirty="0"/>
              <a:t>condenação do requerido </a:t>
            </a:r>
            <a:r>
              <a:rPr lang="pt-BR" sz="1600" dirty="0" smtClean="0"/>
              <a:t>ao cumprimento </a:t>
            </a:r>
            <a:r>
              <a:rPr lang="pt-BR" sz="1600" dirty="0"/>
              <a:t>da obrigação de fazer, consistente no </a:t>
            </a:r>
            <a:r>
              <a:rPr lang="pt-BR" sz="1600" b="1" dirty="0"/>
              <a:t>fornecimento de assistência </a:t>
            </a:r>
            <a:r>
              <a:rPr lang="pt-BR" sz="1600" b="1" dirty="0" smtClean="0"/>
              <a:t>técnica pública </a:t>
            </a:r>
            <a:r>
              <a:rPr lang="pt-BR" sz="1600" b="1" dirty="0"/>
              <a:t>e gratuita para o projeto e a construção de habitação de interesse </a:t>
            </a:r>
            <a:r>
              <a:rPr lang="pt-BR" sz="1600" b="1" dirty="0" smtClean="0"/>
              <a:t>social</a:t>
            </a:r>
            <a:r>
              <a:rPr lang="pt-BR" sz="1600" dirty="0" smtClean="0"/>
              <a:t> – ATHIS</a:t>
            </a:r>
            <a:r>
              <a:rPr lang="pt-BR" sz="1600" dirty="0"/>
              <a:t>, conforme previsão normativa nos artigos 6º, 182 e 183 da Constituição Federal </a:t>
            </a:r>
            <a:r>
              <a:rPr lang="pt-BR" sz="1600" dirty="0" smtClean="0"/>
              <a:t>e Leis </a:t>
            </a:r>
            <a:r>
              <a:rPr lang="pt-BR" sz="1600" dirty="0" err="1"/>
              <a:t>ns</a:t>
            </a:r>
            <a:r>
              <a:rPr lang="pt-BR" sz="1600" dirty="0"/>
              <a:t>. 11.888/08 e 10.257/01</a:t>
            </a:r>
            <a:r>
              <a:rPr lang="pt-BR" sz="1600" dirty="0" smtClean="0"/>
              <a:t>.</a:t>
            </a:r>
          </a:p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600" b="1" dirty="0"/>
              <a:t>DOS FATOS</a:t>
            </a:r>
          </a:p>
          <a:p>
            <a:r>
              <a:rPr lang="pt-BR" sz="1600" dirty="0"/>
              <a:t>A Defensoria Pública instaurou processo de assistência </a:t>
            </a:r>
            <a:r>
              <a:rPr lang="pt-BR" sz="1600" dirty="0" smtClean="0"/>
              <a:t>jurídica coletiva </a:t>
            </a:r>
            <a:r>
              <a:rPr lang="pt-BR" sz="1600" dirty="0"/>
              <a:t>(PAC), a fim de </a:t>
            </a:r>
            <a:r>
              <a:rPr lang="pt-BR" sz="1600" b="1" dirty="0"/>
              <a:t>apurar a concretização </a:t>
            </a:r>
            <a:r>
              <a:rPr lang="pt-BR" sz="1600" dirty="0"/>
              <a:t>da Lei de Assistência </a:t>
            </a:r>
            <a:r>
              <a:rPr lang="pt-BR" sz="1600" dirty="0" smtClean="0"/>
              <a:t>Técnica Urbanística </a:t>
            </a:r>
            <a:r>
              <a:rPr lang="pt-BR" sz="1600" b="1" dirty="0"/>
              <a:t>em Chapecó </a:t>
            </a:r>
            <a:r>
              <a:rPr lang="pt-BR" sz="1600" dirty="0"/>
              <a:t>(Lei n. 11.888/08</a:t>
            </a:r>
            <a:r>
              <a:rPr lang="pt-BR" sz="1600" dirty="0" smtClean="0"/>
              <a:t>). Um </a:t>
            </a:r>
            <a:r>
              <a:rPr lang="pt-BR" sz="1600" dirty="0"/>
              <a:t>dos fatores que motivaram a instauração do processo foi </a:t>
            </a:r>
            <a:r>
              <a:rPr lang="pt-BR" sz="1600" dirty="0" smtClean="0"/>
              <a:t>a constatação </a:t>
            </a:r>
            <a:r>
              <a:rPr lang="pt-BR" sz="1600" dirty="0"/>
              <a:t>de que inúmeras famílias da comarca não possuem acesso a </a:t>
            </a:r>
            <a:r>
              <a:rPr lang="pt-BR" sz="1600" dirty="0" smtClean="0"/>
              <a:t>serviços essenciais </a:t>
            </a:r>
            <a:r>
              <a:rPr lang="pt-BR" sz="1600" dirty="0"/>
              <a:t>de água, esgoto e energia elétrica, com fundamento em </a:t>
            </a:r>
            <a:r>
              <a:rPr lang="pt-BR" sz="1600" dirty="0" smtClean="0"/>
              <a:t>supostas irregularidades </a:t>
            </a:r>
            <a:r>
              <a:rPr lang="pt-BR" sz="1600" dirty="0"/>
              <a:t>urbanísticas, como falta de licenças municipais.</a:t>
            </a:r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75862" y="3551582"/>
            <a:ext cx="7615032" cy="768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42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m para athis ca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6700" cy="68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815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93" y="0"/>
            <a:ext cx="7172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6365" y="730794"/>
            <a:ext cx="7788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O que é a PEC 108/2019? </a:t>
            </a:r>
          </a:p>
          <a:p>
            <a:endParaRPr lang="pt-BR" sz="2400" dirty="0" smtClean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Altera a natureza jurídica dos Conselhos: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 smtClean="0">
                <a:latin typeface="+mj-lt"/>
              </a:rPr>
              <a:t>Retira a obrigação de inscrição do profissional;</a:t>
            </a:r>
          </a:p>
          <a:p>
            <a:pPr marL="457200" indent="-457200">
              <a:buFont typeface="+mj-lt"/>
              <a:buAutoNum type="arabicPeriod"/>
            </a:pPr>
            <a:r>
              <a:rPr lang="pt-BR" sz="2400" dirty="0" smtClean="0">
                <a:latin typeface="+mj-lt"/>
              </a:rPr>
              <a:t>Transforma em pessoa jurídica de Direito Privado.</a:t>
            </a:r>
          </a:p>
        </p:txBody>
      </p:sp>
    </p:spTree>
    <p:extLst>
      <p:ext uri="{BB962C8B-B14F-4D97-AF65-F5344CB8AC3E}">
        <p14:creationId xmlns:p14="http://schemas.microsoft.com/office/powerpoint/2010/main" val="265802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m para desabamento cau rs parten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Casa do pedreiro </a:t>
            </a:r>
            <a:r>
              <a:rPr lang="pt-BR" sz="2400" b="1" dirty="0" err="1" smtClean="0">
                <a:latin typeface="+mj-lt"/>
              </a:rPr>
              <a:t>Rodinei</a:t>
            </a:r>
            <a:r>
              <a:rPr lang="pt-BR" sz="2400" b="1" dirty="0" smtClean="0">
                <a:latin typeface="+mj-lt"/>
              </a:rPr>
              <a:t>, Porto Alegre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7817" y="730794"/>
            <a:ext cx="7788365" cy="3046988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Orientação para a Autoconstrução </a:t>
            </a:r>
          </a:p>
          <a:p>
            <a:r>
              <a:rPr lang="pt-BR" sz="2400" dirty="0" smtClean="0">
                <a:latin typeface="+mj-lt"/>
              </a:rPr>
              <a:t>Fiscalização de exercício ilegal, leigo</a:t>
            </a:r>
          </a:p>
          <a:p>
            <a:r>
              <a:rPr lang="pt-BR" sz="2400" dirty="0" smtClean="0">
                <a:latin typeface="+mj-lt"/>
              </a:rPr>
              <a:t>Implantação da Lei da ATHIS</a:t>
            </a:r>
          </a:p>
          <a:p>
            <a:r>
              <a:rPr lang="pt-BR" sz="2400" dirty="0" smtClean="0">
                <a:latin typeface="+mj-lt"/>
              </a:rPr>
              <a:t>Parceria com MP, Defensoria Pública</a:t>
            </a:r>
          </a:p>
          <a:p>
            <a:endParaRPr lang="pt-BR" sz="2400" dirty="0" smtClean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SEGURANÇA </a:t>
            </a:r>
          </a:p>
          <a:p>
            <a:r>
              <a:rPr lang="pt-BR" sz="2400" dirty="0" smtClean="0">
                <a:latin typeface="+mj-lt"/>
              </a:rPr>
              <a:t>INCLUSÃO SOCIAL</a:t>
            </a:r>
          </a:p>
          <a:p>
            <a:r>
              <a:rPr lang="pt-BR" sz="2400" dirty="0" smtClean="0">
                <a:latin typeface="+mj-lt"/>
              </a:rPr>
              <a:t>SAÚDE</a:t>
            </a:r>
          </a:p>
        </p:txBody>
      </p:sp>
    </p:spTree>
    <p:extLst>
      <p:ext uri="{BB962C8B-B14F-4D97-AF65-F5344CB8AC3E}">
        <p14:creationId xmlns:p14="http://schemas.microsoft.com/office/powerpoint/2010/main" val="406257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7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Ciclovia, Rio de Janeiro</a:t>
            </a:r>
          </a:p>
        </p:txBody>
      </p:sp>
    </p:spTree>
    <p:extLst>
      <p:ext uri="{BB962C8B-B14F-4D97-AF65-F5344CB8AC3E}">
        <p14:creationId xmlns:p14="http://schemas.microsoft.com/office/powerpoint/2010/main" val="68906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m para As Obras Públicas e o Direito à Cidade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62"/>
          <a:stretch/>
        </p:blipFill>
        <p:spPr bwMode="auto">
          <a:xfrm>
            <a:off x="413686" y="139701"/>
            <a:ext cx="8235014" cy="62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534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www.caurs.gov.br/wp-content/uploads/2018/12/pregao_post_Generico-1-1024x5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110886"/>
            <a:ext cx="4610100" cy="259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2827020"/>
          </a:xfrm>
          <a:prstGeom prst="rect">
            <a:avLst/>
          </a:prstGeom>
        </p:spPr>
      </p:pic>
      <p:pic>
        <p:nvPicPr>
          <p:cNvPr id="5" name="Picture 4" descr="https://www.caurs.gov.br/wp-content/uploads/2019/01/Post_fb-1-300x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0274"/>
            <a:ext cx="4107116" cy="25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71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sultado de imagem para respeito ao projeto 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228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75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Ciclovia, Rio de Janeiro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76365" y="730794"/>
            <a:ext cx="7788365" cy="3416320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Não ao RDC: obra sem projeto é corrupção</a:t>
            </a:r>
          </a:p>
          <a:p>
            <a:r>
              <a:rPr lang="pt-BR" sz="2400" dirty="0" smtClean="0">
                <a:latin typeface="+mj-lt"/>
              </a:rPr>
              <a:t>Combate à corrupção nas obras públicas</a:t>
            </a:r>
            <a:endParaRPr lang="pt-BR" sz="2400" dirty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Contra o desperdício de recursos públicos</a:t>
            </a:r>
          </a:p>
          <a:p>
            <a:r>
              <a:rPr lang="pt-BR" sz="2400" dirty="0" smtClean="0">
                <a:latin typeface="+mj-lt"/>
              </a:rPr>
              <a:t>Valorização do projeto</a:t>
            </a:r>
          </a:p>
          <a:p>
            <a:r>
              <a:rPr lang="pt-BR" sz="2400" dirty="0" smtClean="0">
                <a:latin typeface="+mj-lt"/>
              </a:rPr>
              <a:t>Eficiência do resultado</a:t>
            </a:r>
          </a:p>
          <a:p>
            <a:endParaRPr lang="pt-BR" sz="2400" dirty="0" smtClean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ECONOMIA</a:t>
            </a:r>
          </a:p>
          <a:p>
            <a:r>
              <a:rPr lang="pt-BR" sz="2400" dirty="0" smtClean="0">
                <a:latin typeface="+mj-lt"/>
              </a:rPr>
              <a:t>SEGURANÇA </a:t>
            </a:r>
          </a:p>
          <a:p>
            <a:r>
              <a:rPr lang="pt-BR" sz="2400" dirty="0" smtClean="0">
                <a:latin typeface="+mj-lt"/>
              </a:rPr>
              <a:t>VANTAJOSIDADE E EFICIÊNCIA</a:t>
            </a:r>
          </a:p>
        </p:txBody>
      </p:sp>
    </p:spTree>
    <p:extLst>
      <p:ext uri="{BB962C8B-B14F-4D97-AF65-F5344CB8AC3E}">
        <p14:creationId xmlns:p14="http://schemas.microsoft.com/office/powerpoint/2010/main" val="105702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1220"/>
          <a:stretch/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Boate Kiss, Santa Maria</a:t>
            </a:r>
          </a:p>
        </p:txBody>
      </p:sp>
    </p:spTree>
    <p:extLst>
      <p:ext uri="{BB962C8B-B14F-4D97-AF65-F5344CB8AC3E}">
        <p14:creationId xmlns:p14="http://schemas.microsoft.com/office/powerpoint/2010/main" val="2762424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7285" t="10235" r="18143" b="4898"/>
          <a:stretch/>
        </p:blipFill>
        <p:spPr>
          <a:xfrm>
            <a:off x="296455" y="259443"/>
            <a:ext cx="8715193" cy="64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50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www.caurs.gov.br/wp-content/uploads/2019/09/postmate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424"/>
            <a:ext cx="9144000" cy="47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816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Resultado de imagem para ppci 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" y="3670299"/>
            <a:ext cx="7716797" cy="31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sultado de imagem para ppci i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" y="0"/>
            <a:ext cx="7716798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9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6365" y="730794"/>
            <a:ext cx="77883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Como é hoje a Lei 12.378/2010 - CAU?</a:t>
            </a:r>
          </a:p>
          <a:p>
            <a:endParaRPr lang="pt-BR" sz="2400" dirty="0" smtClean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A</a:t>
            </a:r>
            <a:r>
              <a:rPr lang="pt-BR" sz="2400" dirty="0" smtClean="0">
                <a:latin typeface="+mj-lt"/>
              </a:rPr>
              <a:t>utarquia </a:t>
            </a:r>
            <a:r>
              <a:rPr lang="pt-BR" sz="2400" b="1" dirty="0" smtClean="0">
                <a:latin typeface="+mj-lt"/>
              </a:rPr>
              <a:t>pública</a:t>
            </a:r>
            <a:r>
              <a:rPr lang="pt-BR" sz="2400" dirty="0" smtClean="0">
                <a:latin typeface="+mj-lt"/>
              </a:rPr>
              <a:t>, com </a:t>
            </a:r>
            <a:r>
              <a:rPr lang="pt-BR" sz="2400" b="1" dirty="0" smtClean="0">
                <a:latin typeface="+mj-lt"/>
              </a:rPr>
              <a:t>autonomia administrativa e financeira </a:t>
            </a:r>
            <a:r>
              <a:rPr lang="pt-BR" sz="2400" dirty="0" smtClean="0">
                <a:latin typeface="+mj-lt"/>
              </a:rPr>
              <a:t>e atividades custeadas </a:t>
            </a:r>
            <a:r>
              <a:rPr lang="pt-BR" sz="2400" dirty="0">
                <a:latin typeface="+mj-lt"/>
              </a:rPr>
              <a:t>exclusivamente pelas </a:t>
            </a:r>
            <a:r>
              <a:rPr lang="pt-BR" sz="2400" b="1" dirty="0">
                <a:latin typeface="+mj-lt"/>
              </a:rPr>
              <a:t>próprias rendas</a:t>
            </a:r>
            <a:r>
              <a:rPr lang="pt-BR" sz="2400" dirty="0">
                <a:latin typeface="+mj-lt"/>
              </a:rPr>
              <a:t>. (Art. 24)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Função de </a:t>
            </a:r>
            <a:r>
              <a:rPr lang="pt-BR" sz="2400" b="1" dirty="0">
                <a:latin typeface="+mj-lt"/>
              </a:rPr>
              <a:t>orientar, disciplinar e fiscalizar </a:t>
            </a:r>
            <a:r>
              <a:rPr lang="pt-BR" sz="2400" dirty="0">
                <a:latin typeface="+mj-lt"/>
              </a:rPr>
              <a:t>o exercício da profissão, </a:t>
            </a:r>
            <a:r>
              <a:rPr lang="pt-BR" sz="2400" b="1" dirty="0">
                <a:latin typeface="+mj-lt"/>
              </a:rPr>
              <a:t>zelar pela ética </a:t>
            </a:r>
            <a:r>
              <a:rPr lang="pt-BR" sz="2400" dirty="0">
                <a:latin typeface="+mj-lt"/>
              </a:rPr>
              <a:t>e </a:t>
            </a:r>
            <a:r>
              <a:rPr lang="pt-BR" sz="2400" b="1" dirty="0">
                <a:latin typeface="+mj-lt"/>
              </a:rPr>
              <a:t>pugnar pelo aperfeiçoamento </a:t>
            </a:r>
            <a:r>
              <a:rPr lang="pt-BR" sz="2400" dirty="0" smtClean="0">
                <a:latin typeface="+mj-lt"/>
              </a:rPr>
              <a:t>da profissão.</a:t>
            </a:r>
            <a:r>
              <a:rPr lang="pt-BR" sz="2400" dirty="0">
                <a:latin typeface="+mj-lt"/>
              </a:rPr>
              <a:t>  </a:t>
            </a:r>
            <a:r>
              <a:rPr lang="pt-BR" sz="2400" dirty="0">
                <a:latin typeface="+mj-lt"/>
              </a:rPr>
              <a:t>(§ 1º do Art. 24)</a:t>
            </a: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É </a:t>
            </a:r>
            <a:r>
              <a:rPr lang="pt-BR" sz="2400" b="1" dirty="0">
                <a:latin typeface="+mj-lt"/>
              </a:rPr>
              <a:t>obrigatório o registro </a:t>
            </a:r>
            <a:r>
              <a:rPr lang="pt-BR" sz="2400" dirty="0">
                <a:latin typeface="+mj-lt"/>
              </a:rPr>
              <a:t>do profissional no CAU. (Art. </a:t>
            </a:r>
            <a:r>
              <a:rPr lang="pt-BR" sz="2400" dirty="0">
                <a:latin typeface="+mj-lt"/>
              </a:rPr>
              <a:t>5º</a:t>
            </a:r>
            <a:r>
              <a:rPr lang="pt-BR" sz="2400" dirty="0" smtClean="0">
                <a:latin typeface="+mj-lt"/>
              </a:rPr>
              <a:t>) e pagamento de </a:t>
            </a:r>
            <a:r>
              <a:rPr lang="pt-BR" sz="2400" b="1" dirty="0" smtClean="0">
                <a:latin typeface="+mj-lt"/>
              </a:rPr>
              <a:t>anuidade</a:t>
            </a:r>
            <a:r>
              <a:rPr lang="pt-BR" sz="2400" dirty="0" smtClean="0">
                <a:latin typeface="+mj-lt"/>
              </a:rPr>
              <a:t> (Art. 42)</a:t>
            </a:r>
            <a:endParaRPr lang="pt-BR" sz="2400" dirty="0">
              <a:latin typeface="+mj-lt"/>
            </a:endParaRPr>
          </a:p>
          <a:p>
            <a:endParaRPr lang="pt-BR" sz="2400" dirty="0">
              <a:latin typeface="+mj-lt"/>
            </a:endParaRPr>
          </a:p>
          <a:p>
            <a:r>
              <a:rPr lang="pt-BR" sz="2400" dirty="0">
                <a:latin typeface="+mj-lt"/>
              </a:rPr>
              <a:t>São requisitos para o registro o </a:t>
            </a:r>
            <a:r>
              <a:rPr lang="pt-BR" sz="2400" b="1" dirty="0">
                <a:latin typeface="+mj-lt"/>
              </a:rPr>
              <a:t>diploma de graduação </a:t>
            </a:r>
            <a:r>
              <a:rPr lang="pt-BR" sz="2400" dirty="0">
                <a:latin typeface="+mj-lt"/>
              </a:rPr>
              <a:t>em arquitetura e urbanismo. (Art. </a:t>
            </a:r>
            <a:r>
              <a:rPr lang="pt-BR" sz="2400" dirty="0">
                <a:latin typeface="+mj-lt"/>
              </a:rPr>
              <a:t>5º</a:t>
            </a:r>
            <a:r>
              <a:rPr lang="pt-BR" sz="2400" dirty="0" smtClean="0">
                <a:latin typeface="+mj-lt"/>
              </a:rPr>
              <a:t>)</a:t>
            </a:r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20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1220"/>
          <a:stretch/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Boate Kiss, Santa Maria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76365" y="730794"/>
            <a:ext cx="7788365" cy="3416320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Respeito ao projeto</a:t>
            </a:r>
          </a:p>
          <a:p>
            <a:r>
              <a:rPr lang="pt-BR" sz="2400" dirty="0" smtClean="0">
                <a:latin typeface="+mj-lt"/>
              </a:rPr>
              <a:t>Fiscalização de todos os responsáveis</a:t>
            </a:r>
          </a:p>
          <a:p>
            <a:r>
              <a:rPr lang="pt-BR" sz="2400" dirty="0" smtClean="0">
                <a:latin typeface="+mj-lt"/>
              </a:rPr>
              <a:t>Responsabilização dos agentes públicos</a:t>
            </a:r>
          </a:p>
          <a:p>
            <a:r>
              <a:rPr lang="pt-BR" sz="2400" dirty="0" smtClean="0">
                <a:latin typeface="+mj-lt"/>
              </a:rPr>
              <a:t>Combate à corrupção</a:t>
            </a:r>
          </a:p>
          <a:p>
            <a:r>
              <a:rPr lang="pt-BR" sz="2400" dirty="0" smtClean="0">
                <a:latin typeface="+mj-lt"/>
              </a:rPr>
              <a:t>Legislação com critérios técnicos</a:t>
            </a:r>
          </a:p>
          <a:p>
            <a:endParaRPr lang="pt-BR" sz="2400" dirty="0" smtClean="0">
              <a:latin typeface="+mj-lt"/>
            </a:endParaRPr>
          </a:p>
          <a:p>
            <a:r>
              <a:rPr lang="pt-BR" sz="2400" dirty="0">
                <a:latin typeface="+mj-lt"/>
              </a:rPr>
              <a:t>SEGURANÇA </a:t>
            </a:r>
          </a:p>
          <a:p>
            <a:r>
              <a:rPr lang="pt-BR" sz="2400" dirty="0">
                <a:latin typeface="+mj-lt"/>
              </a:rPr>
              <a:t>SAÚDE</a:t>
            </a:r>
          </a:p>
          <a:p>
            <a:r>
              <a:rPr lang="pt-BR" sz="2400" dirty="0">
                <a:latin typeface="+mj-lt"/>
              </a:rPr>
              <a:t>LEGALIDADE </a:t>
            </a:r>
          </a:p>
        </p:txBody>
      </p:sp>
    </p:spTree>
    <p:extLst>
      <p:ext uri="{BB962C8B-B14F-4D97-AF65-F5344CB8AC3E}">
        <p14:creationId xmlns:p14="http://schemas.microsoft.com/office/powerpoint/2010/main" val="203752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alfandega cau rs pregã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988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Alfândega, Porto Alegre</a:t>
            </a:r>
          </a:p>
        </p:txBody>
      </p:sp>
    </p:spTree>
    <p:extLst>
      <p:ext uri="{BB962C8B-B14F-4D97-AF65-F5344CB8AC3E}">
        <p14:creationId xmlns:p14="http://schemas.microsoft.com/office/powerpoint/2010/main" val="3612081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056" t="9732" r="18333" b="4546"/>
          <a:stretch/>
        </p:blipFill>
        <p:spPr>
          <a:xfrm>
            <a:off x="215900" y="142971"/>
            <a:ext cx="8712200" cy="660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297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 imagem pode conter: cÃ©u e atividades ao ar liv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1233"/>
            <a:ext cx="9144000" cy="51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66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alfandega cau rs pregã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r="988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Alfândega, Porto Alegre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6365" y="730794"/>
            <a:ext cx="7788365" cy="2677656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R</a:t>
            </a:r>
            <a:r>
              <a:rPr lang="pt-BR" sz="2400" dirty="0" smtClean="0">
                <a:latin typeface="+mj-lt"/>
              </a:rPr>
              <a:t>espeito ao patrimônio histórico</a:t>
            </a:r>
          </a:p>
          <a:p>
            <a:r>
              <a:rPr lang="pt-BR" sz="2400" dirty="0" smtClean="0">
                <a:latin typeface="+mj-lt"/>
              </a:rPr>
              <a:t>Promoção e preservação do patrimônio cultural</a:t>
            </a:r>
          </a:p>
          <a:p>
            <a:r>
              <a:rPr lang="pt-BR" sz="2400" dirty="0" smtClean="0">
                <a:latin typeface="+mj-lt"/>
              </a:rPr>
              <a:t>Atribuição e competência profissional</a:t>
            </a:r>
          </a:p>
          <a:p>
            <a:endParaRPr lang="pt-BR" sz="2400" dirty="0" smtClean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ECONOMIA</a:t>
            </a:r>
          </a:p>
          <a:p>
            <a:r>
              <a:rPr lang="pt-BR" sz="2400" dirty="0" smtClean="0">
                <a:latin typeface="+mj-lt"/>
              </a:rPr>
              <a:t>CULTURA E TURISMO</a:t>
            </a:r>
          </a:p>
          <a:p>
            <a:r>
              <a:rPr lang="pt-BR" sz="2400" dirty="0" smtClean="0">
                <a:latin typeface="+mj-lt"/>
              </a:rPr>
              <a:t>SEGURANÇA</a:t>
            </a:r>
            <a:endParaRPr lang="pt-BR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989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6365" y="730794"/>
            <a:ext cx="77883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Afinal, qual a importância dos Conselhos? </a:t>
            </a:r>
          </a:p>
          <a:p>
            <a:r>
              <a:rPr lang="pt-BR" sz="2400" b="1" dirty="0" smtClean="0">
                <a:latin typeface="+mj-lt"/>
              </a:rPr>
              <a:t>Qual a importância do CAU?</a:t>
            </a:r>
          </a:p>
          <a:p>
            <a:endParaRPr lang="pt-BR" sz="2400" b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Promove </a:t>
            </a:r>
            <a:r>
              <a:rPr lang="pt-BR" sz="2400" b="1" dirty="0" smtClean="0">
                <a:latin typeface="+mj-lt"/>
              </a:rPr>
              <a:t>SEGURANÇA, SAÚDE, CULTURA, RENDA</a:t>
            </a:r>
            <a:r>
              <a:rPr lang="pt-BR" sz="2400" dirty="0" smtClean="0">
                <a:latin typeface="+mj-lt"/>
              </a:rPr>
              <a:t>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É instituição de </a:t>
            </a:r>
            <a:r>
              <a:rPr lang="pt-BR" sz="2400" b="1" dirty="0" smtClean="0">
                <a:latin typeface="+mj-lt"/>
              </a:rPr>
              <a:t>direito público</a:t>
            </a:r>
            <a:r>
              <a:rPr lang="pt-BR" sz="2400" dirty="0" smtClean="0">
                <a:latin typeface="+mj-lt"/>
              </a:rPr>
              <a:t>: licitação, concurso, portal da transparência,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É </a:t>
            </a:r>
            <a:r>
              <a:rPr lang="pt-BR" sz="2400" b="1" dirty="0" smtClean="0">
                <a:latin typeface="+mj-lt"/>
              </a:rPr>
              <a:t>auditado</a:t>
            </a:r>
            <a:r>
              <a:rPr lang="pt-BR" sz="2400" dirty="0" smtClean="0">
                <a:latin typeface="+mj-lt"/>
              </a:rPr>
              <a:t> pelo TCU.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Ajuda a </a:t>
            </a:r>
            <a:r>
              <a:rPr lang="pt-BR" sz="2400" b="1" dirty="0" smtClean="0">
                <a:latin typeface="+mj-lt"/>
              </a:rPr>
              <a:t>cumprir as leis</a:t>
            </a:r>
            <a:r>
              <a:rPr lang="pt-BR" sz="2400" dirty="0" smtClean="0">
                <a:latin typeface="+mj-lt"/>
              </a:rPr>
              <a:t>.</a:t>
            </a:r>
            <a:endParaRPr lang="pt-BR" sz="2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 smtClean="0">
                <a:latin typeface="+mj-lt"/>
              </a:rPr>
              <a:t>Não custa nada para a sociedade</a:t>
            </a:r>
            <a:r>
              <a:rPr lang="pt-BR" sz="2400" dirty="0" smtClean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Promove o </a:t>
            </a:r>
            <a:r>
              <a:rPr lang="pt-BR" sz="2400" b="1" dirty="0" smtClean="0">
                <a:latin typeface="+mj-lt"/>
              </a:rPr>
              <a:t>acesso da população aos profissionais</a:t>
            </a:r>
            <a:r>
              <a:rPr lang="pt-BR" sz="2400" dirty="0" smtClean="0">
                <a:latin typeface="+mj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...</a:t>
            </a:r>
          </a:p>
          <a:p>
            <a:endParaRPr lang="pt-BR" sz="2400" b="1" dirty="0">
              <a:latin typeface="+mj-lt"/>
            </a:endParaRPr>
          </a:p>
          <a:p>
            <a:r>
              <a:rPr lang="pt-BR" sz="2400" b="1" dirty="0">
                <a:latin typeface="+mj-lt"/>
              </a:rPr>
              <a:t>Corrigir e aperfeiçoar o que ainda não está </a:t>
            </a:r>
            <a:r>
              <a:rPr lang="pt-BR" sz="2400" b="1" dirty="0" smtClean="0">
                <a:latin typeface="+mj-lt"/>
              </a:rPr>
              <a:t>satisfatório.</a:t>
            </a:r>
          </a:p>
          <a:p>
            <a:r>
              <a:rPr lang="pt-BR" sz="2400" b="1" dirty="0" smtClean="0">
                <a:latin typeface="+mj-lt"/>
              </a:rPr>
              <a:t>Precisamos “mais Conselho” </a:t>
            </a:r>
            <a:r>
              <a:rPr lang="pt-BR" sz="2400" b="1" dirty="0">
                <a:latin typeface="+mj-lt"/>
              </a:rPr>
              <a:t>e não </a:t>
            </a:r>
            <a:r>
              <a:rPr lang="pt-BR" sz="2400" b="1" dirty="0" smtClean="0">
                <a:latin typeface="+mj-lt"/>
              </a:rPr>
              <a:t>menos!!!</a:t>
            </a:r>
            <a:r>
              <a:rPr lang="pt-BR" sz="2400" b="1" dirty="0" smtClean="0">
                <a:latin typeface="+mj-lt"/>
              </a:rPr>
              <a:t> </a:t>
            </a:r>
          </a:p>
          <a:p>
            <a:r>
              <a:rPr lang="pt-BR" sz="2400" b="1" dirty="0" smtClean="0">
                <a:latin typeface="+mj-lt"/>
              </a:rPr>
              <a:t>Não à extinção dos Conselhos.</a:t>
            </a:r>
          </a:p>
          <a:p>
            <a:endParaRPr lang="pt-B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931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190" y="411480"/>
            <a:ext cx="8389620" cy="6035040"/>
          </a:xfrm>
          <a:custGeom>
            <a:avLst/>
            <a:gdLst/>
            <a:ahLst/>
            <a:cxnLst/>
            <a:rect l="l" t="t" r="r" b="b"/>
            <a:pathLst>
              <a:path w="9321800" h="6705600">
                <a:moveTo>
                  <a:pt x="0" y="6705600"/>
                </a:moveTo>
                <a:lnTo>
                  <a:pt x="9321800" y="6705600"/>
                </a:lnTo>
                <a:lnTo>
                  <a:pt x="9321800" y="0"/>
                </a:lnTo>
                <a:lnTo>
                  <a:pt x="0" y="0"/>
                </a:lnTo>
                <a:lnTo>
                  <a:pt x="0" y="6705600"/>
                </a:lnTo>
                <a:close/>
              </a:path>
            </a:pathLst>
          </a:custGeom>
          <a:solidFill>
            <a:srgbClr val="329484"/>
          </a:solidFill>
        </p:spPr>
        <p:txBody>
          <a:bodyPr wrap="square" lIns="0" tIns="0" rIns="0" bIns="0" rtlCol="0"/>
          <a:lstStyle/>
          <a:p>
            <a:endParaRPr sz="1620"/>
          </a:p>
        </p:txBody>
      </p:sp>
      <p:sp>
        <p:nvSpPr>
          <p:cNvPr id="3" name="object 3"/>
          <p:cNvSpPr txBox="1"/>
          <p:nvPr/>
        </p:nvSpPr>
        <p:spPr>
          <a:xfrm>
            <a:off x="2219561" y="6036920"/>
            <a:ext cx="5213207" cy="2331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430">
              <a:spcBef>
                <a:spcPts val="90"/>
              </a:spcBef>
              <a:tabLst>
                <a:tab pos="1166432" algn="l"/>
              </a:tabLst>
            </a:pPr>
            <a:r>
              <a:rPr sz="1440" spc="-27" dirty="0" smtClean="0">
                <a:solidFill>
                  <a:srgbClr val="FFFFFF"/>
                </a:solidFill>
                <a:latin typeface="Intro Light"/>
                <a:cs typeface="Intro Light"/>
              </a:rPr>
              <a:t>caurs.gov.br</a:t>
            </a:r>
            <a:r>
              <a:rPr lang="pt-BR" sz="1440" spc="-27" dirty="0" smtClean="0">
                <a:solidFill>
                  <a:srgbClr val="FFFFFF"/>
                </a:solidFill>
                <a:latin typeface="Intro Light"/>
                <a:cs typeface="Intro Light"/>
              </a:rPr>
              <a:t> </a:t>
            </a:r>
            <a:r>
              <a:rPr sz="1440" dirty="0" smtClean="0">
                <a:solidFill>
                  <a:srgbClr val="FFFFFF"/>
                </a:solidFill>
                <a:latin typeface="Intro Light"/>
                <a:cs typeface="Intro Light"/>
              </a:rPr>
              <a:t>/ </a:t>
            </a:r>
            <a:r>
              <a:rPr sz="1440" spc="-14" dirty="0">
                <a:solidFill>
                  <a:srgbClr val="FFFFFF"/>
                </a:solidFill>
                <a:latin typeface="Intro Light"/>
                <a:cs typeface="Intro Light"/>
              </a:rPr>
              <a:t>(51)</a:t>
            </a:r>
            <a:r>
              <a:rPr sz="1440" spc="-149" dirty="0">
                <a:solidFill>
                  <a:srgbClr val="FFFFFF"/>
                </a:solidFill>
                <a:latin typeface="Intro Light"/>
                <a:cs typeface="Intro Light"/>
              </a:rPr>
              <a:t> </a:t>
            </a:r>
            <a:r>
              <a:rPr sz="1440" spc="-23" dirty="0">
                <a:solidFill>
                  <a:srgbClr val="FFFFFF"/>
                </a:solidFill>
                <a:latin typeface="Intro Light"/>
                <a:cs typeface="Intro Light"/>
              </a:rPr>
              <a:t>3094-98</a:t>
            </a:r>
            <a:r>
              <a:rPr lang="pt-BR" sz="1440" spc="-23" dirty="0" smtClean="0">
                <a:solidFill>
                  <a:srgbClr val="FFFFFF"/>
                </a:solidFill>
                <a:latin typeface="Intro Light"/>
                <a:cs typeface="Intro Light"/>
              </a:rPr>
              <a:t>46 / presidente@caurs.gov.br</a:t>
            </a:r>
            <a:endParaRPr sz="1440" dirty="0">
              <a:latin typeface="Intro Light"/>
              <a:cs typeface="Intro Light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634746" y="972805"/>
            <a:ext cx="1631586" cy="1500930"/>
            <a:chOff x="3634746" y="3538373"/>
            <a:chExt cx="1631586" cy="1500930"/>
          </a:xfrm>
        </p:grpSpPr>
        <p:sp>
          <p:nvSpPr>
            <p:cNvPr id="5" name="object 5"/>
            <p:cNvSpPr/>
            <p:nvPr/>
          </p:nvSpPr>
          <p:spPr>
            <a:xfrm>
              <a:off x="4115679" y="3538373"/>
              <a:ext cx="680839" cy="74247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6" name="object 6"/>
            <p:cNvSpPr/>
            <p:nvPr/>
          </p:nvSpPr>
          <p:spPr>
            <a:xfrm>
              <a:off x="3647758" y="4720864"/>
              <a:ext cx="1611058" cy="0"/>
            </a:xfrm>
            <a:custGeom>
              <a:avLst/>
              <a:gdLst/>
              <a:ahLst/>
              <a:cxnLst/>
              <a:rect l="l" t="t" r="r" b="b"/>
              <a:pathLst>
                <a:path w="1790064">
                  <a:moveTo>
                    <a:pt x="0" y="0"/>
                  </a:moveTo>
                  <a:lnTo>
                    <a:pt x="1790014" y="0"/>
                  </a:lnTo>
                </a:path>
              </a:pathLst>
            </a:custGeom>
            <a:ln w="207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7" name="object 7"/>
            <p:cNvSpPr/>
            <p:nvPr/>
          </p:nvSpPr>
          <p:spPr>
            <a:xfrm>
              <a:off x="3774388" y="4413155"/>
              <a:ext cx="192024" cy="317183"/>
            </a:xfrm>
            <a:custGeom>
              <a:avLst/>
              <a:gdLst/>
              <a:ahLst/>
              <a:cxnLst/>
              <a:rect l="l" t="t" r="r" b="b"/>
              <a:pathLst>
                <a:path w="213360" h="352425">
                  <a:moveTo>
                    <a:pt x="137477" y="0"/>
                  </a:moveTo>
                  <a:lnTo>
                    <a:pt x="78593" y="12958"/>
                  </a:lnTo>
                  <a:lnTo>
                    <a:pt x="35369" y="51815"/>
                  </a:lnTo>
                  <a:lnTo>
                    <a:pt x="8840" y="109494"/>
                  </a:lnTo>
                  <a:lnTo>
                    <a:pt x="0" y="178917"/>
                  </a:lnTo>
                  <a:lnTo>
                    <a:pt x="2193" y="215303"/>
                  </a:lnTo>
                  <a:lnTo>
                    <a:pt x="19754" y="278987"/>
                  </a:lnTo>
                  <a:lnTo>
                    <a:pt x="54659" y="328833"/>
                  </a:lnTo>
                  <a:lnTo>
                    <a:pt x="98985" y="352287"/>
                  </a:lnTo>
                  <a:lnTo>
                    <a:pt x="181782" y="352287"/>
                  </a:lnTo>
                  <a:lnTo>
                    <a:pt x="198462" y="346165"/>
                  </a:lnTo>
                  <a:lnTo>
                    <a:pt x="213283" y="337096"/>
                  </a:lnTo>
                  <a:lnTo>
                    <a:pt x="198352" y="295160"/>
                  </a:lnTo>
                  <a:lnTo>
                    <a:pt x="154647" y="295160"/>
                  </a:lnTo>
                  <a:lnTo>
                    <a:pt x="138081" y="293045"/>
                  </a:lnTo>
                  <a:lnTo>
                    <a:pt x="101841" y="261302"/>
                  </a:lnTo>
                  <a:lnTo>
                    <a:pt x="88765" y="223651"/>
                  </a:lnTo>
                  <a:lnTo>
                    <a:pt x="84404" y="178409"/>
                  </a:lnTo>
                  <a:lnTo>
                    <a:pt x="85446" y="153747"/>
                  </a:lnTo>
                  <a:lnTo>
                    <a:pt x="93785" y="111042"/>
                  </a:lnTo>
                  <a:lnTo>
                    <a:pt x="122936" y="67610"/>
                  </a:lnTo>
                  <a:lnTo>
                    <a:pt x="155155" y="59143"/>
                  </a:lnTo>
                  <a:lnTo>
                    <a:pt x="199670" y="59143"/>
                  </a:lnTo>
                  <a:lnTo>
                    <a:pt x="212775" y="20218"/>
                  </a:lnTo>
                  <a:lnTo>
                    <a:pt x="197833" y="11379"/>
                  </a:lnTo>
                  <a:lnTo>
                    <a:pt x="180303" y="5060"/>
                  </a:lnTo>
                  <a:lnTo>
                    <a:pt x="160185" y="1266"/>
                  </a:lnTo>
                  <a:lnTo>
                    <a:pt x="137477" y="0"/>
                  </a:lnTo>
                  <a:close/>
                </a:path>
                <a:path w="213360" h="352425">
                  <a:moveTo>
                    <a:pt x="194576" y="284556"/>
                  </a:moveTo>
                  <a:lnTo>
                    <a:pt x="187833" y="288582"/>
                  </a:lnTo>
                  <a:lnTo>
                    <a:pt x="181851" y="291363"/>
                  </a:lnTo>
                  <a:lnTo>
                    <a:pt x="171411" y="294411"/>
                  </a:lnTo>
                  <a:lnTo>
                    <a:pt x="164084" y="295160"/>
                  </a:lnTo>
                  <a:lnTo>
                    <a:pt x="198352" y="295160"/>
                  </a:lnTo>
                  <a:lnTo>
                    <a:pt x="194576" y="284556"/>
                  </a:lnTo>
                  <a:close/>
                </a:path>
                <a:path w="213360" h="352425">
                  <a:moveTo>
                    <a:pt x="199670" y="59143"/>
                  </a:moveTo>
                  <a:lnTo>
                    <a:pt x="164592" y="59143"/>
                  </a:lnTo>
                  <a:lnTo>
                    <a:pt x="172427" y="60070"/>
                  </a:lnTo>
                  <a:lnTo>
                    <a:pt x="184886" y="63779"/>
                  </a:lnTo>
                  <a:lnTo>
                    <a:pt x="190703" y="66395"/>
                  </a:lnTo>
                  <a:lnTo>
                    <a:pt x="196100" y="69748"/>
                  </a:lnTo>
                  <a:lnTo>
                    <a:pt x="199670" y="591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8" name="object 8"/>
            <p:cNvSpPr/>
            <p:nvPr/>
          </p:nvSpPr>
          <p:spPr>
            <a:xfrm>
              <a:off x="3979531" y="4417704"/>
              <a:ext cx="275463" cy="313182"/>
            </a:xfrm>
            <a:custGeom>
              <a:avLst/>
              <a:gdLst/>
              <a:ahLst/>
              <a:cxnLst/>
              <a:rect l="l" t="t" r="r" b="b"/>
              <a:pathLst>
                <a:path w="306070" h="347979">
                  <a:moveTo>
                    <a:pt x="193065" y="0"/>
                  </a:moveTo>
                  <a:lnTo>
                    <a:pt x="113220" y="0"/>
                  </a:lnTo>
                  <a:lnTo>
                    <a:pt x="0" y="347713"/>
                  </a:lnTo>
                  <a:lnTo>
                    <a:pt x="73279" y="347713"/>
                  </a:lnTo>
                  <a:lnTo>
                    <a:pt x="95516" y="273430"/>
                  </a:lnTo>
                  <a:lnTo>
                    <a:pt x="281689" y="273430"/>
                  </a:lnTo>
                  <a:lnTo>
                    <a:pt x="266454" y="226428"/>
                  </a:lnTo>
                  <a:lnTo>
                    <a:pt x="107657" y="226428"/>
                  </a:lnTo>
                  <a:lnTo>
                    <a:pt x="139992" y="113220"/>
                  </a:lnTo>
                  <a:lnTo>
                    <a:pt x="149428" y="75996"/>
                  </a:lnTo>
                  <a:lnTo>
                    <a:pt x="150114" y="71272"/>
                  </a:lnTo>
                  <a:lnTo>
                    <a:pt x="216165" y="71272"/>
                  </a:lnTo>
                  <a:lnTo>
                    <a:pt x="193065" y="0"/>
                  </a:lnTo>
                  <a:close/>
                </a:path>
                <a:path w="306070" h="347979">
                  <a:moveTo>
                    <a:pt x="281689" y="273430"/>
                  </a:moveTo>
                  <a:lnTo>
                    <a:pt x="200139" y="273430"/>
                  </a:lnTo>
                  <a:lnTo>
                    <a:pt x="221361" y="347713"/>
                  </a:lnTo>
                  <a:lnTo>
                    <a:pt x="305765" y="347713"/>
                  </a:lnTo>
                  <a:lnTo>
                    <a:pt x="281689" y="273430"/>
                  </a:lnTo>
                  <a:close/>
                </a:path>
                <a:path w="306070" h="347979">
                  <a:moveTo>
                    <a:pt x="216165" y="71272"/>
                  </a:moveTo>
                  <a:lnTo>
                    <a:pt x="150114" y="71272"/>
                  </a:lnTo>
                  <a:lnTo>
                    <a:pt x="150774" y="76326"/>
                  </a:lnTo>
                  <a:lnTo>
                    <a:pt x="189026" y="226428"/>
                  </a:lnTo>
                  <a:lnTo>
                    <a:pt x="266454" y="226428"/>
                  </a:lnTo>
                  <a:lnTo>
                    <a:pt x="216165" y="712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9" name="object 9"/>
            <p:cNvSpPr/>
            <p:nvPr/>
          </p:nvSpPr>
          <p:spPr>
            <a:xfrm>
              <a:off x="4286109" y="4417711"/>
              <a:ext cx="217742" cy="312611"/>
            </a:xfrm>
            <a:custGeom>
              <a:avLst/>
              <a:gdLst/>
              <a:ahLst/>
              <a:cxnLst/>
              <a:rect l="l" t="t" r="r" b="b"/>
              <a:pathLst>
                <a:path w="241935" h="347345">
                  <a:moveTo>
                    <a:pt x="82372" y="0"/>
                  </a:moveTo>
                  <a:lnTo>
                    <a:pt x="0" y="0"/>
                  </a:lnTo>
                  <a:lnTo>
                    <a:pt x="0" y="245122"/>
                  </a:lnTo>
                  <a:lnTo>
                    <a:pt x="8461" y="289594"/>
                  </a:lnTo>
                  <a:lnTo>
                    <a:pt x="33858" y="323951"/>
                  </a:lnTo>
                  <a:lnTo>
                    <a:pt x="72518" y="345943"/>
                  </a:lnTo>
                  <a:lnTo>
                    <a:pt x="77866" y="347225"/>
                  </a:lnTo>
                  <a:lnTo>
                    <a:pt x="163771" y="347225"/>
                  </a:lnTo>
                  <a:lnTo>
                    <a:pt x="207962" y="323710"/>
                  </a:lnTo>
                  <a:lnTo>
                    <a:pt x="232122" y="291109"/>
                  </a:lnTo>
                  <a:lnTo>
                    <a:pt x="124320" y="291109"/>
                  </a:lnTo>
                  <a:lnTo>
                    <a:pt x="115409" y="290351"/>
                  </a:lnTo>
                  <a:lnTo>
                    <a:pt x="85277" y="264326"/>
                  </a:lnTo>
                  <a:lnTo>
                    <a:pt x="82407" y="245122"/>
                  </a:lnTo>
                  <a:lnTo>
                    <a:pt x="82372" y="0"/>
                  </a:lnTo>
                  <a:close/>
                </a:path>
                <a:path w="241935" h="347345">
                  <a:moveTo>
                    <a:pt x="241566" y="0"/>
                  </a:moveTo>
                  <a:lnTo>
                    <a:pt x="165760" y="0"/>
                  </a:lnTo>
                  <a:lnTo>
                    <a:pt x="165694" y="245122"/>
                  </a:lnTo>
                  <a:lnTo>
                    <a:pt x="165032" y="255104"/>
                  </a:lnTo>
                  <a:lnTo>
                    <a:pt x="141190" y="288143"/>
                  </a:lnTo>
                  <a:lnTo>
                    <a:pt x="124320" y="291109"/>
                  </a:lnTo>
                  <a:lnTo>
                    <a:pt x="232122" y="291109"/>
                  </a:lnTo>
                  <a:lnTo>
                    <a:pt x="233165" y="289279"/>
                  </a:lnTo>
                  <a:lnTo>
                    <a:pt x="239466" y="268415"/>
                  </a:lnTo>
                  <a:lnTo>
                    <a:pt x="241566" y="245122"/>
                  </a:lnTo>
                  <a:lnTo>
                    <a:pt x="2415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541380" y="4368988"/>
              <a:ext cx="189167" cy="361760"/>
            </a:xfrm>
            <a:custGeom>
              <a:avLst/>
              <a:gdLst/>
              <a:ahLst/>
              <a:cxnLst/>
              <a:rect l="l" t="t" r="r" b="b"/>
              <a:pathLst>
                <a:path w="210185" h="401954">
                  <a:moveTo>
                    <a:pt x="190450" y="0"/>
                  </a:moveTo>
                  <a:lnTo>
                    <a:pt x="0" y="401361"/>
                  </a:lnTo>
                  <a:lnTo>
                    <a:pt x="23826" y="401361"/>
                  </a:lnTo>
                  <a:lnTo>
                    <a:pt x="210173" y="9093"/>
                  </a:lnTo>
                  <a:lnTo>
                    <a:pt x="1904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755958" y="4413109"/>
              <a:ext cx="174308" cy="317754"/>
            </a:xfrm>
            <a:custGeom>
              <a:avLst/>
              <a:gdLst/>
              <a:ahLst/>
              <a:cxnLst/>
              <a:rect l="l" t="t" r="r" b="b"/>
              <a:pathLst>
                <a:path w="193675" h="353060">
                  <a:moveTo>
                    <a:pt x="77342" y="0"/>
                  </a:moveTo>
                  <a:lnTo>
                    <a:pt x="52538" y="1565"/>
                  </a:lnTo>
                  <a:lnTo>
                    <a:pt x="30908" y="5691"/>
                  </a:lnTo>
                  <a:lnTo>
                    <a:pt x="13159" y="11524"/>
                  </a:lnTo>
                  <a:lnTo>
                    <a:pt x="0" y="18211"/>
                  </a:lnTo>
                  <a:lnTo>
                    <a:pt x="0" y="352818"/>
                  </a:lnTo>
                  <a:lnTo>
                    <a:pt x="27812" y="352818"/>
                  </a:lnTo>
                  <a:lnTo>
                    <a:pt x="27812" y="186029"/>
                  </a:lnTo>
                  <a:lnTo>
                    <a:pt x="134247" y="186029"/>
                  </a:lnTo>
                  <a:lnTo>
                    <a:pt x="136305" y="185000"/>
                  </a:lnTo>
                  <a:lnTo>
                    <a:pt x="63715" y="185000"/>
                  </a:lnTo>
                  <a:lnTo>
                    <a:pt x="53050" y="184655"/>
                  </a:lnTo>
                  <a:lnTo>
                    <a:pt x="42911" y="183745"/>
                  </a:lnTo>
                  <a:lnTo>
                    <a:pt x="34199" y="182455"/>
                  </a:lnTo>
                  <a:lnTo>
                    <a:pt x="27812" y="180975"/>
                  </a:lnTo>
                  <a:lnTo>
                    <a:pt x="27812" y="26784"/>
                  </a:lnTo>
                  <a:lnTo>
                    <a:pt x="37302" y="22809"/>
                  </a:lnTo>
                  <a:lnTo>
                    <a:pt x="48353" y="19972"/>
                  </a:lnTo>
                  <a:lnTo>
                    <a:pt x="61011" y="18270"/>
                  </a:lnTo>
                  <a:lnTo>
                    <a:pt x="75323" y="17703"/>
                  </a:lnTo>
                  <a:lnTo>
                    <a:pt x="143683" y="17703"/>
                  </a:lnTo>
                  <a:lnTo>
                    <a:pt x="124550" y="6761"/>
                  </a:lnTo>
                  <a:lnTo>
                    <a:pt x="77342" y="0"/>
                  </a:lnTo>
                  <a:close/>
                </a:path>
                <a:path w="193675" h="353060">
                  <a:moveTo>
                    <a:pt x="134247" y="186029"/>
                  </a:moveTo>
                  <a:lnTo>
                    <a:pt x="29336" y="186029"/>
                  </a:lnTo>
                  <a:lnTo>
                    <a:pt x="159740" y="352818"/>
                  </a:lnTo>
                  <a:lnTo>
                    <a:pt x="193611" y="352818"/>
                  </a:lnTo>
                  <a:lnTo>
                    <a:pt x="68745" y="200177"/>
                  </a:lnTo>
                  <a:lnTo>
                    <a:pt x="68745" y="199174"/>
                  </a:lnTo>
                  <a:lnTo>
                    <a:pt x="118152" y="194072"/>
                  </a:lnTo>
                  <a:lnTo>
                    <a:pt x="134247" y="186029"/>
                  </a:lnTo>
                  <a:close/>
                </a:path>
                <a:path w="193675" h="353060">
                  <a:moveTo>
                    <a:pt x="143683" y="17703"/>
                  </a:moveTo>
                  <a:lnTo>
                    <a:pt x="75323" y="17703"/>
                  </a:lnTo>
                  <a:lnTo>
                    <a:pt x="111604" y="22702"/>
                  </a:lnTo>
                  <a:lnTo>
                    <a:pt x="137694" y="37982"/>
                  </a:lnTo>
                  <a:lnTo>
                    <a:pt x="153453" y="63973"/>
                  </a:lnTo>
                  <a:lnTo>
                    <a:pt x="158737" y="101104"/>
                  </a:lnTo>
                  <a:lnTo>
                    <a:pt x="152914" y="137027"/>
                  </a:lnTo>
                  <a:lnTo>
                    <a:pt x="135291" y="163331"/>
                  </a:lnTo>
                  <a:lnTo>
                    <a:pt x="105636" y="179496"/>
                  </a:lnTo>
                  <a:lnTo>
                    <a:pt x="63715" y="185000"/>
                  </a:lnTo>
                  <a:lnTo>
                    <a:pt x="136305" y="185000"/>
                  </a:lnTo>
                  <a:lnTo>
                    <a:pt x="155378" y="175469"/>
                  </a:lnTo>
                  <a:lnTo>
                    <a:pt x="178858" y="144074"/>
                  </a:lnTo>
                  <a:lnTo>
                    <a:pt x="187032" y="100596"/>
                  </a:lnTo>
                  <a:lnTo>
                    <a:pt x="179916" y="58009"/>
                  </a:lnTo>
                  <a:lnTo>
                    <a:pt x="158915" y="26414"/>
                  </a:lnTo>
                  <a:lnTo>
                    <a:pt x="143683" y="177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974303" y="4413109"/>
              <a:ext cx="158306" cy="317183"/>
            </a:xfrm>
            <a:custGeom>
              <a:avLst/>
              <a:gdLst/>
              <a:ahLst/>
              <a:cxnLst/>
              <a:rect l="l" t="t" r="r" b="b"/>
              <a:pathLst>
                <a:path w="175895" h="352425">
                  <a:moveTo>
                    <a:pt x="9093" y="318960"/>
                  </a:moveTo>
                  <a:lnTo>
                    <a:pt x="0" y="339178"/>
                  </a:lnTo>
                  <a:lnTo>
                    <a:pt x="13834" y="346789"/>
                  </a:lnTo>
                  <a:lnTo>
                    <a:pt x="29315" y="352338"/>
                  </a:lnTo>
                  <a:lnTo>
                    <a:pt x="106162" y="352338"/>
                  </a:lnTo>
                  <a:lnTo>
                    <a:pt x="115477" y="350635"/>
                  </a:lnTo>
                  <a:lnTo>
                    <a:pt x="138650" y="335635"/>
                  </a:lnTo>
                  <a:lnTo>
                    <a:pt x="71767" y="335635"/>
                  </a:lnTo>
                  <a:lnTo>
                    <a:pt x="51385" y="334308"/>
                  </a:lnTo>
                  <a:lnTo>
                    <a:pt x="34558" y="330708"/>
                  </a:lnTo>
                  <a:lnTo>
                    <a:pt x="20666" y="325402"/>
                  </a:lnTo>
                  <a:lnTo>
                    <a:pt x="9093" y="318960"/>
                  </a:lnTo>
                  <a:close/>
                </a:path>
                <a:path w="175895" h="352425">
                  <a:moveTo>
                    <a:pt x="95529" y="0"/>
                  </a:moveTo>
                  <a:lnTo>
                    <a:pt x="57271" y="7489"/>
                  </a:lnTo>
                  <a:lnTo>
                    <a:pt x="28305" y="27679"/>
                  </a:lnTo>
                  <a:lnTo>
                    <a:pt x="9954" y="57157"/>
                  </a:lnTo>
                  <a:lnTo>
                    <a:pt x="3543" y="92506"/>
                  </a:lnTo>
                  <a:lnTo>
                    <a:pt x="7001" y="118043"/>
                  </a:lnTo>
                  <a:lnTo>
                    <a:pt x="19081" y="142870"/>
                  </a:lnTo>
                  <a:lnTo>
                    <a:pt x="42344" y="165517"/>
                  </a:lnTo>
                  <a:lnTo>
                    <a:pt x="79349" y="184518"/>
                  </a:lnTo>
                  <a:lnTo>
                    <a:pt x="110116" y="198823"/>
                  </a:lnTo>
                  <a:lnTo>
                    <a:pt x="130971" y="215217"/>
                  </a:lnTo>
                  <a:lnTo>
                    <a:pt x="142821" y="234835"/>
                  </a:lnTo>
                  <a:lnTo>
                    <a:pt x="146570" y="258813"/>
                  </a:lnTo>
                  <a:lnTo>
                    <a:pt x="141281" y="290437"/>
                  </a:lnTo>
                  <a:lnTo>
                    <a:pt x="126233" y="314664"/>
                  </a:lnTo>
                  <a:lnTo>
                    <a:pt x="102652" y="330172"/>
                  </a:lnTo>
                  <a:lnTo>
                    <a:pt x="71767" y="335635"/>
                  </a:lnTo>
                  <a:lnTo>
                    <a:pt x="138650" y="335635"/>
                  </a:lnTo>
                  <a:lnTo>
                    <a:pt x="147031" y="330211"/>
                  </a:lnTo>
                  <a:lnTo>
                    <a:pt x="167873" y="298601"/>
                  </a:lnTo>
                  <a:lnTo>
                    <a:pt x="175399" y="257797"/>
                  </a:lnTo>
                  <a:lnTo>
                    <a:pt x="172649" y="234480"/>
                  </a:lnTo>
                  <a:lnTo>
                    <a:pt x="161367" y="208889"/>
                  </a:lnTo>
                  <a:lnTo>
                    <a:pt x="137010" y="183870"/>
                  </a:lnTo>
                  <a:lnTo>
                    <a:pt x="95034" y="162267"/>
                  </a:lnTo>
                  <a:lnTo>
                    <a:pt x="71508" y="151924"/>
                  </a:lnTo>
                  <a:lnTo>
                    <a:pt x="51301" y="137934"/>
                  </a:lnTo>
                  <a:lnTo>
                    <a:pt x="37162" y="118544"/>
                  </a:lnTo>
                  <a:lnTo>
                    <a:pt x="31838" y="91998"/>
                  </a:lnTo>
                  <a:lnTo>
                    <a:pt x="36125" y="62659"/>
                  </a:lnTo>
                  <a:lnTo>
                    <a:pt x="48704" y="40003"/>
                  </a:lnTo>
                  <a:lnTo>
                    <a:pt x="69150" y="25402"/>
                  </a:lnTo>
                  <a:lnTo>
                    <a:pt x="97040" y="20231"/>
                  </a:lnTo>
                  <a:lnTo>
                    <a:pt x="160873" y="20231"/>
                  </a:lnTo>
                  <a:lnTo>
                    <a:pt x="161747" y="18211"/>
                  </a:lnTo>
                  <a:lnTo>
                    <a:pt x="149484" y="11096"/>
                  </a:lnTo>
                  <a:lnTo>
                    <a:pt x="134138" y="5310"/>
                  </a:lnTo>
                  <a:lnTo>
                    <a:pt x="116043" y="1422"/>
                  </a:lnTo>
                  <a:lnTo>
                    <a:pt x="95529" y="0"/>
                  </a:lnTo>
                  <a:close/>
                </a:path>
                <a:path w="175895" h="352425">
                  <a:moveTo>
                    <a:pt x="160873" y="20231"/>
                  </a:moveTo>
                  <a:lnTo>
                    <a:pt x="97040" y="20231"/>
                  </a:lnTo>
                  <a:lnTo>
                    <a:pt x="114414" y="21698"/>
                  </a:lnTo>
                  <a:lnTo>
                    <a:pt x="129897" y="25534"/>
                  </a:lnTo>
                  <a:lnTo>
                    <a:pt x="143105" y="30887"/>
                  </a:lnTo>
                  <a:lnTo>
                    <a:pt x="153657" y="36906"/>
                  </a:lnTo>
                  <a:lnTo>
                    <a:pt x="160873" y="202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634746" y="4808784"/>
              <a:ext cx="1609190" cy="2305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2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266332" y="4934205"/>
              <a:ext cx="0" cy="104013"/>
            </a:xfrm>
            <a:custGeom>
              <a:avLst/>
              <a:gdLst/>
              <a:ahLst/>
              <a:cxnLst/>
              <a:rect l="l" t="t" r="r" b="b"/>
              <a:pathLst>
                <a:path h="115570">
                  <a:moveTo>
                    <a:pt x="0" y="0"/>
                  </a:moveTo>
                  <a:lnTo>
                    <a:pt x="0" y="115150"/>
                  </a:lnTo>
                </a:path>
              </a:pathLst>
            </a:custGeom>
            <a:ln w="121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20"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97530" y="3637842"/>
            <a:ext cx="3057525" cy="565539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marL="11430">
              <a:lnSpc>
                <a:spcPct val="100000"/>
              </a:lnSpc>
              <a:spcBef>
                <a:spcPts val="90"/>
              </a:spcBef>
            </a:pPr>
            <a:r>
              <a:rPr sz="3600" spc="-45" dirty="0">
                <a:solidFill>
                  <a:srgbClr val="FFFFFF"/>
                </a:solidFill>
                <a:latin typeface="Intro Bold"/>
                <a:cs typeface="Intro Bold"/>
              </a:rPr>
              <a:t>OBRIGADO!</a:t>
            </a:r>
            <a:r>
              <a:rPr sz="3600" spc="-140" dirty="0">
                <a:solidFill>
                  <a:srgbClr val="FFFFFF"/>
                </a:solidFill>
                <a:latin typeface="Intro Bold"/>
                <a:cs typeface="Intro Bold"/>
              </a:rPr>
              <a:t> </a:t>
            </a:r>
            <a:r>
              <a:rPr sz="3600" spc="-36" dirty="0">
                <a:solidFill>
                  <a:srgbClr val="F4EB76"/>
                </a:solidFill>
                <a:latin typeface="Intro Bold"/>
                <a:cs typeface="Intro Bold"/>
              </a:rPr>
              <a:t>:)</a:t>
            </a:r>
            <a:endParaRPr sz="3600" dirty="0">
              <a:latin typeface="Intro Bold"/>
              <a:cs typeface="Intro Bold"/>
            </a:endParaRPr>
          </a:p>
        </p:txBody>
      </p:sp>
      <p:sp>
        <p:nvSpPr>
          <p:cNvPr id="16" name="object 15"/>
          <p:cNvSpPr txBox="1">
            <a:spLocks/>
          </p:cNvSpPr>
          <p:nvPr/>
        </p:nvSpPr>
        <p:spPr>
          <a:xfrm>
            <a:off x="1608400" y="5632175"/>
            <a:ext cx="5927200" cy="319318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" algn="ctr">
              <a:lnSpc>
                <a:spcPct val="100000"/>
              </a:lnSpc>
              <a:spcBef>
                <a:spcPts val="90"/>
              </a:spcBef>
            </a:pPr>
            <a:r>
              <a:rPr lang="pt-BR" sz="2000" spc="-45" dirty="0" smtClean="0">
                <a:solidFill>
                  <a:srgbClr val="FFFFFF"/>
                </a:solidFill>
                <a:latin typeface="Intro Bold"/>
                <a:cs typeface="Intro Bold"/>
              </a:rPr>
              <a:t>Tiago </a:t>
            </a:r>
            <a:r>
              <a:rPr lang="pt-BR" sz="2000" spc="-45" dirty="0" err="1" smtClean="0">
                <a:solidFill>
                  <a:srgbClr val="FFFFFF"/>
                </a:solidFill>
                <a:latin typeface="Intro Bold"/>
                <a:cs typeface="Intro Bold"/>
              </a:rPr>
              <a:t>Holzmann</a:t>
            </a:r>
            <a:r>
              <a:rPr lang="pt-BR" sz="2000" spc="-45" dirty="0" smtClean="0">
                <a:solidFill>
                  <a:srgbClr val="FFFFFF"/>
                </a:solidFill>
                <a:latin typeface="Intro Bold"/>
                <a:cs typeface="Intro Bold"/>
              </a:rPr>
              <a:t> da Silva – Presidente CAU/RS</a:t>
            </a:r>
            <a:endParaRPr lang="pt-BR" sz="2000" dirty="0">
              <a:latin typeface="Intro Bold"/>
              <a:cs typeface="Intro Bold"/>
            </a:endParaRPr>
          </a:p>
        </p:txBody>
      </p:sp>
    </p:spTree>
    <p:extLst>
      <p:ext uri="{BB962C8B-B14F-4D97-AF65-F5344CB8AC3E}">
        <p14:creationId xmlns:p14="http://schemas.microsoft.com/office/powerpoint/2010/main" val="8156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6365" y="730794"/>
            <a:ext cx="7788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Qual a importância dos Conselhos? </a:t>
            </a:r>
          </a:p>
          <a:p>
            <a:endParaRPr lang="pt-BR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7032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fortaleza desabamen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48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Edifício Andréa, Fortaleza</a:t>
            </a:r>
          </a:p>
        </p:txBody>
      </p:sp>
    </p:spTree>
    <p:extLst>
      <p:ext uri="{BB962C8B-B14F-4D97-AF65-F5344CB8AC3E}">
        <p14:creationId xmlns:p14="http://schemas.microsoft.com/office/powerpoint/2010/main" val="408669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m para cau rs fiscaliza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59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sultado de imagem para SINDEXPO 2019 – Feira de Negócios para Condomíni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712"/>
            <a:ext cx="9168148" cy="445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59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www.caurs.gov.br/wp-content/uploads/2019/01/ensino_denuncia_post-1024x57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505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224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fortaleza desabamen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481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" y="5785394"/>
            <a:ext cx="5105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+mj-lt"/>
              </a:rPr>
              <a:t>Edifício Andréa, Fortaleza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76365" y="730794"/>
            <a:ext cx="7788365" cy="3416320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Fiscalização e manutenção</a:t>
            </a:r>
          </a:p>
          <a:p>
            <a:r>
              <a:rPr lang="pt-BR" sz="2400" dirty="0" smtClean="0">
                <a:latin typeface="+mj-lt"/>
              </a:rPr>
              <a:t>Ação conjunta com Síndicos e Condomínios</a:t>
            </a:r>
          </a:p>
          <a:p>
            <a:r>
              <a:rPr lang="pt-BR" sz="2400" dirty="0" smtClean="0">
                <a:latin typeface="+mj-lt"/>
              </a:rPr>
              <a:t>Competência: atribuição + capacidade</a:t>
            </a:r>
          </a:p>
          <a:p>
            <a:r>
              <a:rPr lang="pt-BR" sz="2400" dirty="0" smtClean="0">
                <a:latin typeface="+mj-lt"/>
              </a:rPr>
              <a:t>Conduta ética</a:t>
            </a:r>
          </a:p>
          <a:p>
            <a:r>
              <a:rPr lang="pt-BR" sz="2400" dirty="0" smtClean="0">
                <a:latin typeface="+mj-lt"/>
              </a:rPr>
              <a:t>Qualidade do ensino, </a:t>
            </a:r>
            <a:r>
              <a:rPr lang="pt-BR" sz="2400" dirty="0" err="1" smtClean="0">
                <a:latin typeface="+mj-lt"/>
              </a:rPr>
              <a:t>EaD</a:t>
            </a:r>
            <a:r>
              <a:rPr lang="pt-BR" sz="2400" dirty="0" smtClean="0">
                <a:latin typeface="+mj-lt"/>
              </a:rPr>
              <a:t>, </a:t>
            </a:r>
            <a:r>
              <a:rPr lang="pt-BR" sz="2400" dirty="0" err="1" smtClean="0">
                <a:latin typeface="+mj-lt"/>
              </a:rPr>
              <a:t>DCNs</a:t>
            </a:r>
            <a:endParaRPr lang="pt-BR" sz="2400" dirty="0" smtClean="0">
              <a:latin typeface="+mj-lt"/>
            </a:endParaRPr>
          </a:p>
          <a:p>
            <a:endParaRPr lang="pt-BR" sz="2400" dirty="0">
              <a:latin typeface="+mj-lt"/>
            </a:endParaRPr>
          </a:p>
          <a:p>
            <a:r>
              <a:rPr lang="pt-BR" sz="2400" dirty="0" smtClean="0">
                <a:latin typeface="+mj-lt"/>
              </a:rPr>
              <a:t>SEGURANÇA </a:t>
            </a:r>
          </a:p>
          <a:p>
            <a:r>
              <a:rPr lang="pt-BR" sz="2400" dirty="0" smtClean="0">
                <a:latin typeface="+mj-lt"/>
              </a:rPr>
              <a:t>SAÚDE </a:t>
            </a:r>
          </a:p>
          <a:p>
            <a:r>
              <a:rPr lang="pt-BR" sz="2400" dirty="0" smtClean="0">
                <a:latin typeface="+mj-lt"/>
              </a:rPr>
              <a:t>EDUCAÇÃO</a:t>
            </a:r>
          </a:p>
        </p:txBody>
      </p:sp>
    </p:spTree>
    <p:extLst>
      <p:ext uri="{BB962C8B-B14F-4D97-AF65-F5344CB8AC3E}">
        <p14:creationId xmlns:p14="http://schemas.microsoft.com/office/powerpoint/2010/main" val="31159267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</TotalTime>
  <Words>585</Words>
  <Application>Microsoft Office PowerPoint</Application>
  <PresentationFormat>Apresentação na tela (4:3)</PresentationFormat>
  <Paragraphs>107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Intro Bold</vt:lpstr>
      <vt:lpstr>Intro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 :)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19</cp:revision>
  <dcterms:created xsi:type="dcterms:W3CDTF">2019-10-29T21:01:16Z</dcterms:created>
  <dcterms:modified xsi:type="dcterms:W3CDTF">2019-10-30T03:30:28Z</dcterms:modified>
</cp:coreProperties>
</file>