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56ae45085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56ae45085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56ae45085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56ae45085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56ae45085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56ae45085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56ae45085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56ae45085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56ae45085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56ae45085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56ae45085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56ae45085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56ae4508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56ae4508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56ae45085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56ae45085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56ae450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56ae450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6ae4508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56ae45085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56ae45085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56ae45085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56ae45085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56ae45085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56ae45085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56ae45085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6ae45085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6ae45085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56ae45085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56ae45085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6ae4508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56ae4508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1" cy="429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487"/>
          <a:stretch/>
        </p:blipFill>
        <p:spPr>
          <a:xfrm>
            <a:off x="0" y="4179800"/>
            <a:ext cx="9143999" cy="9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65825" y="4135100"/>
            <a:ext cx="1779300" cy="30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42550" y="4253675"/>
            <a:ext cx="275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34F5C"/>
                </a:solidFill>
              </a:rPr>
              <a:t>Arqª.Urbª Daniela Sarmento</a:t>
            </a:r>
            <a:endParaRPr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34F5C"/>
                </a:solidFill>
              </a:rPr>
              <a:t>Presidente CAU/SC 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0150" y="470025"/>
            <a:ext cx="39306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C343D"/>
                </a:solidFill>
              </a:rPr>
              <a:t>Função Social da Propriedade e o Direito à Cidade e ao Meio Ambiente</a:t>
            </a:r>
            <a:endParaRPr sz="2400" b="1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2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60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2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875" y="0"/>
            <a:ext cx="7292224" cy="4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69" name="Google Shape;169;p23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3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3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26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4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79" name="Google Shape;179;p24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4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700" y="634450"/>
            <a:ext cx="5166101" cy="387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5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88" name="Google Shape;188;p25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5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00" y="263950"/>
            <a:ext cx="8088974" cy="45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6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97" name="Google Shape;197;p26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6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03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750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207" name="Google Shape;207;p27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27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0" name="Google Shape;2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1287"/>
            <a:ext cx="4572000" cy="342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8" y="591275"/>
            <a:ext cx="4572017" cy="34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217" name="Google Shape;217;p28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8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850" y="258450"/>
            <a:ext cx="7810501" cy="43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9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226" name="Google Shape;226;p29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29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1832050" y="2208825"/>
            <a:ext cx="1998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400" b="1">
                <a:solidFill>
                  <a:srgbClr val="134F5C"/>
                </a:solidFill>
              </a:rPr>
              <a:t>Obrigada!</a:t>
            </a:r>
            <a:endParaRPr sz="2400" b="1">
              <a:solidFill>
                <a:srgbClr val="134F5C"/>
              </a:solidFill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4502000" y="2015700"/>
            <a:ext cx="4106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34F5C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134F5C"/>
                </a:solidFill>
              </a:rPr>
              <a:t>Presidente CAU/SC</a:t>
            </a:r>
            <a:endParaRPr sz="1200" b="1">
              <a:solidFill>
                <a:srgbClr val="134F5C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presidente@causc.gov.br</a:t>
            </a:r>
            <a:endParaRPr b="1">
              <a:solidFill>
                <a:srgbClr val="134F5C"/>
              </a:solidFill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5608700" y="2228700"/>
            <a:ext cx="30000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1">
                <a:solidFill>
                  <a:srgbClr val="134F5C"/>
                </a:solidFill>
              </a:rPr>
              <a:t>Daniela Sarmento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973" y="3647200"/>
            <a:ext cx="4394925" cy="10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66" name="Google Shape;66;p14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4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14"/>
          <p:cNvSpPr/>
          <p:nvPr/>
        </p:nvSpPr>
        <p:spPr>
          <a:xfrm>
            <a:off x="699625" y="1688575"/>
            <a:ext cx="7060800" cy="6639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99600" y="2526775"/>
            <a:ext cx="7060800" cy="6639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99700" y="3441175"/>
            <a:ext cx="7060800" cy="6639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99625" y="774175"/>
            <a:ext cx="6984600" cy="6639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32325" y="868825"/>
            <a:ext cx="3459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134F5C"/>
                </a:solidFill>
              </a:rPr>
              <a:t>Abordagem histórica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932325" y="1783225"/>
            <a:ext cx="7266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rgbClr val="134F5C"/>
                </a:solidFill>
              </a:rPr>
              <a:t>Reflexões e apontamentos sobre a </a:t>
            </a:r>
            <a:r>
              <a:rPr lang="pt-BR" dirty="0" smtClean="0">
                <a:solidFill>
                  <a:srgbClr val="134F5C"/>
                </a:solidFill>
              </a:rPr>
              <a:t>função </a:t>
            </a:r>
            <a:r>
              <a:rPr lang="pt-BR" dirty="0">
                <a:solidFill>
                  <a:srgbClr val="134F5C"/>
                </a:solidFill>
              </a:rPr>
              <a:t>social da propriedade</a:t>
            </a:r>
            <a:endParaRPr dirty="0">
              <a:solidFill>
                <a:srgbClr val="134F5C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932325" y="2621425"/>
            <a:ext cx="4708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134F5C"/>
                </a:solidFill>
              </a:rPr>
              <a:t>Direito à cidade e a moradia digna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932325" y="3535825"/>
            <a:ext cx="4708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134F5C"/>
                </a:solidFill>
              </a:rPr>
              <a:t>Direito das mulheres à cidade</a:t>
            </a:r>
            <a:endParaRPr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84" name="Google Shape;84;p15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-73475"/>
            <a:ext cx="7540025" cy="49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183775"/>
            <a:ext cx="8917500" cy="964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33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134F5C"/>
                </a:solidFill>
              </a:rPr>
              <a:t>A defesa da função social da propriedade</a:t>
            </a:r>
            <a:endParaRPr sz="2400" b="1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95" name="Google Shape;95;p16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6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20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1. Desconsideração do Plano Diretor como instrumento básico da Política de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Desenvolvimento Urbano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2. Supressão da autoexecutoriedade dos atos de poder de polícia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administrativa municipal no que diz respeito ao cumprimento da Função Social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da Propriedade e violação do princípio da separação dos poderes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3. Previsão de pagamento de indenização com valores de mercado para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propriedades que não atendam a sua função social, premiando um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comportamento inconstitucional.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4. Motivações incompatíveis com o princípio constitucional da função social da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134F5C"/>
                </a:solidFill>
                <a:highlight>
                  <a:srgbClr val="FFFFFF"/>
                </a:highlight>
              </a:rPr>
              <a:t>propriedade e outros direitos e garantias individuais.</a:t>
            </a: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6018625" y="1704850"/>
            <a:ext cx="3151500" cy="280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6114600" y="1931400"/>
            <a:ext cx="30294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134F5C"/>
                </a:solidFill>
              </a:rPr>
              <a:t>NOTA TÉCNICA</a:t>
            </a:r>
            <a:endParaRPr sz="1200" b="1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34F5C"/>
                </a:solidFill>
              </a:rPr>
              <a:t>Instituto Brasileiro de Direito Urbanístico (IBDU)</a:t>
            </a:r>
            <a:endParaRPr sz="12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34F5C"/>
                </a:solidFill>
              </a:rPr>
              <a:t>Conselho Federal da Ordem dos Advogados do Brasil </a:t>
            </a:r>
            <a:endParaRPr sz="12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34F5C"/>
                </a:solidFill>
              </a:rPr>
              <a:t>(CFOAB)</a:t>
            </a:r>
            <a:endParaRPr sz="12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34F5C"/>
                </a:solidFill>
              </a:rPr>
              <a:t>Comissão Especial de Direito Urbanístico do CFOAB (CEDU-CFOAB)</a:t>
            </a:r>
            <a:endParaRPr sz="12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34F5C"/>
                </a:solidFill>
              </a:rPr>
              <a:t>Comissão de Direito Urbanístico da OAB/SP (CDU-OAB/SP)</a:t>
            </a:r>
            <a:endParaRPr sz="12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134F5C"/>
                </a:solidFill>
              </a:rPr>
              <a:t>Instituto de Arquitetos do Brasil (IAB)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04800" y="1066800"/>
            <a:ext cx="879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134F5C"/>
                </a:solidFill>
              </a:rPr>
              <a:t>182</a:t>
            </a:r>
            <a:r>
              <a:rPr lang="pt-BR" sz="1200">
                <a:solidFill>
                  <a:srgbClr val="134F5C"/>
                </a:solidFill>
              </a:rPr>
              <a:t>. </a:t>
            </a:r>
            <a:r>
              <a:rPr lang="pt-BR" sz="1200" b="1">
                <a:solidFill>
                  <a:srgbClr val="134F5C"/>
                </a:solidFill>
              </a:rPr>
              <a:t>Art</a:t>
            </a:r>
            <a:r>
              <a:rPr lang="pt-BR" sz="1200">
                <a:solidFill>
                  <a:srgbClr val="134F5C"/>
                </a:solidFill>
              </a:rPr>
              <a:t>. </a:t>
            </a:r>
            <a:r>
              <a:rPr lang="pt-BR" sz="1200" b="1">
                <a:solidFill>
                  <a:srgbClr val="134F5C"/>
                </a:solidFill>
              </a:rPr>
              <a:t>182</a:t>
            </a:r>
            <a:r>
              <a:rPr lang="pt-BR" sz="1200">
                <a:solidFill>
                  <a:srgbClr val="134F5C"/>
                </a:solidFill>
              </a:rPr>
              <a:t>. A política de desenvolvimento urbano, executada pelo poder público municipal, conforme diretrizes gerais fixadas em lei, tem por objetivo ordenar o pleno desenvolvimento das funções sociais da cidade e garantir o bem-estar de seus habitantes.</a:t>
            </a:r>
            <a:endParaRPr sz="12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0" y="488575"/>
            <a:ext cx="8917500" cy="6639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259149" y="603705"/>
            <a:ext cx="8832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134F5C"/>
                </a:solidFill>
              </a:rPr>
              <a:t>DIREITO À CIDADE e o entendimento do Fórum Nacional de </a:t>
            </a:r>
            <a:r>
              <a:rPr lang="pt-BR" sz="1800" b="1" dirty="0" smtClean="0">
                <a:solidFill>
                  <a:srgbClr val="134F5C"/>
                </a:solidFill>
              </a:rPr>
              <a:t>Reforma </a:t>
            </a:r>
            <a:r>
              <a:rPr lang="pt-BR" sz="1800" b="1" dirty="0">
                <a:solidFill>
                  <a:srgbClr val="134F5C"/>
                </a:solidFill>
              </a:rPr>
              <a:t>Urbana</a:t>
            </a:r>
            <a:endParaRPr sz="1800" dirty="0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09" name="Google Shape;109;p17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7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20700" y="1122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Direito coletivo</a:t>
            </a:r>
            <a:r>
              <a:rPr lang="pt-BR" sz="1500">
                <a:solidFill>
                  <a:srgbClr val="134F5C"/>
                </a:solidFill>
              </a:rPr>
              <a:t> de todas as pessoas ao usufruto equitativo da cidade dentro dos princípios da justiça social e territorial, da sustentabilidade ambiental e da democracia. Ou seja, o </a:t>
            </a:r>
            <a:r>
              <a:rPr lang="pt-BR" b="1">
                <a:solidFill>
                  <a:srgbClr val="134F5C"/>
                </a:solidFill>
              </a:rPr>
              <a:t>direito à cidade envolve o direito à moradia, ao acesso à terra urbanizada, ao saneamento ambiental, a mobilidade urbana, ao trabalho, a cultura, ao lazer, a educação, a saúde e a todos os bens e serviços </a:t>
            </a:r>
            <a:r>
              <a:rPr lang="pt-BR" sz="1500">
                <a:solidFill>
                  <a:srgbClr val="134F5C"/>
                </a:solidFill>
              </a:rPr>
              <a:t>necessários a reprodução social com dignidade e qualidade.</a:t>
            </a:r>
            <a:endParaRPr sz="1500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134F5C"/>
                </a:solidFill>
              </a:rPr>
              <a:t>O direito à cidade também envolve o direito de recriar a cidade, o </a:t>
            </a:r>
            <a:r>
              <a:rPr lang="pt-BR" b="1">
                <a:solidFill>
                  <a:srgbClr val="134F5C"/>
                </a:solidFill>
              </a:rPr>
              <a:t>direito de ter uma cidade radicalmente democrática, onde todos e todas possam participar das decisões relativas a forma como a cidade deve funcionar e ao modo de organizar a vida coletiva.</a:t>
            </a:r>
            <a:endParaRPr b="1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18" name="Google Shape;118;p18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8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037" y="0"/>
            <a:ext cx="4913925" cy="49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A feminilização da </a:t>
            </a:r>
            <a:endParaRPr b="1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pobreza</a:t>
            </a:r>
            <a:endParaRPr b="1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a invisibilidade </a:t>
            </a:r>
            <a:endParaRPr b="1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das mulheres</a:t>
            </a:r>
            <a:endParaRPr b="1">
              <a:solidFill>
                <a:srgbClr val="134F5C"/>
              </a:solidFill>
            </a:endParaRPr>
          </a:p>
        </p:txBody>
      </p:sp>
      <p:grpSp>
        <p:nvGrpSpPr>
          <p:cNvPr id="127" name="Google Shape;127;p19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28" name="Google Shape;128;p19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9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7225" y="0"/>
            <a:ext cx="6516775" cy="48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249725" y="85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134F5C"/>
                </a:solidFill>
              </a:rPr>
              <a:t>Remoções urbanas</a:t>
            </a:r>
            <a:endParaRPr b="1">
              <a:solidFill>
                <a:srgbClr val="134F5C"/>
              </a:solidFill>
            </a:endParaRPr>
          </a:p>
        </p:txBody>
      </p:sp>
      <p:grpSp>
        <p:nvGrpSpPr>
          <p:cNvPr id="137" name="Google Shape;137;p20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38" name="Google Shape;138;p20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0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270875" y="532750"/>
            <a:ext cx="33183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34F5C"/>
                </a:solidFill>
              </a:rPr>
              <a:t>Remoção Vila Leopoldina - SP</a:t>
            </a:r>
            <a:endParaRPr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134F5C"/>
              </a:solidFill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6850"/>
            <a:ext cx="4939126" cy="2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2925" y="1276850"/>
            <a:ext cx="4288311" cy="2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1"/>
          <p:cNvGrpSpPr/>
          <p:nvPr/>
        </p:nvGrpSpPr>
        <p:grpSpPr>
          <a:xfrm>
            <a:off x="0" y="4179375"/>
            <a:ext cx="9143999" cy="964125"/>
            <a:chOff x="0" y="4179375"/>
            <a:chExt cx="9143999" cy="964125"/>
          </a:xfrm>
        </p:grpSpPr>
        <p:pic>
          <p:nvPicPr>
            <p:cNvPr id="149" name="Google Shape;149;p21"/>
            <p:cNvPicPr preferRelativeResize="0"/>
            <p:nvPr/>
          </p:nvPicPr>
          <p:blipFill rotWithShape="1">
            <a:blip r:embed="rId3">
              <a:alphaModFix/>
            </a:blip>
            <a:srcRect l="487"/>
            <a:stretch/>
          </p:blipFill>
          <p:spPr>
            <a:xfrm>
              <a:off x="0" y="4179800"/>
              <a:ext cx="9143999" cy="9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1"/>
            <p:cNvSpPr/>
            <p:nvPr/>
          </p:nvSpPr>
          <p:spPr>
            <a:xfrm>
              <a:off x="248125" y="4179375"/>
              <a:ext cx="1743900" cy="30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302725" y="4436100"/>
              <a:ext cx="4529700" cy="371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t="26166" r="7629"/>
          <a:stretch/>
        </p:blipFill>
        <p:spPr>
          <a:xfrm>
            <a:off x="4572000" y="2686200"/>
            <a:ext cx="4184975" cy="223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-57366"/>
            <a:ext cx="4184975" cy="279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825" y="481850"/>
            <a:ext cx="3845600" cy="38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Apresentação na tela (16:9)</PresentationFormat>
  <Paragraphs>50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Simple Light</vt:lpstr>
      <vt:lpstr>Apresentação do PowerPoint</vt:lpstr>
      <vt:lpstr>Apresentação do PowerPoint</vt:lpstr>
      <vt:lpstr>Apresentação do PowerPoint</vt:lpstr>
      <vt:lpstr>A defesa da função social da propriedade </vt:lpstr>
      <vt:lpstr>DIREITO À CIDADE e o entendimento do Fórum Nacional de Reforma Urbana </vt:lpstr>
      <vt:lpstr>Apresentação do PowerPoint</vt:lpstr>
      <vt:lpstr>Apresentação do PowerPoint</vt:lpstr>
      <vt:lpstr>Remoções urbanas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Presidente - CAU/SC</cp:lastModifiedBy>
  <cp:revision>1</cp:revision>
  <dcterms:modified xsi:type="dcterms:W3CDTF">2019-10-30T04:42:47Z</dcterms:modified>
</cp:coreProperties>
</file>