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274" r:id="rId3"/>
    <p:sldId id="276" r:id="rId4"/>
    <p:sldId id="280" r:id="rId5"/>
    <p:sldId id="272" r:id="rId6"/>
    <p:sldId id="273" r:id="rId7"/>
    <p:sldId id="279" r:id="rId8"/>
    <p:sldId id="269" r:id="rId9"/>
    <p:sldId id="270" r:id="rId10"/>
    <p:sldId id="271" r:id="rId11"/>
    <p:sldId id="257" r:id="rId12"/>
    <p:sldId id="258" r:id="rId13"/>
    <p:sldId id="259" r:id="rId14"/>
    <p:sldId id="260" r:id="rId15"/>
    <p:sldId id="282" r:id="rId16"/>
    <p:sldId id="283" r:id="rId17"/>
    <p:sldId id="281" r:id="rId18"/>
    <p:sldId id="288" r:id="rId19"/>
    <p:sldId id="287" r:id="rId20"/>
    <p:sldId id="286" r:id="rId21"/>
    <p:sldId id="284" r:id="rId22"/>
    <p:sldId id="278" r:id="rId23"/>
    <p:sldId id="285" r:id="rId24"/>
  </p:sldIdLst>
  <p:sldSz cx="9144000" cy="6858000" type="screen4x3"/>
  <p:notesSz cx="6881813" cy="96615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DE58A-0C40-48DC-819D-D769B60E91B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0A551E-474C-4F73-98FF-0C4AD930D796}">
      <dgm:prSet phldrT="[Texto]"/>
      <dgm:spPr/>
      <dgm:t>
        <a:bodyPr/>
        <a:lstStyle/>
        <a:p>
          <a:r>
            <a:rPr lang="pt-BR" dirty="0" smtClean="0"/>
            <a:t>Intervenção do Estado na propriedade</a:t>
          </a:r>
          <a:endParaRPr lang="pt-BR" dirty="0"/>
        </a:p>
      </dgm:t>
    </dgm:pt>
    <dgm:pt modelId="{D92DDE46-8141-42E1-B782-2A32F43CAA48}" type="parTrans" cxnId="{C8A8C91D-5CB1-4F66-929C-20F032BE63F4}">
      <dgm:prSet/>
      <dgm:spPr/>
      <dgm:t>
        <a:bodyPr/>
        <a:lstStyle/>
        <a:p>
          <a:endParaRPr lang="pt-BR"/>
        </a:p>
      </dgm:t>
    </dgm:pt>
    <dgm:pt modelId="{D2AAFA94-677A-48AB-8233-0834023C7012}" type="sibTrans" cxnId="{C8A8C91D-5CB1-4F66-929C-20F032BE63F4}">
      <dgm:prSet/>
      <dgm:spPr/>
      <dgm:t>
        <a:bodyPr/>
        <a:lstStyle/>
        <a:p>
          <a:endParaRPr lang="pt-BR"/>
        </a:p>
      </dgm:t>
    </dgm:pt>
    <dgm:pt modelId="{0AF020FF-1DA2-44F2-B79B-CB5641CD33C1}">
      <dgm:prSet phldrT="[Texto]"/>
      <dgm:spPr/>
      <dgm:t>
        <a:bodyPr/>
        <a:lstStyle/>
        <a:p>
          <a:r>
            <a:rPr lang="pt-BR" dirty="0" smtClean="0"/>
            <a:t>Atividade estatal que tem por fim ajustar, conciliar o uso da propriedade particular com os interesses da coletividade</a:t>
          </a:r>
          <a:endParaRPr lang="pt-BR" dirty="0"/>
        </a:p>
      </dgm:t>
    </dgm:pt>
    <dgm:pt modelId="{08DDBBF3-7D05-40B0-8CED-B728326E4398}" type="parTrans" cxnId="{0063E5F5-0952-49D4-B926-1B410194AA62}">
      <dgm:prSet/>
      <dgm:spPr/>
      <dgm:t>
        <a:bodyPr/>
        <a:lstStyle/>
        <a:p>
          <a:endParaRPr lang="pt-BR"/>
        </a:p>
      </dgm:t>
    </dgm:pt>
    <dgm:pt modelId="{2E14F3EC-6CAB-4516-A143-602157C43004}" type="sibTrans" cxnId="{0063E5F5-0952-49D4-B926-1B410194AA62}">
      <dgm:prSet/>
      <dgm:spPr/>
      <dgm:t>
        <a:bodyPr/>
        <a:lstStyle/>
        <a:p>
          <a:endParaRPr lang="pt-BR"/>
        </a:p>
      </dgm:t>
    </dgm:pt>
    <dgm:pt modelId="{340AFAA4-0AFF-442E-82EE-85D441277645}">
      <dgm:prSet phldrT="[Texto]"/>
      <dgm:spPr/>
      <dgm:t>
        <a:bodyPr/>
        <a:lstStyle/>
        <a:p>
          <a:r>
            <a:rPr lang="pt-BR" dirty="0" smtClean="0"/>
            <a:t>Interesse maior da coletividade</a:t>
          </a:r>
        </a:p>
        <a:p>
          <a:r>
            <a:rPr lang="pt-BR" dirty="0" smtClean="0"/>
            <a:t>Observância dos meios e procedimentos autorizados na Constituição e nas leis reguladoras</a:t>
          </a:r>
          <a:endParaRPr lang="pt-BR" dirty="0"/>
        </a:p>
      </dgm:t>
    </dgm:pt>
    <dgm:pt modelId="{DBB98E23-5A64-43BA-82E7-2DFDB33537D9}" type="parTrans" cxnId="{79EE132E-AB6D-4B5F-8AF5-354F212280FC}">
      <dgm:prSet/>
      <dgm:spPr/>
      <dgm:t>
        <a:bodyPr/>
        <a:lstStyle/>
        <a:p>
          <a:endParaRPr lang="pt-BR"/>
        </a:p>
      </dgm:t>
    </dgm:pt>
    <dgm:pt modelId="{5028031E-B94E-40B3-9B06-2B6432C087C5}" type="sibTrans" cxnId="{79EE132E-AB6D-4B5F-8AF5-354F212280FC}">
      <dgm:prSet/>
      <dgm:spPr/>
      <dgm:t>
        <a:bodyPr/>
        <a:lstStyle/>
        <a:p>
          <a:endParaRPr lang="pt-BR"/>
        </a:p>
      </dgm:t>
    </dgm:pt>
    <dgm:pt modelId="{B4BBA41E-E2A3-430F-9B87-5D4FD32FF91A}" type="pres">
      <dgm:prSet presAssocID="{1E3DE58A-0C40-48DC-819D-D769B60E91B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9700C3-1E4A-48AD-A173-33B7B727CC4F}" type="pres">
      <dgm:prSet presAssocID="{1E3DE58A-0C40-48DC-819D-D769B60E91B0}" presName="dummyMaxCanvas" presStyleCnt="0">
        <dgm:presLayoutVars/>
      </dgm:prSet>
      <dgm:spPr/>
    </dgm:pt>
    <dgm:pt modelId="{7B8FC698-B2F7-44BD-BF07-C70D72C25E22}" type="pres">
      <dgm:prSet presAssocID="{1E3DE58A-0C40-48DC-819D-D769B60E91B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281D06-74C9-44EF-A6E2-E8F8737713AC}" type="pres">
      <dgm:prSet presAssocID="{1E3DE58A-0C40-48DC-819D-D769B60E91B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53635E-F8B1-480D-AED0-24B302FEE925}" type="pres">
      <dgm:prSet presAssocID="{1E3DE58A-0C40-48DC-819D-D769B60E91B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7C53B1-DCE8-4A4F-9185-287A3FCC8EE4}" type="pres">
      <dgm:prSet presAssocID="{1E3DE58A-0C40-48DC-819D-D769B60E91B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38EA43-2796-48F1-A41F-0EC85CA1B1FB}" type="pres">
      <dgm:prSet presAssocID="{1E3DE58A-0C40-48DC-819D-D769B60E91B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F93A48-8E90-4DDF-9699-29344A9342D2}" type="pres">
      <dgm:prSet presAssocID="{1E3DE58A-0C40-48DC-819D-D769B60E91B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0352A0-C9B6-46A9-AF4C-C30949366D6B}" type="pres">
      <dgm:prSet presAssocID="{1E3DE58A-0C40-48DC-819D-D769B60E91B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56A61B-C3A9-49BD-B3D6-12017A370D6B}" type="pres">
      <dgm:prSet presAssocID="{1E3DE58A-0C40-48DC-819D-D769B60E91B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063E5F5-0952-49D4-B926-1B410194AA62}" srcId="{1E3DE58A-0C40-48DC-819D-D769B60E91B0}" destId="{0AF020FF-1DA2-44F2-B79B-CB5641CD33C1}" srcOrd="1" destOrd="0" parTransId="{08DDBBF3-7D05-40B0-8CED-B728326E4398}" sibTransId="{2E14F3EC-6CAB-4516-A143-602157C43004}"/>
    <dgm:cxn modelId="{CB9F309F-4347-42F6-B634-48B10D871A11}" type="presOf" srcId="{C70A551E-474C-4F73-98FF-0C4AD930D796}" destId="{7B8FC698-B2F7-44BD-BF07-C70D72C25E22}" srcOrd="0" destOrd="0" presId="urn:microsoft.com/office/officeart/2005/8/layout/vProcess5"/>
    <dgm:cxn modelId="{C13567E2-EA1E-41F2-B36E-06DAB7E6593B}" type="presOf" srcId="{0AF020FF-1DA2-44F2-B79B-CB5641CD33C1}" destId="{94281D06-74C9-44EF-A6E2-E8F8737713AC}" srcOrd="0" destOrd="0" presId="urn:microsoft.com/office/officeart/2005/8/layout/vProcess5"/>
    <dgm:cxn modelId="{EEE62607-19E9-4FAE-AEF0-B5011EEAD9B8}" type="presOf" srcId="{C70A551E-474C-4F73-98FF-0C4AD930D796}" destId="{23F93A48-8E90-4DDF-9699-29344A9342D2}" srcOrd="1" destOrd="0" presId="urn:microsoft.com/office/officeart/2005/8/layout/vProcess5"/>
    <dgm:cxn modelId="{3B01650B-E9EF-4D7D-BCB1-954FBF6AB6A5}" type="presOf" srcId="{2E14F3EC-6CAB-4516-A143-602157C43004}" destId="{0238EA43-2796-48F1-A41F-0EC85CA1B1FB}" srcOrd="0" destOrd="0" presId="urn:microsoft.com/office/officeart/2005/8/layout/vProcess5"/>
    <dgm:cxn modelId="{BC6A9577-0B53-474D-917B-A780A1943FDF}" type="presOf" srcId="{0AF020FF-1DA2-44F2-B79B-CB5641CD33C1}" destId="{050352A0-C9B6-46A9-AF4C-C30949366D6B}" srcOrd="1" destOrd="0" presId="urn:microsoft.com/office/officeart/2005/8/layout/vProcess5"/>
    <dgm:cxn modelId="{DE40A06C-DAB4-4C05-B870-C0515EA9BDF9}" type="presOf" srcId="{1E3DE58A-0C40-48DC-819D-D769B60E91B0}" destId="{B4BBA41E-E2A3-430F-9B87-5D4FD32FF91A}" srcOrd="0" destOrd="0" presId="urn:microsoft.com/office/officeart/2005/8/layout/vProcess5"/>
    <dgm:cxn modelId="{C8A8C91D-5CB1-4F66-929C-20F032BE63F4}" srcId="{1E3DE58A-0C40-48DC-819D-D769B60E91B0}" destId="{C70A551E-474C-4F73-98FF-0C4AD930D796}" srcOrd="0" destOrd="0" parTransId="{D92DDE46-8141-42E1-B782-2A32F43CAA48}" sibTransId="{D2AAFA94-677A-48AB-8233-0834023C7012}"/>
    <dgm:cxn modelId="{F76C45D1-6433-4109-933B-D24A624B7BB3}" type="presOf" srcId="{D2AAFA94-677A-48AB-8233-0834023C7012}" destId="{077C53B1-DCE8-4A4F-9185-287A3FCC8EE4}" srcOrd="0" destOrd="0" presId="urn:microsoft.com/office/officeart/2005/8/layout/vProcess5"/>
    <dgm:cxn modelId="{79EE132E-AB6D-4B5F-8AF5-354F212280FC}" srcId="{1E3DE58A-0C40-48DC-819D-D769B60E91B0}" destId="{340AFAA4-0AFF-442E-82EE-85D441277645}" srcOrd="2" destOrd="0" parTransId="{DBB98E23-5A64-43BA-82E7-2DFDB33537D9}" sibTransId="{5028031E-B94E-40B3-9B06-2B6432C087C5}"/>
    <dgm:cxn modelId="{55DBAC65-8E52-42BE-A673-F0D912968A11}" type="presOf" srcId="{340AFAA4-0AFF-442E-82EE-85D441277645}" destId="{2F53635E-F8B1-480D-AED0-24B302FEE925}" srcOrd="0" destOrd="0" presId="urn:microsoft.com/office/officeart/2005/8/layout/vProcess5"/>
    <dgm:cxn modelId="{358EFEBC-760F-4819-A8B0-5150A3D05A76}" type="presOf" srcId="{340AFAA4-0AFF-442E-82EE-85D441277645}" destId="{EF56A61B-C3A9-49BD-B3D6-12017A370D6B}" srcOrd="1" destOrd="0" presId="urn:microsoft.com/office/officeart/2005/8/layout/vProcess5"/>
    <dgm:cxn modelId="{C3D4448E-9FBF-4F2D-A35C-FC6F048AD97D}" type="presParOf" srcId="{B4BBA41E-E2A3-430F-9B87-5D4FD32FF91A}" destId="{859700C3-1E4A-48AD-A173-33B7B727CC4F}" srcOrd="0" destOrd="0" presId="urn:microsoft.com/office/officeart/2005/8/layout/vProcess5"/>
    <dgm:cxn modelId="{B92DE7E9-4F09-4085-90AE-D30356E5857B}" type="presParOf" srcId="{B4BBA41E-E2A3-430F-9B87-5D4FD32FF91A}" destId="{7B8FC698-B2F7-44BD-BF07-C70D72C25E22}" srcOrd="1" destOrd="0" presId="urn:microsoft.com/office/officeart/2005/8/layout/vProcess5"/>
    <dgm:cxn modelId="{57CE2705-51F1-437C-88F6-E3771B2DFC4C}" type="presParOf" srcId="{B4BBA41E-E2A3-430F-9B87-5D4FD32FF91A}" destId="{94281D06-74C9-44EF-A6E2-E8F8737713AC}" srcOrd="2" destOrd="0" presId="urn:microsoft.com/office/officeart/2005/8/layout/vProcess5"/>
    <dgm:cxn modelId="{2ED0659C-6852-4C53-91B2-BF7BB1D4617D}" type="presParOf" srcId="{B4BBA41E-E2A3-430F-9B87-5D4FD32FF91A}" destId="{2F53635E-F8B1-480D-AED0-24B302FEE925}" srcOrd="3" destOrd="0" presId="urn:microsoft.com/office/officeart/2005/8/layout/vProcess5"/>
    <dgm:cxn modelId="{901A4CD3-938C-4528-A7FD-551DF935CFFF}" type="presParOf" srcId="{B4BBA41E-E2A3-430F-9B87-5D4FD32FF91A}" destId="{077C53B1-DCE8-4A4F-9185-287A3FCC8EE4}" srcOrd="4" destOrd="0" presId="urn:microsoft.com/office/officeart/2005/8/layout/vProcess5"/>
    <dgm:cxn modelId="{02BF8895-AC10-4279-A04C-37B9F4CA6B42}" type="presParOf" srcId="{B4BBA41E-E2A3-430F-9B87-5D4FD32FF91A}" destId="{0238EA43-2796-48F1-A41F-0EC85CA1B1FB}" srcOrd="5" destOrd="0" presId="urn:microsoft.com/office/officeart/2005/8/layout/vProcess5"/>
    <dgm:cxn modelId="{D1D923F4-B952-4EA3-BA46-DFF69C7A7F4B}" type="presParOf" srcId="{B4BBA41E-E2A3-430F-9B87-5D4FD32FF91A}" destId="{23F93A48-8E90-4DDF-9699-29344A9342D2}" srcOrd="6" destOrd="0" presId="urn:microsoft.com/office/officeart/2005/8/layout/vProcess5"/>
    <dgm:cxn modelId="{BBFD3170-63BE-455C-A0CC-63975E6EBC13}" type="presParOf" srcId="{B4BBA41E-E2A3-430F-9B87-5D4FD32FF91A}" destId="{050352A0-C9B6-46A9-AF4C-C30949366D6B}" srcOrd="7" destOrd="0" presId="urn:microsoft.com/office/officeart/2005/8/layout/vProcess5"/>
    <dgm:cxn modelId="{4CB29E6B-3B13-44C0-BE57-7AA914F49275}" type="presParOf" srcId="{B4BBA41E-E2A3-430F-9B87-5D4FD32FF91A}" destId="{EF56A61B-C3A9-49BD-B3D6-12017A370D6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B33EF-DEFF-4B7A-9C30-EB89E01718C8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1AB55A47-74A8-401C-9FF5-7C82103B4004}">
      <dgm:prSet phldrT="[Texto]"/>
      <dgm:spPr/>
      <dgm:t>
        <a:bodyPr/>
        <a:lstStyle/>
        <a:p>
          <a:pPr algn="r"/>
          <a:r>
            <a:rPr lang="pt-BR" dirty="0" smtClean="0"/>
            <a:t>Plano Diretor = pacto</a:t>
          </a:r>
          <a:endParaRPr lang="pt-BR" dirty="0"/>
        </a:p>
      </dgm:t>
    </dgm:pt>
    <dgm:pt modelId="{C3075C4E-06AB-4F15-AD84-2EA1F47DC3A3}" type="parTrans" cxnId="{C29315DA-5542-445A-85BB-B5529C17CD70}">
      <dgm:prSet/>
      <dgm:spPr/>
      <dgm:t>
        <a:bodyPr/>
        <a:lstStyle/>
        <a:p>
          <a:pPr algn="r"/>
          <a:endParaRPr lang="pt-BR"/>
        </a:p>
      </dgm:t>
    </dgm:pt>
    <dgm:pt modelId="{CD7D57A7-EDA5-42CE-A6EF-DDDE66900263}" type="sibTrans" cxnId="{C29315DA-5542-445A-85BB-B5529C17CD70}">
      <dgm:prSet/>
      <dgm:spPr/>
      <dgm:t>
        <a:bodyPr/>
        <a:lstStyle/>
        <a:p>
          <a:pPr algn="r"/>
          <a:endParaRPr lang="pt-BR"/>
        </a:p>
      </dgm:t>
    </dgm:pt>
    <dgm:pt modelId="{651E2E24-BA49-4BE2-B7CE-1947ED49D738}" type="pres">
      <dgm:prSet presAssocID="{4E0B33EF-DEFF-4B7A-9C30-EB89E01718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F222D6-C22B-4150-929F-E53C0BEDE7AB}" type="pres">
      <dgm:prSet presAssocID="{1AB55A47-74A8-401C-9FF5-7C82103B4004}" presName="node" presStyleLbl="node1" presStyleIdx="0" presStyleCnt="1" custScaleX="633854" custScaleY="159490" custLinFactNeighborX="-72297" custLinFactNeighborY="-243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3B773E7-08B0-44BF-9837-DA2DEF62F883}" type="presOf" srcId="{4E0B33EF-DEFF-4B7A-9C30-EB89E01718C8}" destId="{651E2E24-BA49-4BE2-B7CE-1947ED49D738}" srcOrd="0" destOrd="0" presId="urn:microsoft.com/office/officeart/2005/8/layout/process5"/>
    <dgm:cxn modelId="{C29315DA-5542-445A-85BB-B5529C17CD70}" srcId="{4E0B33EF-DEFF-4B7A-9C30-EB89E01718C8}" destId="{1AB55A47-74A8-401C-9FF5-7C82103B4004}" srcOrd="0" destOrd="0" parTransId="{C3075C4E-06AB-4F15-AD84-2EA1F47DC3A3}" sibTransId="{CD7D57A7-EDA5-42CE-A6EF-DDDE66900263}"/>
    <dgm:cxn modelId="{F4EDC115-5224-4781-99AB-F0A38CB09D24}" type="presOf" srcId="{1AB55A47-74A8-401C-9FF5-7C82103B4004}" destId="{A4F222D6-C22B-4150-929F-E53C0BEDE7AB}" srcOrd="0" destOrd="0" presId="urn:microsoft.com/office/officeart/2005/8/layout/process5"/>
    <dgm:cxn modelId="{734C57A0-CFFF-4634-8C5F-13DEABD659F1}" type="presParOf" srcId="{651E2E24-BA49-4BE2-B7CE-1947ED49D738}" destId="{A4F222D6-C22B-4150-929F-E53C0BEDE7AB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FC698-B2F7-44BD-BF07-C70D72C25E22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Intervenção do Estado na propriedade</a:t>
          </a:r>
          <a:endParaRPr lang="pt-BR" sz="2000" kern="1200" dirty="0"/>
        </a:p>
      </dsp:txBody>
      <dsp:txXfrm>
        <a:off x="39768" y="39768"/>
        <a:ext cx="5530000" cy="1278252"/>
      </dsp:txXfrm>
    </dsp:sp>
    <dsp:sp modelId="{94281D06-74C9-44EF-A6E2-E8F8737713AC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Atividade estatal que tem por fim ajustar, conciliar o uso da propriedade particular com os interesses da coletividade</a:t>
          </a:r>
          <a:endParaRPr lang="pt-BR" sz="2000" kern="1200" dirty="0"/>
        </a:p>
      </dsp:txBody>
      <dsp:txXfrm>
        <a:off x="656987" y="1623855"/>
        <a:ext cx="5415841" cy="1278252"/>
      </dsp:txXfrm>
    </dsp:sp>
    <dsp:sp modelId="{2F53635E-F8B1-480D-AED0-24B302FEE925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Interesse maior da coletividade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Observância dos meios e procedimentos autorizados na Constituição e nas leis reguladoras</a:t>
          </a:r>
          <a:endParaRPr lang="pt-BR" sz="2000" kern="1200" dirty="0"/>
        </a:p>
      </dsp:txBody>
      <dsp:txXfrm>
        <a:off x="1274207" y="3207942"/>
        <a:ext cx="5415841" cy="1278252"/>
      </dsp:txXfrm>
    </dsp:sp>
    <dsp:sp modelId="{077C53B1-DCE8-4A4F-9185-287A3FCC8EE4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6311173" y="1029656"/>
        <a:ext cx="485410" cy="664128"/>
      </dsp:txXfrm>
    </dsp:sp>
    <dsp:sp modelId="{0238EA43-2796-48F1-A41F-0EC85CA1B1FB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6928393" y="2604691"/>
        <a:ext cx="485410" cy="664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222D6-C22B-4150-929F-E53C0BEDE7AB}">
      <dsp:nvSpPr>
        <dsp:cNvPr id="0" name=""/>
        <dsp:cNvSpPr/>
      </dsp:nvSpPr>
      <dsp:spPr>
        <a:xfrm>
          <a:off x="0" y="36102"/>
          <a:ext cx="3800022" cy="5736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Plano Diretor = pacto</a:t>
          </a:r>
          <a:endParaRPr lang="pt-BR" sz="2500" kern="1200" dirty="0"/>
        </a:p>
      </dsp:txBody>
      <dsp:txXfrm>
        <a:off x="16803" y="52905"/>
        <a:ext cx="3766416" cy="540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FB23F3BE-ED66-419D-811A-F9E19EC49598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40E416E6-157F-430C-BB9C-84FC7C996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29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EB7F23FB-79F9-473D-B29C-CA618C6460DE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9DA65F27-1881-4FE6-94C6-CADE4203DB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80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589225"/>
            <a:ext cx="5502264" cy="434433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A5CE-E7C5-4195-AE69-82E758F95FF6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A065-DF6D-496A-8F51-75D39AF3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54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A5CE-E7C5-4195-AE69-82E758F95FF6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A065-DF6D-496A-8F51-75D39AF3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89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A5CE-E7C5-4195-AE69-82E758F95FF6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A065-DF6D-496A-8F51-75D39AF3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85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A5CE-E7C5-4195-AE69-82E758F95FF6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A065-DF6D-496A-8F51-75D39AF3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71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A5CE-E7C5-4195-AE69-82E758F95FF6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A065-DF6D-496A-8F51-75D39AF3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1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A5CE-E7C5-4195-AE69-82E758F95FF6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A065-DF6D-496A-8F51-75D39AF3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35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A5CE-E7C5-4195-AE69-82E758F95FF6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A065-DF6D-496A-8F51-75D39AF3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07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A5CE-E7C5-4195-AE69-82E758F95FF6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A065-DF6D-496A-8F51-75D39AF3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54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A5CE-E7C5-4195-AE69-82E758F95FF6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A065-DF6D-496A-8F51-75D39AF3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75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A5CE-E7C5-4195-AE69-82E758F95FF6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A065-DF6D-496A-8F51-75D39AF3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39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A5CE-E7C5-4195-AE69-82E758F95FF6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A065-DF6D-496A-8F51-75D39AF3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27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9A5CE-E7C5-4195-AE69-82E758F95FF6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A065-DF6D-496A-8F51-75D39AF3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7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Fernanda\Downloads\IBDU-marca 2018_Dir Cor_01_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64" y="3390023"/>
            <a:ext cx="5597436" cy="346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0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MOMENTO 4 :</a:t>
            </a: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Desconstrução do modelo de gestão - montado no tripé: Conselho – Fundo – Plano (desde o MCMV);</a:t>
            </a:r>
          </a:p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Extinção do Sistema Nacional de Cidades;</a:t>
            </a:r>
          </a:p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Novos marcos legais invertendo a lógica e as prioridades – Lei 13.465/2017;</a:t>
            </a:r>
          </a:p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Novas faixas de renda para o MCMV ;</a:t>
            </a:r>
          </a:p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Escassez de recursos para HIS e urbanização de favelas;</a:t>
            </a:r>
          </a:p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Ultra liberalismo – PEC 80; PPI; Liberdade Econômica.....</a:t>
            </a:r>
          </a:p>
          <a:p>
            <a:endParaRPr lang="pt-B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000" dirty="0" smtClean="0"/>
          </a:p>
          <a:p>
            <a:endParaRPr lang="pt-BR" sz="2000" dirty="0"/>
          </a:p>
        </p:txBody>
      </p:sp>
      <p:pic>
        <p:nvPicPr>
          <p:cNvPr id="1026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8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pt-BR" smtClean="0"/>
              <a:t>11</a:t>
            </a:fld>
            <a:endParaRPr lang="pt-B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7514" y="262162"/>
            <a:ext cx="6378179" cy="4708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defPPr rtl="0"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Déficit Habitacional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21550" y="942571"/>
            <a:ext cx="7452828" cy="4671705"/>
            <a:chOff x="1498311" y="1204181"/>
            <a:chExt cx="9001000" cy="46717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311" y="1204181"/>
              <a:ext cx="9001000" cy="4375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498311" y="5614276"/>
              <a:ext cx="83482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50" dirty="0">
                  <a:solidFill>
                    <a:schemeClr val="tx1">
                      <a:lumMod val="65000"/>
                    </a:schemeClr>
                  </a:solidFill>
                </a:rPr>
                <a:t>fonte: https://www.valor.com.br/brasil/5498629/deficit-de-moradias-no-pais-ja-chega-77-milhoes</a:t>
              </a:r>
            </a:p>
          </p:txBody>
        </p:sp>
      </p:grpSp>
      <p:sp>
        <p:nvSpPr>
          <p:cNvPr id="6" name="Retângulo 5"/>
          <p:cNvSpPr/>
          <p:nvPr/>
        </p:nvSpPr>
        <p:spPr>
          <a:xfrm>
            <a:off x="359532" y="5702957"/>
            <a:ext cx="355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Déficit Brasil 7,8 milhões unidades</a:t>
            </a:r>
          </a:p>
        </p:txBody>
      </p:sp>
      <p:pic>
        <p:nvPicPr>
          <p:cNvPr id="9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13" y="5887623"/>
            <a:ext cx="1528189" cy="94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pt-BR" smtClean="0"/>
              <a:t>12</a:t>
            </a:fld>
            <a:endParaRPr lang="pt-B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99418" y="194344"/>
            <a:ext cx="6378179" cy="4708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defPPr rtl="0"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Déficit Habitacional Brasil - 7,8 milhões unidades</a:t>
            </a:r>
          </a:p>
        </p:txBody>
      </p:sp>
      <p:pic>
        <p:nvPicPr>
          <p:cNvPr id="2050" name="Picture 2" descr="grafico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016" y="908720"/>
            <a:ext cx="7253383" cy="55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811" y="5870385"/>
            <a:ext cx="1528189" cy="94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pt-BR" smtClean="0"/>
              <a:t>13</a:t>
            </a:fld>
            <a:endParaRPr lang="pt-BR" dirty="0"/>
          </a:p>
        </p:txBody>
      </p:sp>
      <p:pic>
        <p:nvPicPr>
          <p:cNvPr id="3074" name="Picture 2" descr="grafico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2" y="260648"/>
            <a:ext cx="8298922" cy="59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224" y="5911978"/>
            <a:ext cx="1528189" cy="94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AB069B79-3E21-430F-9D66-A752A09F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pt-BR" smtClean="0"/>
              <a:t>14</a:t>
            </a:fld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39FE0384-9322-49D9-A954-EDA7CCB3931C}"/>
              </a:ext>
            </a:extLst>
          </p:cNvPr>
          <p:cNvGrpSpPr/>
          <p:nvPr/>
        </p:nvGrpSpPr>
        <p:grpSpPr>
          <a:xfrm>
            <a:off x="467544" y="836712"/>
            <a:ext cx="8136903" cy="5637988"/>
            <a:chOff x="1847528" y="476672"/>
            <a:chExt cx="8510696" cy="5637988"/>
          </a:xfrm>
        </p:grpSpPr>
        <p:pic>
          <p:nvPicPr>
            <p:cNvPr id="3" name="Imagem 2">
              <a:extLst>
                <a:ext uri="{FF2B5EF4-FFF2-40B4-BE49-F238E27FC236}">
                  <a16:creationId xmlns="" xmlns:a16="http://schemas.microsoft.com/office/drawing/2014/main" id="{3B2DA07A-1EE6-4C3E-956E-EDE7C2DA1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7528" y="476672"/>
              <a:ext cx="8496944" cy="5165247"/>
            </a:xfrm>
            <a:prstGeom prst="rect">
              <a:avLst/>
            </a:prstGeom>
          </p:spPr>
        </p:pic>
        <p:sp>
          <p:nvSpPr>
            <p:cNvPr id="4" name="Caixa de Texto 1">
              <a:extLst>
                <a:ext uri="{FF2B5EF4-FFF2-40B4-BE49-F238E27FC236}">
                  <a16:creationId xmlns="" xmlns:a16="http://schemas.microsoft.com/office/drawing/2014/main" id="{292703FF-2FDC-403A-AE56-F993D5675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1280" y="5676591"/>
              <a:ext cx="8496944" cy="4380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pt-BR" sz="1050" i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Fonte</a:t>
              </a:r>
              <a:r>
                <a:rPr lang="pt-BR" sz="105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IBGE, Diretoria de Pesquisas, Coordenação de População e Indicadores Sociais, Pesquisa de Informações Básicas Municipais 2017</a:t>
              </a:r>
              <a:endParaRPr lang="pt-BR" sz="2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6" name="Text Box 2">
            <a:extLst>
              <a:ext uri="{FF2B5EF4-FFF2-40B4-BE49-F238E27FC236}">
                <a16:creationId xmlns="" xmlns:a16="http://schemas.microsoft.com/office/drawing/2014/main" id="{9E241D8F-B8BF-4826-8795-873B629F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08" y="97132"/>
            <a:ext cx="8702646" cy="70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defPPr rtl="0"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Municípios - tipologias de irregularidades encontradas nos municípios brasileiros - 2017</a:t>
            </a:r>
          </a:p>
        </p:txBody>
      </p:sp>
      <p:pic>
        <p:nvPicPr>
          <p:cNvPr id="8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810" y="5911978"/>
            <a:ext cx="1528189" cy="94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264545"/>
              </p:ext>
            </p:extLst>
          </p:nvPr>
        </p:nvGraphicFramePr>
        <p:xfrm>
          <a:off x="4911993" y="339048"/>
          <a:ext cx="3801232" cy="82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2096285" y="2151440"/>
            <a:ext cx="6634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Orienta </a:t>
            </a:r>
            <a:r>
              <a:rPr lang="pt-BR" dirty="0">
                <a:latin typeface="Arial" pitchFamily="34" charset="0"/>
                <a:cs typeface="Arial" pitchFamily="34" charset="0"/>
              </a:rPr>
              <a:t>os investimentos estruturais a serem feitos pelos agentes públicos e privados, indicando os objetivos a alcançar e as estratégias e instrumentos para atingir os objetivos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734786" y="2042730"/>
            <a:ext cx="8115299" cy="103204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2096285" y="3440687"/>
            <a:ext cx="6634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Define o papel e atuação de cada agente, de forma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pactuada.</a:t>
            </a:r>
            <a:endParaRPr lang="pt-BR" b="1" dirty="0">
              <a:solidFill>
                <a:srgbClr val="000000"/>
              </a:solidFill>
              <a:latin typeface="Oxygen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734786" y="3235370"/>
            <a:ext cx="8115299" cy="667393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2096285" y="5132012"/>
            <a:ext cx="6634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Deve articular outros processos de planejamento já implementados no município e na região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(planos </a:t>
            </a:r>
            <a:r>
              <a:rPr lang="pt-BR" dirty="0">
                <a:latin typeface="Arial" pitchFamily="34" charset="0"/>
                <a:cs typeface="Arial" pitchFamily="34" charset="0"/>
              </a:rPr>
              <a:t>de preservação, planos de desenvolvimento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).</a:t>
            </a:r>
            <a:endParaRPr lang="pt-BR" b="1" dirty="0">
              <a:solidFill>
                <a:srgbClr val="000000"/>
              </a:solidFill>
              <a:latin typeface="Oxygen"/>
            </a:endParaRPr>
          </a:p>
        </p:txBody>
      </p:sp>
      <p:sp>
        <p:nvSpPr>
          <p:cNvPr id="32" name="Retângulo Arredondado 31"/>
          <p:cNvSpPr/>
          <p:nvPr/>
        </p:nvSpPr>
        <p:spPr>
          <a:xfrm>
            <a:off x="719242" y="4976552"/>
            <a:ext cx="8115299" cy="95725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61925" y="6858000"/>
            <a:ext cx="87643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dúvida: coloco isso também?</a:t>
            </a:r>
          </a:p>
          <a:p>
            <a:pPr algn="just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Prevê </a:t>
            </a:r>
            <a:r>
              <a:rPr lang="pt-BR" dirty="0">
                <a:latin typeface="Arial" pitchFamily="34" charset="0"/>
                <a:cs typeface="Arial" pitchFamily="34" charset="0"/>
              </a:rPr>
              <a:t>critérios e formas pelos quais serão aplicados os instrumentos; e</a:t>
            </a:r>
          </a:p>
          <a:p>
            <a:pPr algn="just">
              <a:buFontTx/>
              <a:buChar char="-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096285" y="4254990"/>
            <a:ext cx="6634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Prevê também as ações estratégicas a serem implementadas.</a:t>
            </a:r>
          </a:p>
        </p:txBody>
      </p:sp>
      <p:sp>
        <p:nvSpPr>
          <p:cNvPr id="22" name="Retângulo Arredondado 21"/>
          <p:cNvSpPr/>
          <p:nvPr/>
        </p:nvSpPr>
        <p:spPr>
          <a:xfrm>
            <a:off x="734786" y="4105961"/>
            <a:ext cx="8115299" cy="667393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6" y="2207986"/>
            <a:ext cx="464902" cy="61986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biLevel thresh="75000"/>
          </a:blip>
          <a:srcRect l="17895" t="51290" r="71715" b="29785"/>
          <a:stretch/>
        </p:blipFill>
        <p:spPr>
          <a:xfrm>
            <a:off x="1287987" y="3370852"/>
            <a:ext cx="362136" cy="52071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biLevel thresh="75000"/>
          </a:blip>
          <a:srcRect l="17980" t="30989" r="71715" b="49470"/>
          <a:stretch/>
        </p:blipFill>
        <p:spPr>
          <a:xfrm>
            <a:off x="1635341" y="3303293"/>
            <a:ext cx="341184" cy="51073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biLevel thresh="75000"/>
          </a:blip>
          <a:srcRect l="14802" t="30301" r="71219" b="48710"/>
          <a:stretch/>
        </p:blipFill>
        <p:spPr>
          <a:xfrm>
            <a:off x="825151" y="3256680"/>
            <a:ext cx="462836" cy="57913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biLevel thresh="75000"/>
          </a:blip>
          <a:srcRect l="14372" t="40624" r="71650" b="28753"/>
          <a:stretch/>
        </p:blipFill>
        <p:spPr>
          <a:xfrm>
            <a:off x="936386" y="5127230"/>
            <a:ext cx="326358" cy="595813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biLevel thresh="75000"/>
          </a:blip>
          <a:srcRect l="14372" t="40624" r="71650" b="28753"/>
          <a:stretch/>
        </p:blipFill>
        <p:spPr>
          <a:xfrm>
            <a:off x="1668474" y="5159789"/>
            <a:ext cx="323596" cy="590771"/>
          </a:xfrm>
          <a:prstGeom prst="rect">
            <a:avLst/>
          </a:prstGeom>
        </p:spPr>
      </p:pic>
      <p:sp>
        <p:nvSpPr>
          <p:cNvPr id="8" name="Seta para a Esquerda e para a Direita 7"/>
          <p:cNvSpPr/>
          <p:nvPr/>
        </p:nvSpPr>
        <p:spPr>
          <a:xfrm>
            <a:off x="1287988" y="5341259"/>
            <a:ext cx="362136" cy="16807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biLevel thresh="75000"/>
          </a:blip>
          <a:srcRect l="84266" t="51978" r="6272" b="35291"/>
          <a:stretch/>
        </p:blipFill>
        <p:spPr>
          <a:xfrm>
            <a:off x="958509" y="3989165"/>
            <a:ext cx="827054" cy="927304"/>
          </a:xfrm>
          <a:prstGeom prst="rect">
            <a:avLst/>
          </a:prstGeom>
        </p:spPr>
      </p:pic>
      <p:pic>
        <p:nvPicPr>
          <p:cNvPr id="30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8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36A4473-55B0-4917-BEC8-81C65B51BF74}"/>
              </a:ext>
            </a:extLst>
          </p:cNvPr>
          <p:cNvSpPr/>
          <p:nvPr/>
        </p:nvSpPr>
        <p:spPr>
          <a:xfrm>
            <a:off x="395536" y="1450837"/>
            <a:ext cx="8352928" cy="47428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69863"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Aposta do MNRU: </a:t>
            </a:r>
            <a:r>
              <a:rPr lang="pt-BR" alt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PLANO DIRETOR </a:t>
            </a:r>
            <a:r>
              <a:rPr lang="pt-BR" alt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fruto de um </a:t>
            </a:r>
            <a:r>
              <a:rPr lang="pt-BR" alt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PACTO</a:t>
            </a:r>
            <a:r>
              <a:rPr lang="pt-BR" alt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altLang="pt-BR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CF</a:t>
            </a:r>
            <a:r>
              <a:rPr lang="pt-BR" alt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altLang="pt-BR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pt-BR" alt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pt-BR" alt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decorrente da </a:t>
            </a:r>
            <a:r>
              <a:rPr lang="pt-BR" alt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PARTICIPAÇÃO</a:t>
            </a:r>
            <a:r>
              <a:rPr lang="pt-BR" alt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ampla da sociedade... </a:t>
            </a:r>
          </a:p>
          <a:p>
            <a:pPr marL="72231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pt-BR" altLang="pt-BR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2231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Como garantir esta </a:t>
            </a:r>
            <a:r>
              <a:rPr lang="pt-BR" alt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PARTICIPAÇÃO </a:t>
            </a:r>
            <a:r>
              <a:rPr lang="pt-BR" alt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uma </a:t>
            </a:r>
            <a:r>
              <a:rPr lang="pt-BR" alt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realidade marcada </a:t>
            </a:r>
            <a:r>
              <a:rPr lang="pt-BR" alt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pt-BR" alt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DESIGUALDADES; OMISSÕES; INJUSTIÇAS; DISCRIMINAÇÕES; EXCLUSÕES??? </a:t>
            </a:r>
            <a:r>
              <a:rPr lang="pt-BR" dirty="0">
                <a:latin typeface="Arial" pitchFamily="34" charset="0"/>
                <a:cs typeface="Arial" pitchFamily="34" charset="0"/>
              </a:rPr>
              <a:t>Agravadas pelo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Neoliberalismo /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financeirização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em âmbito global... e pela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conjuntura nacional</a:t>
            </a:r>
            <a:r>
              <a:rPr lang="pt-BR" dirty="0">
                <a:latin typeface="Arial" pitchFamily="34" charset="0"/>
                <a:cs typeface="Arial" pitchFamily="34" charset="0"/>
              </a:rPr>
              <a:t>: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golpe</a:t>
            </a:r>
            <a:r>
              <a:rPr lang="pt-BR" dirty="0">
                <a:latin typeface="Arial" pitchFamily="34" charset="0"/>
                <a:cs typeface="Arial" pitchFamily="34" charset="0"/>
              </a:rPr>
              <a:t> /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ataque à democracia; desmonte do Estado e retirada de direitos</a:t>
            </a:r>
          </a:p>
          <a:p>
            <a:pPr marL="169863"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pt-BR" altLang="pt-BR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22313"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pt-BR" alt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desigualdades se expressam o tempo todo... </a:t>
            </a:r>
            <a:r>
              <a:rPr lang="pt-BR" altLang="pt-B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[ex. o processo participativo proposto pelo governo municipal]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00FBFFB-5D23-4416-AE5C-3CA2EF9F9437}"/>
              </a:ext>
            </a:extLst>
          </p:cNvPr>
          <p:cNvSpPr/>
          <p:nvPr/>
        </p:nvSpPr>
        <p:spPr>
          <a:xfrm>
            <a:off x="1578936" y="450367"/>
            <a:ext cx="7169528" cy="103970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169863"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Como </a:t>
            </a:r>
            <a:r>
              <a:rPr lang="pt-BR" altLang="pt-BR" b="1" strike="sngStrik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conciliar</a:t>
            </a:r>
            <a:r>
              <a:rPr lang="pt-BR" alt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[MEDIAR] os diferentes assuntos [INTERESSES] na disputa entre o direito à cidade e a rentabilidade imobiliária?</a:t>
            </a:r>
          </a:p>
        </p:txBody>
      </p:sp>
      <p:pic>
        <p:nvPicPr>
          <p:cNvPr id="6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450367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87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 PEC 80 </a:t>
            </a:r>
            <a:endParaRPr lang="pt-BR" altLang="pt-B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Font typeface="Arial" charset="0"/>
              <a:buNone/>
            </a:pPr>
            <a:endParaRPr lang="pt-BR" altLang="pt-BR" sz="2200" dirty="0" smtClean="0"/>
          </a:p>
          <a:p>
            <a:pPr marL="0" indent="0" algn="just">
              <a:buFont typeface="Arial" charset="0"/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propõe alterar os artigos 182 e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186, mas a FSP é tratada nos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Arts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 5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XXII, XXIII 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direitos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garantias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fundamentais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), 170 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ordem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econômica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),182,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parágrafos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2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</a:rPr>
              <a:t>o,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 183 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política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urbana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 algn="just">
              <a:buFont typeface="Arial" charset="0"/>
              <a:buNone/>
            </a:pPr>
            <a:endParaRPr lang="pt-B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ALTERNATIVAMENTE, atender "ao menos uma das seguintes exigências fundamentais de ordenação da cidade expressas no plano diretor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buFont typeface="Arial" charset="0"/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I - parcelamento ou edificação adequados; 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II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- aproveitamento compatível com sua finalidade; 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III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- preservação do meio ambiente ou do patrimônio histórico, artístico, cultural ou paisagístico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.“</a:t>
            </a:r>
          </a:p>
          <a:p>
            <a:pPr marL="0" indent="0" algn="just">
              <a:buFont typeface="Arial" charset="0"/>
              <a:buNone/>
            </a:pPr>
            <a:endParaRPr lang="pt-BR" alt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endParaRPr lang="pt-BR" altLang="pt-BR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 PEC 80 </a:t>
            </a:r>
            <a:endParaRPr lang="pt-BR" altLang="pt-B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Font typeface="Arial" charset="0"/>
              <a:buNone/>
            </a:pPr>
            <a:endParaRPr lang="pt-BR" altLang="pt-BR" sz="2200" dirty="0" smtClean="0"/>
          </a:p>
          <a:p>
            <a:pPr marL="0" indent="0" algn="just">
              <a:buFont typeface="Arial" charset="0"/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propõe alterar os artigos 182 e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186, mas a FSP é tratada nos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Arts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 5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XXII, XXIII 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direitos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garantias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fundamentais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), 170 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ordem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econômica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),182,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parágrafos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2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</a:rPr>
              <a:t>o,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 183 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política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urbana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 algn="just">
              <a:buFont typeface="Arial" charset="0"/>
              <a:buNone/>
            </a:pPr>
            <a:endParaRPr lang="pt-B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 PEC propõe a seguinte redação ao §5º do artigo 182: 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§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5° O descumprimento da função social de que trata o § 2° somente será declarado por ato do Poder Executivo, mediante autorização prévia do Poder Legislativo, ou por decisão judicial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Font typeface="Arial" charset="0"/>
              <a:buNone/>
            </a:pP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§ 6° A desapropriação por descumprimento da função social será feita pelo valor de mercado da propriedade urbana.</a:t>
            </a:r>
            <a:endParaRPr lang="pt-BR" alt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endParaRPr lang="pt-BR" altLang="pt-BR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 PEC 80 </a:t>
            </a:r>
            <a:endParaRPr lang="pt-BR" altLang="pt-B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 typeface="Arial" charset="0"/>
              <a:buNone/>
            </a:pPr>
            <a:endParaRPr lang="pt-BR" altLang="pt-BR" sz="2200" dirty="0" smtClean="0"/>
          </a:p>
          <a:p>
            <a:pPr marL="0" indent="0" algn="just">
              <a:buFont typeface="Arial" charset="0"/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Nota Técnica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IBDU/IAB/OAB sobre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 PEC 80/2019 - Retrocesso na Política Urbana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Brasileira</a:t>
            </a:r>
          </a:p>
          <a:p>
            <a:pPr marL="0" indent="0" algn="just">
              <a:buFont typeface="Arial" charset="0"/>
              <a:buNone/>
            </a:pP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Inconstitucionalidades flagrantes:</a:t>
            </a:r>
          </a:p>
          <a:p>
            <a:pPr marL="0" indent="0" algn="just">
              <a:buFont typeface="Arial" charset="0"/>
              <a:buNone/>
            </a:pPr>
            <a:endParaRPr lang="pt-BR" altLang="pt-BR" sz="2200" dirty="0" smtClean="0"/>
          </a:p>
          <a:p>
            <a:pPr marL="457200" indent="-457200" algn="just">
              <a:buFont typeface="Arial" charset="0"/>
              <a:buAutoNum type="arabicPeriod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Desconsideração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do Plano Diretor como instrumento básico da Política de Desenvolvimento Urbano 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Arial" charset="0"/>
              <a:buAutoNum type="arabicPeriod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Supressão da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</a:rPr>
              <a:t>autoexecutoriedade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 dos atos de poder de polícia administrativa municipal no que diz respeito ao cumprimento da Função Social da Propriedade e violação do princípio da separação dos poderes 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Arial" charset="0"/>
              <a:buAutoNum type="arabicPeriod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Previsão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de pagamento de indenização com valores de mercado para propriedades que não atendam a sua função social, premiando um comportamento inconstitucional. 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Arial" charset="0"/>
              <a:buAutoNum type="arabicPeriod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Motivações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incompatíveis com o princípio constitucional da função social da propriedade e outros direitos e garantias individuais.</a:t>
            </a:r>
            <a:endParaRPr lang="pt-BR" alt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69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DIREITO DE PROPRIEDADE – FUNÇÃO INDIVIDUAL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 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A PROPRIEDADE NÃO EXISTE: O QUE EXISTE É O DIREITO DE PROPRIEDADE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(Sonia Rabello)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SÃO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DIREITOS QUE AS PESSOAS TEM DESDE QUE EXERCIDOS DE ACORDO COM A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FUNÇÃO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SOCIAL DA PROPRIEDADE – FSP 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“O direito de propriedade [em sentido amplo], é  </a:t>
            </a: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</a:rPr>
              <a:t>uma atribuição normativa de bens e direitos a pessoas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</a:rPr>
              <a:t>”* </a:t>
            </a:r>
            <a:r>
              <a:rPr lang="es-ES_tradnl" sz="2000" dirty="0" smtClean="0">
                <a:solidFill>
                  <a:schemeClr val="accent1">
                    <a:lumMod val="75000"/>
                  </a:schemeClr>
                </a:solidFill>
              </a:rPr>
              <a:t>Tribunal </a:t>
            </a:r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</a:rPr>
              <a:t>Constitucional Federal </a:t>
            </a:r>
            <a:r>
              <a:rPr lang="es-ES_tradnl" sz="2000" dirty="0" err="1">
                <a:solidFill>
                  <a:schemeClr val="accent1">
                    <a:lumMod val="75000"/>
                  </a:schemeClr>
                </a:solidFill>
              </a:rPr>
              <a:t>Alemão</a:t>
            </a:r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6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 PEC 80 E A AUTONOMIA MUNICIPAL</a:t>
            </a:r>
            <a:endParaRPr lang="pt-BR" altLang="pt-B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endParaRPr lang="pt-BR" altLang="pt-BR" sz="2200" dirty="0" smtClean="0"/>
          </a:p>
          <a:p>
            <a:pPr marL="0" indent="0" algn="just">
              <a:buFont typeface="Arial" charset="0"/>
              <a:buNone/>
            </a:pPr>
            <a:endParaRPr lang="pt-BR" altLang="pt-B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altLang="pt-BR" sz="2200" dirty="0" smtClean="0">
                <a:solidFill>
                  <a:schemeClr val="accent1">
                    <a:lumMod val="75000"/>
                  </a:schemeClr>
                </a:solidFill>
              </a:rPr>
              <a:t>Desconsidera a autonomia municipal;</a:t>
            </a:r>
          </a:p>
          <a:p>
            <a:pPr marL="0" indent="0" algn="just">
              <a:buFont typeface="Arial" charset="0"/>
              <a:buNone/>
            </a:pPr>
            <a:r>
              <a:rPr lang="pt-BR" altLang="pt-BR" sz="2200" dirty="0" smtClean="0">
                <a:solidFill>
                  <a:schemeClr val="accent1">
                    <a:lumMod val="75000"/>
                  </a:schemeClr>
                </a:solidFill>
              </a:rPr>
              <a:t>Desconsidera o papel dos Planos Diretores que têm a atribuição de definir como se dará o cumprimento da função social da propriedade;</a:t>
            </a:r>
          </a:p>
          <a:p>
            <a:pPr marL="0" indent="0" algn="just">
              <a:buFont typeface="Arial" charset="0"/>
              <a:buNone/>
            </a:pPr>
            <a:r>
              <a:rPr lang="pt-BR" altLang="pt-BR" sz="2200" dirty="0" smtClean="0">
                <a:solidFill>
                  <a:schemeClr val="accent1">
                    <a:lumMod val="75000"/>
                  </a:schemeClr>
                </a:solidFill>
              </a:rPr>
              <a:t>Ignora a autonomia entre os poderes – Aplicação dos instrumentos condicionada à autorização legislativa ou judicial?? </a:t>
            </a:r>
          </a:p>
          <a:p>
            <a:pPr marL="0" indent="0" algn="just">
              <a:buFont typeface="Arial" charset="0"/>
              <a:buNone/>
            </a:pPr>
            <a:r>
              <a:rPr lang="pt-BR" altLang="pt-BR" sz="2200" dirty="0" smtClean="0">
                <a:solidFill>
                  <a:schemeClr val="accent1">
                    <a:lumMod val="75000"/>
                  </a:schemeClr>
                </a:solidFill>
              </a:rPr>
              <a:t>Inviabiliza a aplicação dos instrumentos que buscam punir a retenção especulativa de imóveis;</a:t>
            </a:r>
          </a:p>
          <a:p>
            <a:pPr marL="0" indent="0" algn="just">
              <a:buFont typeface="Arial" charset="0"/>
              <a:buNone/>
            </a:pPr>
            <a:r>
              <a:rPr lang="pt-BR" altLang="pt-BR" sz="2200" dirty="0" smtClean="0">
                <a:solidFill>
                  <a:schemeClr val="accent1">
                    <a:lumMod val="75000"/>
                  </a:schemeClr>
                </a:solidFill>
              </a:rPr>
              <a:t>Estimula a retenção especulativa.</a:t>
            </a:r>
          </a:p>
        </p:txBody>
      </p:sp>
      <p:pic>
        <p:nvPicPr>
          <p:cNvPr id="4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  <a:t>5 CONFERENCIA NACIONAL DA CIDADE - A função social da cidade e da propriedade</a:t>
            </a:r>
            <a:endParaRPr lang="pt-BR" altLang="pt-B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endParaRPr lang="pt-BR" altLang="pt-BR" sz="2200" dirty="0" smtClean="0"/>
          </a:p>
          <a:p>
            <a:pPr marL="0" indent="0" algn="just">
              <a:buFont typeface="Arial" charset="0"/>
              <a:buNone/>
            </a:pPr>
            <a:endParaRPr lang="pt-BR" altLang="pt-B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altLang="pt-BR" sz="2200" dirty="0" smtClean="0">
                <a:solidFill>
                  <a:schemeClr val="accent1">
                    <a:lumMod val="75000"/>
                  </a:schemeClr>
                </a:solidFill>
              </a:rPr>
              <a:t>“Pode-se dizer que a cidade cumpre sua função social quando o acesso a bens, serviços, equipamentos, espaços públicos, sistemas de transporte e mobilidade, saneamento básico, habitação, se dá de forma relativamente equânime pelo conjunto da população, de forma justa e democrática. Neste sentido, pode-se dizer que a função social da cidade envolve o direito a ter uma vida individual e coletiva digna e prazerosa, e a participar das decisões relativas à cidade, inclusive por meio da criação de novos direitos. A cidade, por ser um bem comum, deve ser orientada para cumprir essa função social”.</a:t>
            </a:r>
          </a:p>
          <a:p>
            <a:pPr marL="0" indent="0" algn="just">
              <a:buFont typeface="Arial" charset="0"/>
              <a:buNone/>
            </a:pPr>
            <a:r>
              <a:rPr lang="pt-BR" altLang="pt-BR" sz="2200" dirty="0" smtClean="0">
                <a:solidFill>
                  <a:schemeClr val="accent1">
                    <a:lumMod val="75000"/>
                  </a:schemeClr>
                </a:solidFill>
              </a:rPr>
              <a:t>(Texto de referência etapa municipal, p. 28)</a:t>
            </a:r>
          </a:p>
        </p:txBody>
      </p:sp>
      <p:pic>
        <p:nvPicPr>
          <p:cNvPr id="4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pt-BR" altLang="pt-BR" sz="2800" b="1" dirty="0">
                <a:solidFill>
                  <a:schemeClr val="accent1">
                    <a:lumMod val="75000"/>
                  </a:schemeClr>
                </a:solidFill>
              </a:rPr>
              <a:t>CONFERENCIA NACIONAL DA CIDADE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Font typeface="Arial" charset="0"/>
              <a:buNone/>
            </a:pPr>
            <a:r>
              <a:rPr lang="pt-BR" altLang="pt-BR" b="1" dirty="0">
                <a:solidFill>
                  <a:schemeClr val="accent1">
                    <a:lumMod val="75000"/>
                  </a:schemeClr>
                </a:solidFill>
              </a:rPr>
              <a:t>A função social da propriedade</a:t>
            </a:r>
          </a:p>
          <a:p>
            <a:pPr marL="0" indent="0" algn="just">
              <a:buFont typeface="Arial" charset="0"/>
              <a:buNone/>
            </a:pPr>
            <a:endParaRPr lang="pt-BR" alt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</a:rPr>
              <a:t>“A função social é uma medida de equilíbrio ao direito de propriedade, uma espécie de balança usada para impedir que o exercício do direito de propriedade em caráter privado prejudique um interesse maior da coletividade, de ter acesso ao bem comum da cidade</a:t>
            </a:r>
            <a:r>
              <a:rPr lang="pt-BR" altLang="pt-B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Font typeface="Arial" charset="0"/>
              <a:buNone/>
            </a:pPr>
            <a:endParaRPr lang="pt-BR" alt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</a:rPr>
              <a:t>Para cumprir a função social da cidade é preciso que seus componentes, em especial a propriedade urbana, seja ela pública ou privada, também cumpram com a sua função social. </a:t>
            </a:r>
            <a:r>
              <a:rPr lang="pt-BR" altLang="pt-BR" u="sng" dirty="0">
                <a:solidFill>
                  <a:schemeClr val="accent1">
                    <a:lumMod val="75000"/>
                  </a:schemeClr>
                </a:solidFill>
              </a:rPr>
              <a:t>Isto significa que o direito a propriedade urbana deve estar submetido à função social da propriedade</a:t>
            </a: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</a:rPr>
              <a:t>.” </a:t>
            </a:r>
          </a:p>
          <a:p>
            <a:pPr marL="0" indent="0" algn="just">
              <a:buFont typeface="Arial" charset="0"/>
              <a:buNone/>
            </a:pP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</a:rPr>
              <a:t>(Texto de referência etapa municipal, p. 29)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91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OBRIGADA!</a:t>
            </a:r>
          </a:p>
          <a:p>
            <a:pPr marL="0" indent="0" algn="just">
              <a:buFont typeface="Arial" charset="0"/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smtClean="0">
                <a:solidFill>
                  <a:schemeClr val="accent1">
                    <a:lumMod val="75000"/>
                  </a:schemeClr>
                </a:solidFill>
              </a:rPr>
              <a:t>fernandacarolinacosta@hotmail.com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3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FUNÇÃO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SOCIAL DA PROPRIEDADE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PODER/DEVER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Conceito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determinação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ativa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conteúdo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propriedade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para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cumprir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com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função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social exigida pela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coletividade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Não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é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limitação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ao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direito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como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uma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externalidade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/ é o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conteúdo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da </a:t>
            </a:r>
            <a:r>
              <a:rPr lang="es-ES_tradnl" sz="2000" b="1" dirty="0" err="1" smtClean="0">
                <a:solidFill>
                  <a:schemeClr val="accent1">
                    <a:lumMod val="75000"/>
                  </a:schemeClr>
                </a:solidFill>
              </a:rPr>
              <a:t>propriedade</a:t>
            </a: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si.</a:t>
            </a:r>
          </a:p>
          <a:p>
            <a:pPr marL="0" indent="0">
              <a:buNone/>
            </a:pPr>
            <a:endParaRPr lang="es-ES_tradn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Limitações civis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-&gt; Direitos de Vizinhança; passagens de cabos e tubulações; direito de construir; servidões</a:t>
            </a:r>
            <a:br>
              <a:rPr lang="pt-B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Limitações administrativas 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(poder de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polícia</a:t>
            </a:r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</a:rPr>
              <a:t>) -&gt; </a:t>
            </a:r>
            <a:r>
              <a:rPr lang="es-ES_tradnl" sz="2000" dirty="0" err="1">
                <a:solidFill>
                  <a:schemeClr val="accent1">
                    <a:lumMod val="75000"/>
                  </a:schemeClr>
                </a:solidFill>
              </a:rPr>
              <a:t>Direitos</a:t>
            </a:r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</a:rPr>
              <a:t> difusos e </a:t>
            </a:r>
            <a:r>
              <a:rPr lang="es-ES_tradnl" sz="2000" dirty="0" err="1">
                <a:solidFill>
                  <a:schemeClr val="accent1">
                    <a:lumMod val="75000"/>
                  </a:schemeClr>
                </a:solidFill>
              </a:rPr>
              <a:t>coletivos</a:t>
            </a:r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s-ES_tradnl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b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Determinação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Constitucional – CONTEÚDO DO DIREITO DE PROPRIEDADE – FSP e FSC</a:t>
            </a:r>
            <a:b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ES_tradn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5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FUNÇÃO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SOCIAL DA PROPRIEDADE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_tradn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FUNÇÃO SOCIAL DA PROPRIEDADE - EVOLUÇÃO</a:t>
            </a:r>
          </a:p>
          <a:p>
            <a:pPr marL="0" indent="0">
              <a:buNone/>
            </a:pPr>
            <a:r>
              <a:rPr lang="es-ES_tradnl" sz="2000" b="1" dirty="0" err="1" smtClean="0">
                <a:solidFill>
                  <a:schemeClr val="accent1">
                    <a:lumMod val="75000"/>
                  </a:schemeClr>
                </a:solidFill>
              </a:rPr>
              <a:t>Origem</a:t>
            </a: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propriedade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como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bens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públicos da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coroa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– cartas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sesmarias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posses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terras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devolutas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_tradnl" sz="2000" b="1" dirty="0" err="1" smtClean="0">
                <a:solidFill>
                  <a:schemeClr val="accent1">
                    <a:lumMod val="75000"/>
                  </a:schemeClr>
                </a:solidFill>
              </a:rPr>
              <a:t>usucapião</a:t>
            </a:r>
            <a:endParaRPr lang="es-ES_tradn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_tradn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_tradnl" sz="2000" b="1" dirty="0" err="1" smtClean="0">
                <a:solidFill>
                  <a:schemeClr val="accent1">
                    <a:lumMod val="75000"/>
                  </a:schemeClr>
                </a:solidFill>
              </a:rPr>
              <a:t>Lei</a:t>
            </a: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ES_tradnl" sz="2000" b="1" dirty="0" err="1" smtClean="0">
                <a:solidFill>
                  <a:schemeClr val="accent1">
                    <a:lumMod val="75000"/>
                  </a:schemeClr>
                </a:solidFill>
              </a:rPr>
              <a:t>Terras</a:t>
            </a: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 de 1850 – </a:t>
            </a:r>
            <a:r>
              <a:rPr lang="es-ES_tradnl" sz="2000" b="1" dirty="0" err="1" smtClean="0">
                <a:solidFill>
                  <a:schemeClr val="accent1">
                    <a:lumMod val="75000"/>
                  </a:schemeClr>
                </a:solidFill>
              </a:rPr>
              <a:t>origem</a:t>
            </a: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 da </a:t>
            </a:r>
            <a:r>
              <a:rPr lang="es-ES_tradnl" sz="2000" b="1" dirty="0" err="1" smtClean="0">
                <a:solidFill>
                  <a:schemeClr val="accent1">
                    <a:lumMod val="75000"/>
                  </a:schemeClr>
                </a:solidFill>
              </a:rPr>
              <a:t>propriedade</a:t>
            </a: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err="1" smtClean="0">
                <a:solidFill>
                  <a:schemeClr val="accent1">
                    <a:lumMod val="75000"/>
                  </a:schemeClr>
                </a:solidFill>
              </a:rPr>
              <a:t>imobiliária</a:t>
            </a: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 no Brasil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sz="2000" b="1" dirty="0" err="1" smtClean="0">
                <a:solidFill>
                  <a:schemeClr val="accent1">
                    <a:lumMod val="75000"/>
                  </a:schemeClr>
                </a:solidFill>
              </a:rPr>
              <a:t>Constituição</a:t>
            </a: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Imperial 1824 –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propriedade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err="1" smtClean="0">
                <a:solidFill>
                  <a:schemeClr val="accent1">
                    <a:lumMod val="75000"/>
                  </a:schemeClr>
                </a:solidFill>
              </a:rPr>
              <a:t>garantia</a:t>
            </a:r>
            <a:endParaRPr lang="es-ES_tradn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Constituição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de 1934 – art. 113 –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propriedade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interesse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social e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coletivo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7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FUNÇÃO SOCIAL DA PROPRIEDADE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</a:rPr>
              <a:t>CF/88 </a:t>
            </a:r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</a:rPr>
              <a:t>– arts. 1º , 3º , 5</a:t>
            </a:r>
            <a:r>
              <a:rPr lang="es-ES_tradnl" sz="2800" baseline="30000" dirty="0">
                <a:solidFill>
                  <a:schemeClr val="accent1">
                    <a:lumMod val="75000"/>
                  </a:schemeClr>
                </a:solidFill>
              </a:rPr>
              <a:t>º,  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Inciso XXIII</a:t>
            </a:r>
            <a:br>
              <a:rPr lang="es-ES_tradn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Direito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garantia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 individual –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atende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 o art. 3º  da CF – 1988 – objetivos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fundamentais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 da República</a:t>
            </a:r>
            <a:br>
              <a:rPr lang="es-ES_tradn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Sociedade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Livre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, Justa e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Solidária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s-ES_tradnl" sz="2800" b="1" dirty="0">
                <a:solidFill>
                  <a:schemeClr val="accent1">
                    <a:lumMod val="75000"/>
                  </a:schemeClr>
                </a:solidFill>
              </a:rPr>
              <a:t>ROPRIEDADE QUE ATENDE A FSP -&gt; ÚNICA JURIDICAMENTE RECONHECIDA – </a:t>
            </a:r>
            <a:r>
              <a:rPr lang="es-ES_tradnl" sz="2800" b="1" dirty="0" err="1">
                <a:solidFill>
                  <a:schemeClr val="accent1">
                    <a:lumMod val="75000"/>
                  </a:schemeClr>
                </a:solidFill>
              </a:rPr>
              <a:t>Redistribuição</a:t>
            </a:r>
            <a:r>
              <a:rPr lang="es-ES_tradnl" sz="28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</a:rPr>
              <a:t>Riquezas – PD determina como. Atento a cada </a:t>
            </a:r>
            <a:r>
              <a:rPr lang="es-ES_tradnl" sz="2800" b="1" dirty="0" err="1" smtClean="0">
                <a:solidFill>
                  <a:schemeClr val="accent1">
                    <a:lumMod val="75000"/>
                  </a:schemeClr>
                </a:solidFill>
              </a:rPr>
              <a:t>realidade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9" y="44624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92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FUNDAMENTOS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JURÍDICOS: 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DIREITO DE PROPRIEDADE</a:t>
            </a: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FUNÇÃO SOCIAL DA PROPRIEDADE</a:t>
            </a: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DIREITO DE CONSTRUIR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Constituição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Federal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1988 – Arts. 5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XXII,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XXIII 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direitos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garantias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fundamentais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), 170 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ordem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econômica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),182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parágrafos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o,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. 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183 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política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urbana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Código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Civil – Lei 10.046/02 – Arts. 1228, p. 1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o,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1229, 1230, 1277,1286, 1.299, 1369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Estatuto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Cidade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– Lei 10.257/01 – Arts. 2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o (VI, “e” e IX)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4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5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o,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8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9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39, 43, 47 x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21, 28, 32, 35, 36,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2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6141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" y="116632"/>
            <a:ext cx="1467259" cy="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44474" y="1123528"/>
            <a:ext cx="8431982" cy="649288"/>
          </a:xfrm>
          <a:prstGeom prst="rect">
            <a:avLst/>
          </a:pr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rgbClr val="000000"/>
                </a:solidFill>
                <a:latin typeface="+mn-lt"/>
                <a:ea typeface="MS PGothic" pitchFamily="34" charset="-128"/>
              </a:rPr>
              <a:t>Questões centrais:  </a:t>
            </a:r>
            <a:r>
              <a:rPr lang="pt-BR" altLang="pt-BR" dirty="0">
                <a:solidFill>
                  <a:srgbClr val="000000"/>
                </a:solidFill>
                <a:latin typeface="+mn-lt"/>
                <a:ea typeface="MS PGothic" pitchFamily="34" charset="-128"/>
              </a:rPr>
              <a:t>acesso à terra, direito à moradia e à cidade, participação e controle social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03200" y="1988840"/>
            <a:ext cx="8473256" cy="4687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+mn-lt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68400" y="5022726"/>
            <a:ext cx="79629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>
                <a:solidFill>
                  <a:srgbClr val="000000"/>
                </a:solidFill>
                <a:ea typeface="MS PGothic" pitchFamily="34" charset="-128"/>
              </a:rPr>
              <a:t>Momento 3: institucionalização/ implementação/ efetivação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44475" y="527335"/>
            <a:ext cx="799993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>
              <a:spcBef>
                <a:spcPts val="2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A AGENDA DA REFORMA URBANA</a:t>
            </a:r>
            <a:endParaRPr lang="pt-BR" sz="28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244475" y="2104901"/>
            <a:ext cx="752475" cy="4340225"/>
          </a:xfrm>
          <a:prstGeom prst="downArrow">
            <a:avLst>
              <a:gd name="adj1" fmla="val 50000"/>
              <a:gd name="adj2" fmla="val 88842"/>
            </a:avLst>
          </a:pr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+mn-lt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547813" y="1993776"/>
            <a:ext cx="720725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101000"/>
              </a:lnSpc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b="1">
                <a:solidFill>
                  <a:srgbClr val="000000"/>
                </a:solidFill>
                <a:cs typeface="Calibri" pitchFamily="34" charset="0"/>
              </a:rPr>
              <a:t>Frente Nacional pela Reforma Urbana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 rot="-5400000">
            <a:off x="-1544638" y="4097214"/>
            <a:ext cx="4327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dirty="0">
                <a:solidFill>
                  <a:srgbClr val="000000"/>
                </a:solidFill>
                <a:latin typeface="+mn-lt"/>
                <a:ea typeface="MS PGothic" pitchFamily="34" charset="-128"/>
              </a:rPr>
              <a:t>A Reforma Urbana em três momentos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168400" y="3733676"/>
            <a:ext cx="79041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>
                <a:solidFill>
                  <a:srgbClr val="000000"/>
                </a:solidFill>
                <a:ea typeface="MS PGothic" pitchFamily="34" charset="-128"/>
              </a:rPr>
              <a:t>Momento 2: instrumentalização/ normatização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168400" y="2779589"/>
            <a:ext cx="6499225" cy="830262"/>
          </a:xfrm>
          <a:prstGeom prst="rect">
            <a:avLst/>
          </a:pr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+mn-lt"/>
            </a:endParaRP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2520950" y="2970089"/>
            <a:ext cx="400050" cy="449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+mn-lt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177925" y="2779589"/>
            <a:ext cx="136366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1600" dirty="0">
                <a:solidFill>
                  <a:srgbClr val="000000"/>
                </a:solidFill>
                <a:latin typeface="+mn-lt"/>
                <a:cs typeface="Calibri" pitchFamily="34" charset="0"/>
              </a:rPr>
              <a:t>final dos </a:t>
            </a:r>
            <a:r>
              <a:rPr lang="en-GB" altLang="pt-BR" sz="16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anos</a:t>
            </a:r>
            <a:r>
              <a:rPr lang="en-GB" altLang="pt-BR" sz="16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1970 </a:t>
            </a:r>
            <a:r>
              <a:rPr lang="en-GB" altLang="pt-BR" sz="16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até</a:t>
            </a:r>
            <a:r>
              <a:rPr lang="en-GB" altLang="pt-BR" sz="16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1988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036888" y="2900239"/>
            <a:ext cx="4630737" cy="591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27025" indent="-322263" defTabSz="449263">
              <a:lnSpc>
                <a:spcPct val="101000"/>
              </a:lnSpc>
              <a:spcBef>
                <a:spcPts val="700"/>
              </a:spcBef>
              <a:buSzPct val="10000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en-GB" altLang="pt-BR" sz="16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Inclusão</a:t>
            </a:r>
            <a:r>
              <a:rPr lang="en-GB" altLang="pt-BR" sz="16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  <a:r>
              <a:rPr lang="en-GB" altLang="pt-BR" sz="16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por</a:t>
            </a:r>
            <a:r>
              <a:rPr lang="en-GB" altLang="pt-BR" sz="16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  <a:r>
              <a:rPr lang="en-GB" altLang="pt-BR" sz="16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emenda</a:t>
            </a:r>
            <a:r>
              <a:rPr lang="en-GB" altLang="pt-BR" sz="16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popular do </a:t>
            </a:r>
            <a:r>
              <a:rPr lang="en-GB" altLang="pt-BR" sz="16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Capítulo</a:t>
            </a:r>
            <a:r>
              <a:rPr lang="en-GB" altLang="pt-BR" sz="16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da </a:t>
            </a:r>
            <a:r>
              <a:rPr lang="en-GB" altLang="pt-BR" sz="16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Política</a:t>
            </a:r>
            <a:r>
              <a:rPr lang="en-GB" altLang="pt-BR" sz="16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Urbana </a:t>
            </a:r>
            <a:r>
              <a:rPr lang="en-GB" altLang="pt-BR" sz="16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na</a:t>
            </a:r>
            <a:r>
              <a:rPr lang="en-GB" altLang="pt-BR" sz="16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  <a:r>
              <a:rPr lang="en-GB" altLang="pt-BR" sz="16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Constituição</a:t>
            </a:r>
            <a:r>
              <a:rPr lang="en-GB" altLang="pt-BR" sz="16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Federal de 1988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168400" y="4100389"/>
            <a:ext cx="6499225" cy="830262"/>
          </a:xfrm>
          <a:prstGeom prst="rect">
            <a:avLst/>
          </a:pr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+mn-lt"/>
            </a:endParaRP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2530475" y="4290889"/>
            <a:ext cx="401638" cy="449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+mn-lt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036888" y="4182939"/>
            <a:ext cx="4630737" cy="839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27025" indent="-322263" defTabSz="449263">
              <a:lnSpc>
                <a:spcPct val="101000"/>
              </a:lnSpc>
              <a:spcBef>
                <a:spcPts val="700"/>
              </a:spcBef>
              <a:buSzPct val="10000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pt-BR" altLang="pt-BR" sz="1600">
                <a:solidFill>
                  <a:srgbClr val="000000"/>
                </a:solidFill>
                <a:latin typeface="+mn-lt"/>
                <a:cs typeface="Calibri" pitchFamily="34" charset="0"/>
              </a:rPr>
              <a:t>Constitucionalização do Direito à Moradia (ano 2000). Aprovação do Estatuto da Cidade (Lei 10.257, de 2001)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1168400" y="4222626"/>
            <a:ext cx="136207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1600">
                <a:solidFill>
                  <a:srgbClr val="000000"/>
                </a:solidFill>
                <a:latin typeface="+mn-lt"/>
                <a:cs typeface="Calibri" pitchFamily="34" charset="0"/>
              </a:rPr>
              <a:t>1988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1600">
                <a:solidFill>
                  <a:srgbClr val="000000"/>
                </a:solidFill>
                <a:latin typeface="+mn-lt"/>
                <a:cs typeface="Calibri" pitchFamily="34" charset="0"/>
              </a:rPr>
              <a:t>até 2003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1168400" y="2411289"/>
            <a:ext cx="79311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>
                <a:solidFill>
                  <a:srgbClr val="000000"/>
                </a:solidFill>
                <a:ea typeface="MS PGothic" pitchFamily="34" charset="-128"/>
              </a:rPr>
              <a:t>Momento 1: construção e constitucionalização da agenda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168400" y="5389439"/>
            <a:ext cx="6499225" cy="1157287"/>
          </a:xfrm>
          <a:prstGeom prst="rect">
            <a:avLst/>
          </a:pr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+mn-lt"/>
            </a:endParaRP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2551113" y="5724401"/>
            <a:ext cx="400050" cy="4476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+mn-lt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1189038" y="5789489"/>
            <a:ext cx="136207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1600">
                <a:solidFill>
                  <a:srgbClr val="000000"/>
                </a:solidFill>
                <a:latin typeface="+mn-lt"/>
                <a:cs typeface="Calibri" pitchFamily="34" charset="0"/>
              </a:rPr>
              <a:t>desde 2003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036888" y="5467226"/>
            <a:ext cx="4630737" cy="9650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27025" indent="-322263" defTabSz="449263">
              <a:lnSpc>
                <a:spcPct val="101000"/>
              </a:lnSpc>
              <a:spcBef>
                <a:spcPts val="700"/>
              </a:spcBef>
              <a:buSzPct val="10000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pt-BR" altLang="pt-BR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Criação do Ministério das Cidades e do Conselho das Cidades (anos 2003/ 2004); Lançamento do PAC (2007); Lançamento do Programa Minha Casa Minha Vida (2009); Aprovação de reformas legais (anos 2003/ </a:t>
            </a:r>
            <a:r>
              <a:rPr lang="pt-BR" altLang="pt-BR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2015)</a:t>
            </a:r>
            <a:endParaRPr lang="pt-BR" altLang="pt-BR" sz="14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23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" y="116633"/>
            <a:ext cx="13958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98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/>
          <p:cNvCxnSpPr/>
          <p:nvPr/>
        </p:nvCxnSpPr>
        <p:spPr>
          <a:xfrm flipV="1">
            <a:off x="795066" y="4361220"/>
            <a:ext cx="7940108" cy="55201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onut 3"/>
          <p:cNvSpPr/>
          <p:nvPr/>
        </p:nvSpPr>
        <p:spPr>
          <a:xfrm>
            <a:off x="573794" y="4215867"/>
            <a:ext cx="312615" cy="389221"/>
          </a:xfrm>
          <a:prstGeom prst="don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763" y="4478583"/>
            <a:ext cx="8151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1988            2000  2001      2005    2007    2009   2010   2012   2015  2017 2018</a:t>
            </a:r>
            <a:endParaRPr lang="pt-B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7986501">
            <a:off x="-246988" y="2650437"/>
            <a:ext cx="2538285" cy="40998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Constituição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7986501">
            <a:off x="1462066" y="2399586"/>
            <a:ext cx="2919656" cy="55406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Estatuto da Cidade</a:t>
            </a:r>
          </a:p>
          <a:p>
            <a:pPr algn="ctr">
              <a:lnSpc>
                <a:spcPct val="8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MP 2.220 - CUEM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7986501">
            <a:off x="2448929" y="2453133"/>
            <a:ext cx="2988435" cy="44381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Lei 11.124 - SNHIS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7986501">
            <a:off x="3975985" y="2493969"/>
            <a:ext cx="2845337" cy="44122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Lei 11.977 - PMCMV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7986501">
            <a:off x="5502469" y="2357700"/>
            <a:ext cx="2843672" cy="67921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Lei 12.587– PNMU</a:t>
            </a:r>
          </a:p>
          <a:p>
            <a:pPr algn="ctr">
              <a:lnSpc>
                <a:spcPct val="8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Lei 12.608 – PNPDEC</a:t>
            </a:r>
          </a:p>
          <a:p>
            <a:pPr algn="ctr">
              <a:lnSpc>
                <a:spcPct val="8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Lei 12.651 – </a:t>
            </a:r>
            <a:r>
              <a:rPr lang="pt-BR" sz="1600" b="1" dirty="0" err="1" smtClean="0">
                <a:solidFill>
                  <a:schemeClr val="tx1"/>
                </a:solidFill>
              </a:rPr>
              <a:t>Cod</a:t>
            </a:r>
            <a:r>
              <a:rPr lang="pt-BR" sz="1600" b="1" dirty="0" smtClean="0">
                <a:solidFill>
                  <a:schemeClr val="tx1"/>
                </a:solidFill>
              </a:rPr>
              <a:t> </a:t>
            </a:r>
            <a:r>
              <a:rPr lang="pt-BR" sz="1600" b="1" dirty="0" err="1" smtClean="0">
                <a:solidFill>
                  <a:schemeClr val="tx1"/>
                </a:solidFill>
              </a:rPr>
              <a:t>FLor</a:t>
            </a:r>
            <a:endParaRPr lang="pt-BR" sz="1600" b="1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7986501">
            <a:off x="3229255" y="2482513"/>
            <a:ext cx="2852780" cy="45758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Lei 11.445 – </a:t>
            </a:r>
            <a:r>
              <a:rPr lang="pt-BR" sz="1600" b="1" dirty="0" err="1" smtClean="0">
                <a:solidFill>
                  <a:schemeClr val="tx1"/>
                </a:solidFill>
              </a:rPr>
              <a:t>PNSan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7986501">
            <a:off x="6434501" y="2279428"/>
            <a:ext cx="2832467" cy="73233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Lei 13.089 - Estatuto da Metrópole</a:t>
            </a:r>
          </a:p>
          <a:p>
            <a:pPr algn="ctr">
              <a:lnSpc>
                <a:spcPct val="8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EC 90 - Transporte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7986501">
            <a:off x="4705925" y="2533406"/>
            <a:ext cx="2825563" cy="415613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Lei 12.305 – PNRS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7986501">
            <a:off x="1699992" y="5652250"/>
            <a:ext cx="1780479" cy="43884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400" b="1" dirty="0" smtClean="0">
                <a:solidFill>
                  <a:schemeClr val="tx1"/>
                </a:solidFill>
              </a:rPr>
              <a:t>Ministério das Cidades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17986501">
            <a:off x="2238574" y="5659781"/>
            <a:ext cx="1780479" cy="394249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400" b="1" dirty="0" smtClean="0">
                <a:solidFill>
                  <a:srgbClr val="000000"/>
                </a:solidFill>
              </a:rPr>
              <a:t>Conselho das Cidades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17986501">
            <a:off x="3352074" y="5726715"/>
            <a:ext cx="1744063" cy="450479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400" b="1" dirty="0" smtClean="0">
                <a:solidFill>
                  <a:srgbClr val="000000"/>
                </a:solidFill>
              </a:rPr>
              <a:t>Campanha </a:t>
            </a:r>
            <a:r>
              <a:rPr lang="pt-BR" sz="1400" b="1" dirty="0" err="1" smtClean="0">
                <a:solidFill>
                  <a:srgbClr val="000000"/>
                </a:solidFill>
              </a:rPr>
              <a:t>PDs</a:t>
            </a:r>
            <a:r>
              <a:rPr lang="pt-BR" sz="1400" b="1" dirty="0" smtClean="0">
                <a:solidFill>
                  <a:srgbClr val="000000"/>
                </a:solidFill>
              </a:rPr>
              <a:t> Participativos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2404570" y="4207176"/>
            <a:ext cx="312615" cy="389221"/>
          </a:xfrm>
          <a:prstGeom prst="don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2" name="Donut 51"/>
          <p:cNvSpPr/>
          <p:nvPr/>
        </p:nvSpPr>
        <p:spPr>
          <a:xfrm>
            <a:off x="3432893" y="4208978"/>
            <a:ext cx="312615" cy="389221"/>
          </a:xfrm>
          <a:prstGeom prst="don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4176490" y="4207176"/>
            <a:ext cx="312615" cy="389221"/>
          </a:xfrm>
          <a:prstGeom prst="don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4" name="Donut 53"/>
          <p:cNvSpPr/>
          <p:nvPr/>
        </p:nvSpPr>
        <p:spPr>
          <a:xfrm>
            <a:off x="4918951" y="4207176"/>
            <a:ext cx="312615" cy="389221"/>
          </a:xfrm>
          <a:prstGeom prst="don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Donut 54"/>
          <p:cNvSpPr/>
          <p:nvPr/>
        </p:nvSpPr>
        <p:spPr>
          <a:xfrm>
            <a:off x="5632070" y="4194211"/>
            <a:ext cx="312615" cy="389221"/>
          </a:xfrm>
          <a:prstGeom prst="don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6" name="Donut 55"/>
          <p:cNvSpPr/>
          <p:nvPr/>
        </p:nvSpPr>
        <p:spPr>
          <a:xfrm>
            <a:off x="6195561" y="4171122"/>
            <a:ext cx="312615" cy="389221"/>
          </a:xfrm>
          <a:prstGeom prst="don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7" name="Donut 56"/>
          <p:cNvSpPr/>
          <p:nvPr/>
        </p:nvSpPr>
        <p:spPr>
          <a:xfrm>
            <a:off x="6863964" y="4165456"/>
            <a:ext cx="312615" cy="389221"/>
          </a:xfrm>
          <a:prstGeom prst="don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rot="17986501">
            <a:off x="2813713" y="5630434"/>
            <a:ext cx="1734745" cy="450479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400" b="1" dirty="0" smtClean="0">
                <a:solidFill>
                  <a:srgbClr val="000000"/>
                </a:solidFill>
              </a:rPr>
              <a:t>Lei Consórcios Públicos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rot="17986501">
            <a:off x="3989599" y="5662307"/>
            <a:ext cx="1635351" cy="47211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200" b="1" dirty="0" smtClean="0">
                <a:solidFill>
                  <a:srgbClr val="000000"/>
                </a:solidFill>
              </a:rPr>
              <a:t>Lei Assessoria Técnica Gratuita</a:t>
            </a:r>
            <a:endParaRPr lang="pt-BR" sz="1200" b="1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7986501">
            <a:off x="952690" y="2643307"/>
            <a:ext cx="2538285" cy="40998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EC 26 - Moradia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41" name="Donut 40"/>
          <p:cNvSpPr/>
          <p:nvPr/>
        </p:nvSpPr>
        <p:spPr>
          <a:xfrm>
            <a:off x="1782089" y="4215867"/>
            <a:ext cx="312615" cy="389221"/>
          </a:xfrm>
          <a:prstGeom prst="don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17986501">
            <a:off x="4580770" y="5687586"/>
            <a:ext cx="1635351" cy="47211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200" b="1" dirty="0" smtClean="0">
                <a:solidFill>
                  <a:srgbClr val="000000"/>
                </a:solidFill>
              </a:rPr>
              <a:t>Lei de Acesso a Informação</a:t>
            </a:r>
            <a:endParaRPr lang="pt-BR" sz="1200" b="1" dirty="0">
              <a:solidFill>
                <a:srgbClr val="000000"/>
              </a:solidFill>
            </a:endParaRPr>
          </a:p>
        </p:txBody>
      </p:sp>
      <p:sp>
        <p:nvSpPr>
          <p:cNvPr id="31" name="Donut 56"/>
          <p:cNvSpPr/>
          <p:nvPr/>
        </p:nvSpPr>
        <p:spPr>
          <a:xfrm>
            <a:off x="7464415" y="4168383"/>
            <a:ext cx="312615" cy="389221"/>
          </a:xfrm>
          <a:prstGeom prst="don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Rectangle 22"/>
          <p:cNvSpPr/>
          <p:nvPr/>
        </p:nvSpPr>
        <p:spPr>
          <a:xfrm rot="17986501">
            <a:off x="7139177" y="2990787"/>
            <a:ext cx="2417895" cy="69153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Lei 13.465 – novo Marco </a:t>
            </a:r>
            <a:r>
              <a:rPr lang="pt-BR" sz="1600" b="1" dirty="0" err="1" smtClean="0">
                <a:solidFill>
                  <a:schemeClr val="tx1"/>
                </a:solidFill>
              </a:rPr>
              <a:t>Reg</a:t>
            </a:r>
            <a:r>
              <a:rPr lang="pt-BR" sz="1600" b="1" dirty="0" smtClean="0">
                <a:solidFill>
                  <a:schemeClr val="tx1"/>
                </a:solidFill>
              </a:rPr>
              <a:t> </a:t>
            </a:r>
            <a:r>
              <a:rPr lang="pt-BR" sz="1600" b="1" dirty="0" err="1" smtClean="0">
                <a:solidFill>
                  <a:schemeClr val="tx1"/>
                </a:solidFill>
              </a:rPr>
              <a:t>Fund</a:t>
            </a:r>
            <a:r>
              <a:rPr lang="pt-BR" sz="1600" b="1" dirty="0" smtClean="0">
                <a:solidFill>
                  <a:schemeClr val="tx1"/>
                </a:solidFill>
              </a:rPr>
              <a:t> e Patrimônio União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33" name="Picture 2" descr="C:\Users\Fernanda\Downloads\IBDU-marca 2018_Dir Cor_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9" y="282104"/>
            <a:ext cx="1816221" cy="11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Donut 56"/>
          <p:cNvSpPr/>
          <p:nvPr/>
        </p:nvSpPr>
        <p:spPr>
          <a:xfrm>
            <a:off x="7997116" y="4165455"/>
            <a:ext cx="312615" cy="389221"/>
          </a:xfrm>
          <a:prstGeom prst="don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Rectangle 41"/>
          <p:cNvSpPr/>
          <p:nvPr/>
        </p:nvSpPr>
        <p:spPr>
          <a:xfrm rot="17986501">
            <a:off x="6524128" y="5312242"/>
            <a:ext cx="1635351" cy="591543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200" b="1" dirty="0" smtClean="0">
                <a:solidFill>
                  <a:srgbClr val="000000"/>
                </a:solidFill>
              </a:rPr>
              <a:t>Lei 13.683/2018 Alteração Estatuto da Metrópole</a:t>
            </a:r>
            <a:endParaRPr lang="pt-BR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9" grpId="0" animBg="1"/>
      <p:bldP spid="60" grpId="0" animBg="1"/>
      <p:bldP spid="42" grpId="0" animBg="1"/>
      <p:bldP spid="3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1310</Words>
  <Application>Microsoft Office PowerPoint</Application>
  <PresentationFormat>Apresentação na tela (4:3)</PresentationFormat>
  <Paragraphs>143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DIREITO DE PROPRIEDADE – FUNÇÃO INDIVIDUAL</vt:lpstr>
      <vt:lpstr>FUNÇÃO SOCIAL DA PROPRIEDADE </vt:lpstr>
      <vt:lpstr>FUNÇÃO SOCIAL DA PROPRIEDADE </vt:lpstr>
      <vt:lpstr>FUNÇÃO SOCIAL DA PROPRIEDADE</vt:lpstr>
      <vt:lpstr>Apresentação do PowerPoint</vt:lpstr>
      <vt:lpstr>Apresentação do PowerPoint</vt:lpstr>
      <vt:lpstr>Apresentação do PowerPoint</vt:lpstr>
      <vt:lpstr>Apresentação do PowerPoint</vt:lpstr>
      <vt:lpstr> MOMENTO 4 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A PEC 80 </vt:lpstr>
      <vt:lpstr> A PEC 80 </vt:lpstr>
      <vt:lpstr> A PEC 80 </vt:lpstr>
      <vt:lpstr> A PEC 80 E A AUTONOMIA MUNICIPAL</vt:lpstr>
      <vt:lpstr> 5 CONFERENCIA NACIONAL DA CIDADE - A função social da cidade e da propriedade</vt:lpstr>
      <vt:lpstr>5 CONFERENCIA NACIONAL DA CIDADE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</dc:creator>
  <cp:lastModifiedBy>Genesis</cp:lastModifiedBy>
  <cp:revision>22</cp:revision>
  <cp:lastPrinted>2020-03-02T18:13:02Z</cp:lastPrinted>
  <dcterms:created xsi:type="dcterms:W3CDTF">2019-10-27T17:37:55Z</dcterms:created>
  <dcterms:modified xsi:type="dcterms:W3CDTF">2020-03-02T18:15:32Z</dcterms:modified>
</cp:coreProperties>
</file>