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57" r:id="rId3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DECC47-2794-49D6-993A-C95602E50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7C1249-4EF4-4D38-86E3-2258A485E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EA508C-5AD7-48AB-AFC3-57CD1D2DD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C475-42AF-487D-9896-B10144D0105B}" type="datetimeFigureOut">
              <a:rPr lang="pt-BR" smtClean="0"/>
              <a:t>04/03/2020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736DDA-06C8-4BD0-AE76-61CD450EF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62E96E-2623-48A1-ABEE-D56DFABDA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324D-5FC3-46F3-A647-F58ED37C4E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50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77BD54-9A83-4009-AF09-5083C23E7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BB1D16B-EF47-4FB7-9302-B0EC0F5E9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5DC0AE-C51B-4907-8AE1-43B974327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C475-42AF-487D-9896-B10144D0105B}" type="datetimeFigureOut">
              <a:rPr lang="pt-BR" smtClean="0"/>
              <a:t>04/03/2020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B9B885-7856-4E62-913E-6AF42E438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C741DC5-BC94-4E46-A2C9-7559B6365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324D-5FC3-46F3-A647-F58ED37C4E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88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BD6818-9E29-4B66-8679-EFB97E64C9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E1014BE-027F-4209-9D99-4650D5D86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F5226E-5DAD-4836-A5BF-9B4A62539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C475-42AF-487D-9896-B10144D0105B}" type="datetimeFigureOut">
              <a:rPr lang="pt-BR" smtClean="0"/>
              <a:t>04/03/2020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B07694-4773-44E0-9D9C-9073BDA56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324753-FE05-44B9-8177-F3B75195A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324D-5FC3-46F3-A647-F58ED37C4E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747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546975-92A0-4EF8-B0FB-74A7B0418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B7E497-2A4B-4B63-BF98-D30B6E169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428CCA-5966-4A3D-82D0-D4C3737CD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C475-42AF-487D-9896-B10144D0105B}" type="datetimeFigureOut">
              <a:rPr lang="pt-BR" smtClean="0"/>
              <a:t>04/03/2020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BA2499-051B-49B6-A35C-317C2B53F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1E702D-35AD-4223-8E36-79482942B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324D-5FC3-46F3-A647-F58ED37C4E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4733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79A656-D5AE-4F4C-AAC4-1055CD673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2E74417-C51A-4C0B-B51C-0D2E0719E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14C5B2-65EE-4582-B602-5BC44EC22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C475-42AF-487D-9896-B10144D0105B}" type="datetimeFigureOut">
              <a:rPr lang="pt-BR" smtClean="0"/>
              <a:t>04/03/2020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51CC12-E546-46A6-8FDF-95FFE98C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D8C156-75C1-4699-9CAA-B5EA66F44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324D-5FC3-46F3-A647-F58ED37C4E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8406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9D42CE-8EBD-467C-973B-38550EE83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2225F2-1A41-46D3-80D0-7E83BD97FF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7A53100-6706-414A-8CEF-30B1D874A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D80B695-15C0-4353-BF6C-39E96BB77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C475-42AF-487D-9896-B10144D0105B}" type="datetimeFigureOut">
              <a:rPr lang="pt-BR" smtClean="0"/>
              <a:t>04/03/2020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BEFF65B-D7BA-4DDC-A85D-E0CCF14C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37C87EE-8DED-4DE3-B53F-42FB68608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324D-5FC3-46F3-A647-F58ED37C4E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323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9E3B3-4F71-4127-A5EF-CC95593B3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02E35C4-6BFE-4DD8-B2EA-F05A860B6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8F583BE-D1B9-40F9-B22A-F71C9FBA4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833FF3C-03E2-4FB3-BAF5-2341890202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19D0967-0D1F-48C9-9BDD-4BA41AE553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62DA64C-9B38-4503-8B31-172672E51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C475-42AF-487D-9896-B10144D0105B}" type="datetimeFigureOut">
              <a:rPr lang="pt-BR" smtClean="0"/>
              <a:t>04/03/2020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612021D-4438-470F-B6E7-588AEEC4C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54D91CA-02AA-4699-86E1-34764D197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324D-5FC3-46F3-A647-F58ED37C4E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614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BEA6EC-6D7D-4E99-A634-F08201C5F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A544B8E-B8C0-41D3-AC71-00F4557AA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C475-42AF-487D-9896-B10144D0105B}" type="datetimeFigureOut">
              <a:rPr lang="pt-BR" smtClean="0"/>
              <a:t>04/03/2020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F21F403-D7D6-4675-BB85-9E7C26A36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313B119-AEED-4D47-AE57-8765596A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324D-5FC3-46F3-A647-F58ED37C4E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538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78CA3E4-AD51-44B8-917F-B663794EE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C475-42AF-487D-9896-B10144D0105B}" type="datetimeFigureOut">
              <a:rPr lang="pt-BR" smtClean="0"/>
              <a:t>04/03/2020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387E1BC-7A07-4A57-9889-4A207B585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50827A1-93F2-4FEF-B1ED-31A81723C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324D-5FC3-46F3-A647-F58ED37C4E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45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046A1-888B-4382-8459-6783647F1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3B5CE8-EF6E-4547-9BC3-DA7BF809C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5019C6F-A6E9-4648-94EC-523EADCFB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E77EA7B-A766-400F-B3EB-B3C2EEA83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C475-42AF-487D-9896-B10144D0105B}" type="datetimeFigureOut">
              <a:rPr lang="pt-BR" smtClean="0"/>
              <a:t>04/03/2020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5DB520B-56BE-48BE-A5C5-997D9B2D4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B843980-2A34-4458-BB25-7AD91D253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324D-5FC3-46F3-A647-F58ED37C4E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327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B663B-0731-4F7D-9207-4E0325881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063809E-EEF9-49FE-B8FD-A37621E5CE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6BC2A5D-A661-4724-B4CE-6E4F03404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5998330-11C0-491C-ABEA-C0E87952C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C475-42AF-487D-9896-B10144D0105B}" type="datetimeFigureOut">
              <a:rPr lang="pt-BR" smtClean="0"/>
              <a:t>04/03/2020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F4378FA-D4A1-4759-9D4B-71FED5CC3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EDD9E28-D617-4908-8614-47DDC0DC0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324D-5FC3-46F3-A647-F58ED37C4E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3869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354CEC4-80C6-4B0D-9DEB-E1093E328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42A7F8-9F24-4B18-9BC0-6D34E3E97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3A897AE-4AAB-4444-90AB-F55CDF150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BC475-42AF-487D-9896-B10144D0105B}" type="datetimeFigureOut">
              <a:rPr lang="pt-BR" smtClean="0"/>
              <a:t>04/03/2020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A5B414-CD85-4BAE-8CBE-926FDF182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123C01-65C6-46E7-ACD4-86A451676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1324D-5FC3-46F3-A647-F58ED37C4E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70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74000">
              <a:schemeClr val="tx2">
                <a:lumMod val="50000"/>
              </a:schemeClr>
            </a:gs>
            <a:gs pos="83000">
              <a:schemeClr val="accent1">
                <a:lumMod val="50000"/>
              </a:schemeClr>
            </a:gs>
            <a:gs pos="100000">
              <a:schemeClr val="tx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CF479F4-50CA-4779-82F3-951D3EB2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2" y="168812"/>
            <a:ext cx="10515600" cy="94510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Saneamento</a:t>
            </a:r>
            <a:r>
              <a:rPr lang="pt-BR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 no Brasil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1C3F3000-CC1E-4E40-91E2-C47DE0C16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9184"/>
            <a:ext cx="10515600" cy="517305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Organização Mundial da Saúde (OMS): saneamento como controle de todos os fatores do trabalho, higiene industrial e poluição atmosférica e sonora (HELLER, 1998).</a:t>
            </a:r>
          </a:p>
          <a:p>
            <a:pPr algn="just"/>
            <a:endParaRPr lang="pt-BR" dirty="0">
              <a:solidFill>
                <a:schemeClr val="bg1">
                  <a:lumMod val="95000"/>
                </a:schemeClr>
              </a:solidFill>
              <a:latin typeface="Futura Bk BT" panose="020B0502020204020303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No Brasil, políticas de </a:t>
            </a:r>
            <a:r>
              <a:rPr lang="pt-BR" i="1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abastecimento de água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 (quantidade, qualidade, potabilidade); </a:t>
            </a:r>
            <a:r>
              <a:rPr lang="pt-BR" i="1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esgotamento sanitário 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(coleta, tratamento, impacto ambiental); </a:t>
            </a:r>
            <a:r>
              <a:rPr lang="pt-BR" i="1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resíduos sólidos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 (limpeza pública, coleta, tratamento, destinação final); </a:t>
            </a:r>
            <a:r>
              <a:rPr lang="pt-BR" i="1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drenagem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 (sazonalidade, impactos); </a:t>
            </a:r>
            <a:r>
              <a:rPr lang="pt-BR" i="1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controle de vetores e pragas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 (transmissão, roedores, artrópodes).</a:t>
            </a:r>
          </a:p>
          <a:p>
            <a:pPr algn="just"/>
            <a:endParaRPr lang="pt-BR" dirty="0">
              <a:solidFill>
                <a:schemeClr val="bg1">
                  <a:lumMod val="95000"/>
                </a:schemeClr>
              </a:solidFill>
              <a:latin typeface="Futura Bk BT" panose="020B0502020204020303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No longo prazo, efeitos de políticas de água e esgoto tratados é superior ao de intervenções médicas; reduz mortes em 4 x e eleva expectativa de vida em 7 x (HELLER, op. cit.)</a:t>
            </a:r>
          </a:p>
        </p:txBody>
      </p:sp>
    </p:spTree>
    <p:extLst>
      <p:ext uri="{BB962C8B-B14F-4D97-AF65-F5344CB8AC3E}">
        <p14:creationId xmlns:p14="http://schemas.microsoft.com/office/powerpoint/2010/main" val="1928046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74000">
              <a:schemeClr val="tx2">
                <a:lumMod val="50000"/>
              </a:schemeClr>
            </a:gs>
            <a:gs pos="83000">
              <a:schemeClr val="accent1">
                <a:lumMod val="50000"/>
              </a:schemeClr>
            </a:gs>
            <a:gs pos="100000">
              <a:schemeClr val="tx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CF479F4-50CA-4779-82F3-951D3EB2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2" y="168812"/>
            <a:ext cx="10515600" cy="94510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Saneamento</a:t>
            </a:r>
            <a:r>
              <a:rPr lang="pt-BR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 no Brasil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B048943-8ACC-4877-AA10-8CCA8C451C5F}"/>
              </a:ext>
            </a:extLst>
          </p:cNvPr>
          <p:cNvSpPr txBox="1"/>
          <p:nvPr/>
        </p:nvSpPr>
        <p:spPr>
          <a:xfrm>
            <a:off x="7582190" y="6133515"/>
            <a:ext cx="3565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Fonte: </a:t>
            </a:r>
            <a:r>
              <a:rPr lang="pt-BR" dirty="0" err="1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MCidades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 (2013, p. 34).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AE1BABB-6260-48CF-ABB5-E6C5064D06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23" t="35070" r="27308" b="17727"/>
          <a:stretch/>
        </p:blipFill>
        <p:spPr>
          <a:xfrm>
            <a:off x="1584058" y="1139358"/>
            <a:ext cx="9023884" cy="486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09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74000">
              <a:schemeClr val="tx2">
                <a:lumMod val="50000"/>
              </a:schemeClr>
            </a:gs>
            <a:gs pos="83000">
              <a:schemeClr val="accent1">
                <a:lumMod val="50000"/>
              </a:schemeClr>
            </a:gs>
            <a:gs pos="100000">
              <a:schemeClr val="tx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CF479F4-50CA-4779-82F3-951D3EB2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2" y="168812"/>
            <a:ext cx="10515600" cy="94510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Saneamento</a:t>
            </a:r>
            <a:r>
              <a:rPr lang="pt-BR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 no Brasil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B048943-8ACC-4877-AA10-8CCA8C451C5F}"/>
              </a:ext>
            </a:extLst>
          </p:cNvPr>
          <p:cNvSpPr txBox="1"/>
          <p:nvPr/>
        </p:nvSpPr>
        <p:spPr>
          <a:xfrm>
            <a:off x="10608207" y="4672849"/>
            <a:ext cx="1434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Fonte: </a:t>
            </a:r>
            <a:r>
              <a:rPr lang="pt-BR" dirty="0" err="1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MCidades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 (2013, p. 34).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1BB3B8B-4B50-49D0-A6DC-1D6F9E0857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15" t="32812" r="26962" b="14855"/>
          <a:stretch/>
        </p:blipFill>
        <p:spPr>
          <a:xfrm>
            <a:off x="2076162" y="984822"/>
            <a:ext cx="8377301" cy="488835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EA80426-79BC-4E2E-9E11-1E4E1F22CE49}"/>
              </a:ext>
            </a:extLst>
          </p:cNvPr>
          <p:cNvSpPr txBox="1"/>
          <p:nvPr/>
        </p:nvSpPr>
        <p:spPr>
          <a:xfrm>
            <a:off x="182880" y="5978767"/>
            <a:ext cx="11718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Água e esgoto devem ser coexistentes e simétricos (MASCARÓ; YOSHINAGA, 2015; SILVA, 2000). </a:t>
            </a:r>
          </a:p>
        </p:txBody>
      </p:sp>
    </p:spTree>
    <p:extLst>
      <p:ext uri="{BB962C8B-B14F-4D97-AF65-F5344CB8AC3E}">
        <p14:creationId xmlns:p14="http://schemas.microsoft.com/office/powerpoint/2010/main" val="3859892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74000">
              <a:schemeClr val="tx2">
                <a:lumMod val="50000"/>
              </a:schemeClr>
            </a:gs>
            <a:gs pos="83000">
              <a:schemeClr val="accent1">
                <a:lumMod val="50000"/>
              </a:schemeClr>
            </a:gs>
            <a:gs pos="100000">
              <a:schemeClr val="tx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CF479F4-50CA-4779-82F3-951D3EB2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2" y="168812"/>
            <a:ext cx="10515600" cy="94510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Saneamento</a:t>
            </a:r>
            <a:r>
              <a:rPr lang="pt-BR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 no Brasil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B048943-8ACC-4877-AA10-8CCA8C451C5F}"/>
              </a:ext>
            </a:extLst>
          </p:cNvPr>
          <p:cNvSpPr txBox="1"/>
          <p:nvPr/>
        </p:nvSpPr>
        <p:spPr>
          <a:xfrm>
            <a:off x="10121705" y="5560996"/>
            <a:ext cx="1975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Fonte: </a:t>
            </a:r>
            <a:r>
              <a:rPr lang="pt-BR" dirty="0" err="1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MCidades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 (2013, p. 36).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171806A-B58A-4FA9-BB7C-0B674256EC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38" t="31375" r="26731" b="11365"/>
          <a:stretch/>
        </p:blipFill>
        <p:spPr>
          <a:xfrm>
            <a:off x="2178147" y="1283541"/>
            <a:ext cx="7835705" cy="492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04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74000">
              <a:schemeClr val="tx2">
                <a:lumMod val="50000"/>
              </a:schemeClr>
            </a:gs>
            <a:gs pos="83000">
              <a:schemeClr val="accent1">
                <a:lumMod val="50000"/>
              </a:schemeClr>
            </a:gs>
            <a:gs pos="100000">
              <a:schemeClr val="tx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CF479F4-50CA-4779-82F3-951D3EB2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2" y="168812"/>
            <a:ext cx="10515600" cy="94510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Saneamento</a:t>
            </a:r>
            <a:r>
              <a:rPr lang="pt-BR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 no Brasil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B048943-8ACC-4877-AA10-8CCA8C451C5F}"/>
              </a:ext>
            </a:extLst>
          </p:cNvPr>
          <p:cNvSpPr txBox="1"/>
          <p:nvPr/>
        </p:nvSpPr>
        <p:spPr>
          <a:xfrm>
            <a:off x="9902718" y="5237830"/>
            <a:ext cx="1975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Fonte: </a:t>
            </a:r>
            <a:r>
              <a:rPr lang="pt-BR" dirty="0" err="1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MCidades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 (2013, p. 36).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9D57863-2BA1-4AF3-9123-98615CE688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23" t="36917" r="29385" b="13828"/>
          <a:stretch/>
        </p:blipFill>
        <p:spPr>
          <a:xfrm>
            <a:off x="2092333" y="1269957"/>
            <a:ext cx="7613437" cy="46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88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74000">
              <a:schemeClr val="tx2">
                <a:lumMod val="50000"/>
              </a:schemeClr>
            </a:gs>
            <a:gs pos="83000">
              <a:schemeClr val="accent1">
                <a:lumMod val="50000"/>
              </a:schemeClr>
            </a:gs>
            <a:gs pos="100000">
              <a:schemeClr val="tx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CF479F4-50CA-4779-82F3-951D3EB2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2" y="168812"/>
            <a:ext cx="10515600" cy="94510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Saneamento</a:t>
            </a:r>
            <a:r>
              <a:rPr lang="pt-BR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 no Brasil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B048943-8ACC-4877-AA10-8CCA8C451C5F}"/>
              </a:ext>
            </a:extLst>
          </p:cNvPr>
          <p:cNvSpPr txBox="1"/>
          <p:nvPr/>
        </p:nvSpPr>
        <p:spPr>
          <a:xfrm>
            <a:off x="8187397" y="6319856"/>
            <a:ext cx="370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Fonte: </a:t>
            </a:r>
            <a:r>
              <a:rPr lang="pt-BR" dirty="0" err="1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MCidades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 (2013, p. 38).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EE75623-320C-49E7-97BB-A921AC63A1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93" t="33428" r="28000" b="14182"/>
          <a:stretch/>
        </p:blipFill>
        <p:spPr>
          <a:xfrm>
            <a:off x="1657643" y="1113912"/>
            <a:ext cx="8482818" cy="511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27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74000">
              <a:schemeClr val="tx2">
                <a:lumMod val="50000"/>
              </a:schemeClr>
            </a:gs>
            <a:gs pos="83000">
              <a:schemeClr val="accent1">
                <a:lumMod val="50000"/>
              </a:schemeClr>
            </a:gs>
            <a:gs pos="100000">
              <a:schemeClr val="tx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CF479F4-50CA-4779-82F3-951D3EB2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2" y="168812"/>
            <a:ext cx="10515600" cy="94510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Saneamento</a:t>
            </a:r>
            <a:r>
              <a:rPr lang="pt-BR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 no Brasil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B048943-8ACC-4877-AA10-8CCA8C451C5F}"/>
              </a:ext>
            </a:extLst>
          </p:cNvPr>
          <p:cNvSpPr txBox="1"/>
          <p:nvPr/>
        </p:nvSpPr>
        <p:spPr>
          <a:xfrm>
            <a:off x="8187397" y="6319856"/>
            <a:ext cx="370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Fonte: </a:t>
            </a:r>
            <a:r>
              <a:rPr lang="pt-BR" dirty="0" err="1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MCidades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 (2013, p. 39).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865F97C-3BB9-46B4-85DD-052D27C3D3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0" t="22550" r="12308" b="7826"/>
          <a:stretch/>
        </p:blipFill>
        <p:spPr>
          <a:xfrm>
            <a:off x="873955" y="1330679"/>
            <a:ext cx="10050194" cy="477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82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74000">
              <a:schemeClr val="tx2">
                <a:lumMod val="50000"/>
              </a:schemeClr>
            </a:gs>
            <a:gs pos="83000">
              <a:schemeClr val="accent1">
                <a:lumMod val="50000"/>
              </a:schemeClr>
            </a:gs>
            <a:gs pos="100000">
              <a:schemeClr val="tx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CF479F4-50CA-4779-82F3-951D3EB2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2" y="168812"/>
            <a:ext cx="10515600" cy="94510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Saneamento</a:t>
            </a:r>
            <a:r>
              <a:rPr lang="pt-BR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 no Brasil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B048943-8ACC-4877-AA10-8CCA8C451C5F}"/>
              </a:ext>
            </a:extLst>
          </p:cNvPr>
          <p:cNvSpPr txBox="1"/>
          <p:nvPr/>
        </p:nvSpPr>
        <p:spPr>
          <a:xfrm>
            <a:off x="8187397" y="6319856"/>
            <a:ext cx="370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Fonte: </a:t>
            </a:r>
            <a:r>
              <a:rPr lang="pt-BR" dirty="0" err="1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MCidades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 (2013, p. 39).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3B2AFB8-139F-40E1-BEDF-0E3A7FBA98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67" t="34786" r="17298" b="7826"/>
          <a:stretch/>
        </p:blipFill>
        <p:spPr>
          <a:xfrm>
            <a:off x="1259377" y="1443220"/>
            <a:ext cx="9673245" cy="454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49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74000">
              <a:schemeClr val="tx2">
                <a:lumMod val="50000"/>
              </a:schemeClr>
            </a:gs>
            <a:gs pos="83000">
              <a:schemeClr val="accent1">
                <a:lumMod val="50000"/>
              </a:schemeClr>
            </a:gs>
            <a:gs pos="100000">
              <a:schemeClr val="tx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CF479F4-50CA-4779-82F3-951D3EB2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2" y="168812"/>
            <a:ext cx="10515600" cy="94510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Saneamento</a:t>
            </a:r>
            <a:r>
              <a:rPr lang="pt-BR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 no Brasil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B048943-8ACC-4877-AA10-8CCA8C451C5F}"/>
              </a:ext>
            </a:extLst>
          </p:cNvPr>
          <p:cNvSpPr txBox="1"/>
          <p:nvPr/>
        </p:nvSpPr>
        <p:spPr>
          <a:xfrm>
            <a:off x="8187397" y="6319856"/>
            <a:ext cx="370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Fonte: </a:t>
            </a:r>
            <a:r>
              <a:rPr lang="pt-BR" dirty="0" err="1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MCidades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 (2013, p. 40).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13D927B-066B-4141-BAAC-09F062F41B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77" t="23577" r="23384" b="15060"/>
          <a:stretch/>
        </p:blipFill>
        <p:spPr>
          <a:xfrm>
            <a:off x="2128910" y="1358714"/>
            <a:ext cx="7934179" cy="471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10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74000">
              <a:schemeClr val="tx2">
                <a:lumMod val="50000"/>
              </a:schemeClr>
            </a:gs>
            <a:gs pos="83000">
              <a:schemeClr val="accent1">
                <a:lumMod val="50000"/>
              </a:schemeClr>
            </a:gs>
            <a:gs pos="100000">
              <a:schemeClr val="tx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CF479F4-50CA-4779-82F3-951D3EB2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2" y="168812"/>
            <a:ext cx="10515600" cy="94510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Saneamento</a:t>
            </a:r>
            <a:r>
              <a:rPr lang="pt-BR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 no Brasil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B048943-8ACC-4877-AA10-8CCA8C451C5F}"/>
              </a:ext>
            </a:extLst>
          </p:cNvPr>
          <p:cNvSpPr txBox="1"/>
          <p:nvPr/>
        </p:nvSpPr>
        <p:spPr>
          <a:xfrm>
            <a:off x="8187397" y="6319856"/>
            <a:ext cx="370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Fonte: </a:t>
            </a:r>
            <a:r>
              <a:rPr lang="pt-BR" dirty="0" err="1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MCidades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 (2013, p. 41).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678F962-45B4-415D-BAF3-46E05CF852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85" t="38148" r="25346" b="12186"/>
          <a:stretch/>
        </p:blipFill>
        <p:spPr>
          <a:xfrm>
            <a:off x="1533967" y="1347760"/>
            <a:ext cx="9124066" cy="473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16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74000">
              <a:schemeClr val="tx2">
                <a:lumMod val="50000"/>
              </a:schemeClr>
            </a:gs>
            <a:gs pos="83000">
              <a:schemeClr val="accent1">
                <a:lumMod val="50000"/>
              </a:schemeClr>
            </a:gs>
            <a:gs pos="100000">
              <a:schemeClr val="tx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CF479F4-50CA-4779-82F3-951D3EB2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2" y="168812"/>
            <a:ext cx="10515600" cy="94510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Saneamento</a:t>
            </a:r>
            <a:r>
              <a:rPr lang="pt-BR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 no Brasil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B048943-8ACC-4877-AA10-8CCA8C451C5F}"/>
              </a:ext>
            </a:extLst>
          </p:cNvPr>
          <p:cNvSpPr txBox="1"/>
          <p:nvPr/>
        </p:nvSpPr>
        <p:spPr>
          <a:xfrm>
            <a:off x="8187397" y="6319856"/>
            <a:ext cx="370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Fonte: </a:t>
            </a:r>
            <a:r>
              <a:rPr lang="pt-BR" dirty="0" err="1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MCidades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 (2013, p. 42).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7E45593-DE08-4DDE-80C4-F039E81F77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51" t="22346" r="25163" b="15881"/>
          <a:stretch/>
        </p:blipFill>
        <p:spPr>
          <a:xfrm>
            <a:off x="2053883" y="1231788"/>
            <a:ext cx="8084234" cy="459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60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74000">
              <a:schemeClr val="tx2">
                <a:lumMod val="50000"/>
              </a:schemeClr>
            </a:gs>
            <a:gs pos="83000">
              <a:schemeClr val="accent1">
                <a:lumMod val="50000"/>
              </a:schemeClr>
            </a:gs>
            <a:gs pos="100000">
              <a:schemeClr val="tx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CF479F4-50CA-4779-82F3-951D3EB2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2" y="168812"/>
            <a:ext cx="10515600" cy="94510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Saneamento</a:t>
            </a:r>
            <a:r>
              <a:rPr lang="pt-BR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 no Brasil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6DF46415-3F8D-42EE-8335-088EE9044E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128" t="22381" r="30248" b="16516"/>
          <a:stretch/>
        </p:blipFill>
        <p:spPr>
          <a:xfrm>
            <a:off x="2665827" y="1113912"/>
            <a:ext cx="6860345" cy="540252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14C2B4E-5C9A-40F3-9CF5-A764C644C611}"/>
              </a:ext>
            </a:extLst>
          </p:cNvPr>
          <p:cNvSpPr txBox="1"/>
          <p:nvPr/>
        </p:nvSpPr>
        <p:spPr>
          <a:xfrm>
            <a:off x="9706708" y="5950634"/>
            <a:ext cx="206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Fonte: Heller (1998, p. 77).</a:t>
            </a:r>
          </a:p>
        </p:txBody>
      </p:sp>
    </p:spTree>
    <p:extLst>
      <p:ext uri="{BB962C8B-B14F-4D97-AF65-F5344CB8AC3E}">
        <p14:creationId xmlns:p14="http://schemas.microsoft.com/office/powerpoint/2010/main" val="1442004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74000">
              <a:schemeClr val="tx2">
                <a:lumMod val="50000"/>
              </a:schemeClr>
            </a:gs>
            <a:gs pos="83000">
              <a:schemeClr val="accent1">
                <a:lumMod val="50000"/>
              </a:schemeClr>
            </a:gs>
            <a:gs pos="100000">
              <a:schemeClr val="tx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CF479F4-50CA-4779-82F3-951D3EB2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2" y="168812"/>
            <a:ext cx="10515600" cy="94510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Saneamento</a:t>
            </a:r>
            <a:r>
              <a:rPr lang="pt-BR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 no Brasil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B048943-8ACC-4877-AA10-8CCA8C451C5F}"/>
              </a:ext>
            </a:extLst>
          </p:cNvPr>
          <p:cNvSpPr txBox="1"/>
          <p:nvPr/>
        </p:nvSpPr>
        <p:spPr>
          <a:xfrm>
            <a:off x="8187397" y="6319856"/>
            <a:ext cx="370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Fonte: </a:t>
            </a:r>
            <a:r>
              <a:rPr lang="pt-BR" dirty="0" err="1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MCidades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 (2013, p. 46).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16AFC0A-D0AB-4084-911E-8237962078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84" t="29939" r="26731" b="16702"/>
          <a:stretch/>
        </p:blipFill>
        <p:spPr>
          <a:xfrm>
            <a:off x="1950133" y="1388723"/>
            <a:ext cx="7897837" cy="465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63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74000">
              <a:schemeClr val="tx2">
                <a:lumMod val="50000"/>
              </a:schemeClr>
            </a:gs>
            <a:gs pos="83000">
              <a:schemeClr val="accent1">
                <a:lumMod val="50000"/>
              </a:schemeClr>
            </a:gs>
            <a:gs pos="100000">
              <a:schemeClr val="tx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CF479F4-50CA-4779-82F3-951D3EB2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2" y="168812"/>
            <a:ext cx="10515600" cy="94510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Saneamento</a:t>
            </a:r>
            <a:r>
              <a:rPr lang="pt-BR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 no Brasil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B048943-8ACC-4877-AA10-8CCA8C451C5F}"/>
              </a:ext>
            </a:extLst>
          </p:cNvPr>
          <p:cNvSpPr txBox="1"/>
          <p:nvPr/>
        </p:nvSpPr>
        <p:spPr>
          <a:xfrm>
            <a:off x="8187397" y="6319856"/>
            <a:ext cx="370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Fonte: </a:t>
            </a:r>
            <a:r>
              <a:rPr lang="pt-BR" dirty="0" err="1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MCidades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 (2013, p. 46).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2CDCB94-9CB0-4E1D-A7BE-3E07E7DD03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01" t="16225" r="24538" b="14855"/>
          <a:stretch/>
        </p:blipFill>
        <p:spPr>
          <a:xfrm>
            <a:off x="2332892" y="1108647"/>
            <a:ext cx="7526216" cy="521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18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74000">
              <a:schemeClr val="tx2">
                <a:lumMod val="50000"/>
              </a:schemeClr>
            </a:gs>
            <a:gs pos="83000">
              <a:schemeClr val="accent1">
                <a:lumMod val="50000"/>
              </a:schemeClr>
            </a:gs>
            <a:gs pos="100000">
              <a:schemeClr val="tx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CF479F4-50CA-4779-82F3-951D3EB2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2" y="168812"/>
            <a:ext cx="10515600" cy="94510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Saneamento</a:t>
            </a:r>
            <a:r>
              <a:rPr lang="pt-BR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 no Brasil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B048943-8ACC-4877-AA10-8CCA8C451C5F}"/>
              </a:ext>
            </a:extLst>
          </p:cNvPr>
          <p:cNvSpPr txBox="1"/>
          <p:nvPr/>
        </p:nvSpPr>
        <p:spPr>
          <a:xfrm>
            <a:off x="8187397" y="6319856"/>
            <a:ext cx="370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Fonte: </a:t>
            </a:r>
            <a:r>
              <a:rPr lang="pt-BR" dirty="0" err="1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MCidades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 (2013, p. 46).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B249FB6-DD9D-4874-A86D-FB2F149B05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39" t="31581" r="29615" b="23474"/>
          <a:stretch/>
        </p:blipFill>
        <p:spPr>
          <a:xfrm>
            <a:off x="1720947" y="1205023"/>
            <a:ext cx="8750105" cy="487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56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74000">
              <a:schemeClr val="tx2">
                <a:lumMod val="50000"/>
              </a:schemeClr>
            </a:gs>
            <a:gs pos="83000">
              <a:schemeClr val="accent1">
                <a:lumMod val="50000"/>
              </a:schemeClr>
            </a:gs>
            <a:gs pos="100000">
              <a:schemeClr val="tx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CF479F4-50CA-4779-82F3-951D3EB2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2" y="168812"/>
            <a:ext cx="10515600" cy="94510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Saneamento</a:t>
            </a:r>
            <a:r>
              <a:rPr lang="pt-BR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 no Brasil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B048943-8ACC-4877-AA10-8CCA8C451C5F}"/>
              </a:ext>
            </a:extLst>
          </p:cNvPr>
          <p:cNvSpPr txBox="1"/>
          <p:nvPr/>
        </p:nvSpPr>
        <p:spPr>
          <a:xfrm>
            <a:off x="8187397" y="6319856"/>
            <a:ext cx="370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Fonte: </a:t>
            </a:r>
            <a:r>
              <a:rPr lang="pt-BR" dirty="0" err="1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MCidades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 (2013, p. 52).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CE9A27B-6989-400F-9F10-1146D2B55C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69" t="35686" r="27769" b="7826"/>
          <a:stretch/>
        </p:blipFill>
        <p:spPr>
          <a:xfrm>
            <a:off x="2250946" y="1113912"/>
            <a:ext cx="7690108" cy="50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06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74000">
              <a:schemeClr val="tx2">
                <a:lumMod val="50000"/>
              </a:schemeClr>
            </a:gs>
            <a:gs pos="83000">
              <a:schemeClr val="accent1">
                <a:lumMod val="50000"/>
              </a:schemeClr>
            </a:gs>
            <a:gs pos="100000">
              <a:schemeClr val="tx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CF479F4-50CA-4779-82F3-951D3EB2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2" y="168812"/>
            <a:ext cx="10515600" cy="94510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Saneamento</a:t>
            </a:r>
            <a:r>
              <a:rPr lang="pt-BR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 no Brasil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B048943-8ACC-4877-AA10-8CCA8C451C5F}"/>
              </a:ext>
            </a:extLst>
          </p:cNvPr>
          <p:cNvSpPr txBox="1"/>
          <p:nvPr/>
        </p:nvSpPr>
        <p:spPr>
          <a:xfrm>
            <a:off x="8187397" y="6319856"/>
            <a:ext cx="370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Fonte: </a:t>
            </a:r>
            <a:r>
              <a:rPr lang="pt-BR" dirty="0" err="1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MCidades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 (2013, p. 55).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4630BED-7A52-44AF-9276-E2480A6A3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85" t="29734" r="28000" b="15676"/>
          <a:stretch/>
        </p:blipFill>
        <p:spPr>
          <a:xfrm>
            <a:off x="2255891" y="1267318"/>
            <a:ext cx="7680217" cy="489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4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74000">
              <a:schemeClr val="tx2">
                <a:lumMod val="50000"/>
              </a:schemeClr>
            </a:gs>
            <a:gs pos="83000">
              <a:schemeClr val="accent1">
                <a:lumMod val="50000"/>
              </a:schemeClr>
            </a:gs>
            <a:gs pos="100000">
              <a:schemeClr val="tx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CF479F4-50CA-4779-82F3-951D3EB2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2" y="168812"/>
            <a:ext cx="10515600" cy="94510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Saneamento</a:t>
            </a:r>
            <a:r>
              <a:rPr lang="pt-BR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 no Brasil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B048943-8ACC-4877-AA10-8CCA8C451C5F}"/>
              </a:ext>
            </a:extLst>
          </p:cNvPr>
          <p:cNvSpPr txBox="1"/>
          <p:nvPr/>
        </p:nvSpPr>
        <p:spPr>
          <a:xfrm>
            <a:off x="8187397" y="6319856"/>
            <a:ext cx="370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Fonte: </a:t>
            </a:r>
            <a:r>
              <a:rPr lang="pt-BR" dirty="0" err="1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MCidades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 (2013, p. 61).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0765B02-8606-448F-A03A-83FE4E45AF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23" t="27477" r="25462" b="13828"/>
          <a:stretch/>
        </p:blipFill>
        <p:spPr>
          <a:xfrm>
            <a:off x="2027634" y="1113912"/>
            <a:ext cx="8136732" cy="496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52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74000">
              <a:schemeClr val="tx2">
                <a:lumMod val="50000"/>
              </a:schemeClr>
            </a:gs>
            <a:gs pos="83000">
              <a:schemeClr val="accent1">
                <a:lumMod val="50000"/>
              </a:schemeClr>
            </a:gs>
            <a:gs pos="100000">
              <a:schemeClr val="tx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CF479F4-50CA-4779-82F3-951D3EB2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2" y="168812"/>
            <a:ext cx="10515600" cy="94510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Saneamento</a:t>
            </a:r>
            <a:r>
              <a:rPr lang="pt-BR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 no Brasil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68AAD41-C693-4BA2-A58F-BEDCCFF5DBB7}"/>
              </a:ext>
            </a:extLst>
          </p:cNvPr>
          <p:cNvSpPr txBox="1"/>
          <p:nvPr/>
        </p:nvSpPr>
        <p:spPr>
          <a:xfrm>
            <a:off x="641252" y="1113912"/>
            <a:ext cx="109094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“A respeito dos investimentos internacionais em saneamento básico, verifica-se que entre 1996 e 2009, as agências multilaterais de crédito, Bird e </a:t>
            </a:r>
            <a:r>
              <a:rPr lang="pt-BR" sz="2400" dirty="0" err="1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Bid</a:t>
            </a:r>
            <a:r>
              <a:rPr lang="pt-BR" sz="2400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 concederam empréstimos ao Brasil da ordem de R$ 2,5 bilhões, conforme informações disponibilizadas pelo </a:t>
            </a:r>
            <a:r>
              <a:rPr lang="pt-BR" sz="2400" dirty="0" err="1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MCidades</a:t>
            </a:r>
            <a:r>
              <a:rPr lang="pt-BR" sz="2400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. O maior credor foi o </a:t>
            </a:r>
            <a:r>
              <a:rPr lang="pt-BR" sz="2400" dirty="0" err="1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Bid</a:t>
            </a:r>
            <a:r>
              <a:rPr lang="pt-BR" sz="2400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, com 48,5% dos empréstimos. O Bird participou com 23,8% do total dos empréstimos e as contrapartidas foram da ordem de R$ 694,0 milhões (27,7%)” (MCIDADES, 2013, p. 72).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PAC 1: R$ 35 bi, 31% executados à época. PAC 2, previsão de R$ 45 bi.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4BEB0BA-A745-4931-A5B2-BC76453273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31" t="46357" r="26730" b="24090"/>
          <a:stretch/>
        </p:blipFill>
        <p:spPr>
          <a:xfrm>
            <a:off x="2411437" y="4259376"/>
            <a:ext cx="7369126" cy="235289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F5AD637-5C7D-4A02-83C1-8CC7384434FC}"/>
              </a:ext>
            </a:extLst>
          </p:cNvPr>
          <p:cNvSpPr txBox="1"/>
          <p:nvPr/>
        </p:nvSpPr>
        <p:spPr>
          <a:xfrm>
            <a:off x="9931791" y="6077243"/>
            <a:ext cx="1899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Fonte: </a:t>
            </a:r>
            <a:r>
              <a:rPr lang="pt-BR" dirty="0" err="1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MCidades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 (2013, p. 99).</a:t>
            </a:r>
          </a:p>
        </p:txBody>
      </p:sp>
    </p:spTree>
    <p:extLst>
      <p:ext uri="{BB962C8B-B14F-4D97-AF65-F5344CB8AC3E}">
        <p14:creationId xmlns:p14="http://schemas.microsoft.com/office/powerpoint/2010/main" val="2593200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74000">
              <a:schemeClr val="tx2">
                <a:lumMod val="50000"/>
              </a:schemeClr>
            </a:gs>
            <a:gs pos="83000">
              <a:schemeClr val="accent1">
                <a:lumMod val="50000"/>
              </a:schemeClr>
            </a:gs>
            <a:gs pos="100000">
              <a:schemeClr val="tx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CF479F4-50CA-4779-82F3-951D3EB2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2" y="168812"/>
            <a:ext cx="10515600" cy="94510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Saneamento</a:t>
            </a:r>
            <a:r>
              <a:rPr lang="pt-BR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 no Brasil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F5AD637-5C7D-4A02-83C1-8CC7384434FC}"/>
              </a:ext>
            </a:extLst>
          </p:cNvPr>
          <p:cNvSpPr txBox="1"/>
          <p:nvPr/>
        </p:nvSpPr>
        <p:spPr>
          <a:xfrm>
            <a:off x="9931791" y="6077243"/>
            <a:ext cx="1899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Fonte: </a:t>
            </a:r>
            <a:r>
              <a:rPr lang="pt-BR" dirty="0" err="1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MCidades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 (2013, p. 109).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8083EEA-AF43-4FF6-8154-0981D8A183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31" t="27270" r="24884" b="14035"/>
          <a:stretch/>
        </p:blipFill>
        <p:spPr>
          <a:xfrm>
            <a:off x="2034539" y="1113912"/>
            <a:ext cx="8122921" cy="483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88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74000">
              <a:schemeClr val="tx2">
                <a:lumMod val="50000"/>
              </a:schemeClr>
            </a:gs>
            <a:gs pos="83000">
              <a:schemeClr val="accent1">
                <a:lumMod val="50000"/>
              </a:schemeClr>
            </a:gs>
            <a:gs pos="100000">
              <a:schemeClr val="tx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CF479F4-50CA-4779-82F3-951D3EB2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2" y="168812"/>
            <a:ext cx="10515600" cy="94510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Saneamento</a:t>
            </a:r>
            <a:r>
              <a:rPr lang="pt-BR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 no Brasil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F5AD637-5C7D-4A02-83C1-8CC7384434FC}"/>
              </a:ext>
            </a:extLst>
          </p:cNvPr>
          <p:cNvSpPr txBox="1"/>
          <p:nvPr/>
        </p:nvSpPr>
        <p:spPr>
          <a:xfrm>
            <a:off x="9931791" y="6077243"/>
            <a:ext cx="1899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Fonte: </a:t>
            </a:r>
            <a:r>
              <a:rPr lang="pt-BR" dirty="0" err="1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MCidades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 (2013, p. 124).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5879ABC-E446-491A-B193-05B6A207B9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00" t="31991" r="25462" b="19575"/>
          <a:stretch/>
        </p:blipFill>
        <p:spPr>
          <a:xfrm>
            <a:off x="1590821" y="1215312"/>
            <a:ext cx="9290539" cy="472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069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74000">
              <a:schemeClr val="tx2">
                <a:lumMod val="50000"/>
              </a:schemeClr>
            </a:gs>
            <a:gs pos="83000">
              <a:schemeClr val="accent1">
                <a:lumMod val="50000"/>
              </a:schemeClr>
            </a:gs>
            <a:gs pos="100000">
              <a:schemeClr val="tx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CF479F4-50CA-4779-82F3-951D3EB2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658" y="-99756"/>
            <a:ext cx="10515600" cy="94510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Saneamento</a:t>
            </a:r>
            <a:r>
              <a:rPr lang="pt-BR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 no Brasil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F5AD637-5C7D-4A02-83C1-8CC7384434FC}"/>
              </a:ext>
            </a:extLst>
          </p:cNvPr>
          <p:cNvSpPr txBox="1"/>
          <p:nvPr/>
        </p:nvSpPr>
        <p:spPr>
          <a:xfrm>
            <a:off x="8947052" y="6077243"/>
            <a:ext cx="2883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Fonte: </a:t>
            </a:r>
            <a:r>
              <a:rPr lang="pt-BR" dirty="0" err="1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MCidades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 (2013, p. 132).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330EBEF-934D-4653-88EF-D746200EB2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78" t="16226" r="32499" b="5415"/>
          <a:stretch/>
        </p:blipFill>
        <p:spPr>
          <a:xfrm>
            <a:off x="3362178" y="725813"/>
            <a:ext cx="5219114" cy="575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11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74000">
              <a:schemeClr val="tx2">
                <a:lumMod val="50000"/>
              </a:schemeClr>
            </a:gs>
            <a:gs pos="83000">
              <a:schemeClr val="accent1">
                <a:lumMod val="50000"/>
              </a:schemeClr>
            </a:gs>
            <a:gs pos="100000">
              <a:schemeClr val="tx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CF479F4-50CA-4779-82F3-951D3EB2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2" y="168812"/>
            <a:ext cx="10515600" cy="94510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Saneamento</a:t>
            </a:r>
            <a:r>
              <a:rPr lang="pt-BR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 no Brasil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1C3F3000-CC1E-4E40-91E2-C47DE0C16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3912"/>
            <a:ext cx="10515600" cy="5575276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Políticas públicas de saneamento devem ser pensadas a partir de particularidades regionais, incluindo referências culturais, opções tecnológicas e seus custos (HELLER; CASTRO, 2007).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CF-1988 postula a política urbana e a questão ambiental como questões, gerando direitos.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Saneamento faz parte das políticas urbanas, sendo um direito em conformidade com o Estatuto da Cidade (2001).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A Lei do SUS (8080/1990) relaciona saúde e saneamento, com vigilância sanitária.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Política nacional de recursos hídricos (Lei 9433/1997) garante duração e disponibilidade de água para gerações futuras (MCIDADES, 2013).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Lei do Saneamento (11445/2007) estabelece política federal no setor, um sistema, um fundo e a exigência de planos estaduais e municipais.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Água como Direito Humano.</a:t>
            </a:r>
          </a:p>
        </p:txBody>
      </p:sp>
    </p:spTree>
    <p:extLst>
      <p:ext uri="{BB962C8B-B14F-4D97-AF65-F5344CB8AC3E}">
        <p14:creationId xmlns:p14="http://schemas.microsoft.com/office/powerpoint/2010/main" val="2001191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74000">
              <a:schemeClr val="tx2">
                <a:lumMod val="50000"/>
              </a:schemeClr>
            </a:gs>
            <a:gs pos="83000">
              <a:schemeClr val="accent1">
                <a:lumMod val="50000"/>
              </a:schemeClr>
            </a:gs>
            <a:gs pos="100000">
              <a:schemeClr val="tx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CF479F4-50CA-4779-82F3-951D3EB2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658" y="-99756"/>
            <a:ext cx="10515600" cy="94510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Saneamento</a:t>
            </a:r>
            <a:r>
              <a:rPr lang="pt-BR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 no Brasil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F5AD637-5C7D-4A02-83C1-8CC7384434FC}"/>
              </a:ext>
            </a:extLst>
          </p:cNvPr>
          <p:cNvSpPr txBox="1"/>
          <p:nvPr/>
        </p:nvSpPr>
        <p:spPr>
          <a:xfrm>
            <a:off x="2025747" y="6162932"/>
            <a:ext cx="984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https://www.camara.leg.br/proposicoesWeb/fichadetramitacao?idProposicao=2213200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754E57A-E77D-4213-A6AA-2B91347C37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77" t="16599" r="9653" b="5825"/>
          <a:stretch/>
        </p:blipFill>
        <p:spPr>
          <a:xfrm>
            <a:off x="1172307" y="845344"/>
            <a:ext cx="9847385" cy="53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207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74000">
              <a:schemeClr val="tx2">
                <a:lumMod val="50000"/>
              </a:schemeClr>
            </a:gs>
            <a:gs pos="83000">
              <a:schemeClr val="accent1">
                <a:lumMod val="50000"/>
              </a:schemeClr>
            </a:gs>
            <a:gs pos="100000">
              <a:schemeClr val="tx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CF479F4-50CA-4779-82F3-951D3EB2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658" y="-99756"/>
            <a:ext cx="10515600" cy="94510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Saneamento</a:t>
            </a:r>
            <a:r>
              <a:rPr lang="pt-BR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 no Brasil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F5AD637-5C7D-4A02-83C1-8CC7384434FC}"/>
              </a:ext>
            </a:extLst>
          </p:cNvPr>
          <p:cNvSpPr txBox="1"/>
          <p:nvPr/>
        </p:nvSpPr>
        <p:spPr>
          <a:xfrm>
            <a:off x="2025747" y="6162932"/>
            <a:ext cx="984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https://www25.senado.leg.br/web/atividade/materias/-/materia/131906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F307440-BE37-4AE2-BAA9-0015D7FA2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98" t="12308" r="5952" b="10116"/>
          <a:stretch/>
        </p:blipFill>
        <p:spPr>
          <a:xfrm>
            <a:off x="950742" y="845344"/>
            <a:ext cx="10515600" cy="53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071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74000">
              <a:schemeClr val="tx2">
                <a:lumMod val="50000"/>
              </a:schemeClr>
            </a:gs>
            <a:gs pos="83000">
              <a:schemeClr val="accent1">
                <a:lumMod val="50000"/>
              </a:schemeClr>
            </a:gs>
            <a:gs pos="100000">
              <a:schemeClr val="tx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CF479F4-50CA-4779-82F3-951D3EB2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658" y="-99756"/>
            <a:ext cx="10515600" cy="94510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Saneamento</a:t>
            </a:r>
            <a:r>
              <a:rPr lang="pt-BR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 no Brasil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F5AD637-5C7D-4A02-83C1-8CC7384434FC}"/>
              </a:ext>
            </a:extLst>
          </p:cNvPr>
          <p:cNvSpPr txBox="1"/>
          <p:nvPr/>
        </p:nvSpPr>
        <p:spPr>
          <a:xfrm>
            <a:off x="8222567" y="5054936"/>
            <a:ext cx="3474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https://ondasbrasil.org/debates-sobre-o-novo-marco-regulatorio-do-saneamento-e-a-resistencia-contra-a-privatizacao/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2DA8C9A-75D7-497D-84EA-CDAFA177C5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" t="14137" r="32500" b="4728"/>
          <a:stretch/>
        </p:blipFill>
        <p:spPr>
          <a:xfrm>
            <a:off x="548640" y="970671"/>
            <a:ext cx="7680960" cy="556159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7006C9C-1FF2-46AF-900A-1D979779BA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46" t="14137" r="77962" b="65751"/>
          <a:stretch/>
        </p:blipFill>
        <p:spPr>
          <a:xfrm>
            <a:off x="8229600" y="970671"/>
            <a:ext cx="1730327" cy="137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664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74000">
              <a:schemeClr val="tx2">
                <a:lumMod val="50000"/>
              </a:schemeClr>
            </a:gs>
            <a:gs pos="83000">
              <a:schemeClr val="accent1">
                <a:lumMod val="50000"/>
              </a:schemeClr>
            </a:gs>
            <a:gs pos="100000">
              <a:schemeClr val="tx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CF479F4-50CA-4779-82F3-951D3EB2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658" y="-99756"/>
            <a:ext cx="10515600" cy="94510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Saneamento</a:t>
            </a:r>
            <a:r>
              <a:rPr lang="pt-BR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 no Brasil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A2A118-27F3-42F7-90B9-F1432A016A46}"/>
              </a:ext>
            </a:extLst>
          </p:cNvPr>
          <p:cNvSpPr txBox="1"/>
          <p:nvPr/>
        </p:nvSpPr>
        <p:spPr>
          <a:xfrm>
            <a:off x="725658" y="717447"/>
            <a:ext cx="10767647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Dimensões críticas e contraditórias do modelo de privatização do saneamento incluem o modelo de financiamento e o padrão de investimento, face à taxa de retorno.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CAUBR, FNU, ABES e outras entidades, autarquias e instituições de atuação correlata ao setor se manifestaram contra.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Swyngedouw (2004) alerta para os riscos dos mercados de água e a concentração do recurso hídrico e sua elevação de custo e preço.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 err="1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Dessolidarização</a:t>
            </a:r>
            <a:r>
              <a:rPr lang="pt-BR" sz="2400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 dos sistemas e esvaziamento do subsídio cruzado são riscos evidentes no modelo de privatização proposto.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Dimensão articulada de mercantilização entre saneamento e mercados de água sinaliza perda de soberania e de controle público sobre a água no Brasil (apesar do envolvimento da ANA e MMA).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 Tempo de amortização de investimentos indica que o setor privado deve preferir áreas com demanda solvável, restando ao setor privado as áreas em que a expansão dos sistemas seria mais necessária – sem recursos.</a:t>
            </a:r>
          </a:p>
        </p:txBody>
      </p:sp>
    </p:spTree>
    <p:extLst>
      <p:ext uri="{BB962C8B-B14F-4D97-AF65-F5344CB8AC3E}">
        <p14:creationId xmlns:p14="http://schemas.microsoft.com/office/powerpoint/2010/main" val="37259037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74000">
              <a:schemeClr val="tx2">
                <a:lumMod val="50000"/>
              </a:schemeClr>
            </a:gs>
            <a:gs pos="83000">
              <a:schemeClr val="accent1">
                <a:lumMod val="50000"/>
              </a:schemeClr>
            </a:gs>
            <a:gs pos="100000">
              <a:schemeClr val="tx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CF479F4-50CA-4779-82F3-951D3EB2B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Referências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1C3F3000-CC1E-4E40-91E2-C47DE0C16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t-BR" sz="2400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HELLER, Leo. Relação entre saúde e saneamento na perspectiva do desenvolvimento. </a:t>
            </a:r>
            <a:r>
              <a:rPr lang="pt-BR" sz="2400" b="1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Ciência &amp; Saúde Coletiva</a:t>
            </a:r>
            <a:r>
              <a:rPr lang="pt-BR" sz="2400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, Rio de Janeiro, n. 3, v. 2, 1998. p. 73-84.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_______; CASTRO, José Esteban. Política pública de saneamento: apontamentos teórico-conceituais. </a:t>
            </a:r>
            <a:r>
              <a:rPr lang="pt-BR" sz="2400" b="1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Engenharia sanitária e ambiental</a:t>
            </a:r>
            <a:r>
              <a:rPr lang="pt-BR" sz="2400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, v. 12, n. 3, jul./set. 2007, p. 284-295.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MASCARÓ, Juan Luís; YOSHINAGA, Mario. </a:t>
            </a:r>
            <a:r>
              <a:rPr lang="pt-BR" sz="2400" b="1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Infraestrutura urbana. </a:t>
            </a:r>
            <a:r>
              <a:rPr lang="pt-BR" sz="2400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Porto Alegre: </a:t>
            </a:r>
            <a:r>
              <a:rPr lang="pt-BR" sz="2400" dirty="0" err="1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Masquatro</a:t>
            </a:r>
            <a:r>
              <a:rPr lang="pt-BR" sz="2400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, 2015.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MCIDADES (Ministério das Cidades; Secretaria Nacional de Saneamento Ambiental). </a:t>
            </a:r>
            <a:r>
              <a:rPr lang="pt-BR" sz="2400" b="1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Plano nacional de saneamento básico (PLANSAB). </a:t>
            </a:r>
            <a:r>
              <a:rPr lang="pt-BR" sz="2400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173 f. Brasília-DF: MCIDADES, dez. 2013.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SILVA, R.T. A conectividade das redes de </a:t>
            </a:r>
            <a:r>
              <a:rPr lang="pt-BR" sz="2400" dirty="0" err="1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infra-estrutura</a:t>
            </a:r>
            <a:r>
              <a:rPr lang="pt-BR" sz="2400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 e o espaço urbano de São Paulo. Em Ribeiro, L.C.Q., org. – </a:t>
            </a:r>
            <a:r>
              <a:rPr lang="pt-BR" sz="2400" b="1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O futuro das metrópoles</a:t>
            </a:r>
            <a:r>
              <a:rPr lang="pt-BR" sz="2400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: desigualdades e governabilidade. Editora Revan. Rio de Janeiro, 2000. p. 407-32. 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SWYNGEDOUW, Erik. Privatizando o H2O. Transformando águas locais em dinheiro global. </a:t>
            </a:r>
            <a:r>
              <a:rPr lang="pt-BR" sz="2400" b="1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Revista Brasileira de Estudos Urbanos e Regionais</a:t>
            </a:r>
            <a:r>
              <a:rPr lang="pt-BR" sz="2400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, Rio de Janeiro, v. 6, n. 1, mai. 2004. p. 33-53.</a:t>
            </a:r>
          </a:p>
          <a:p>
            <a:pPr marL="0" indent="0" algn="just">
              <a:buNone/>
            </a:pPr>
            <a:endParaRPr lang="pt-BR" sz="2400" dirty="0">
              <a:solidFill>
                <a:schemeClr val="bg1">
                  <a:lumMod val="95000"/>
                </a:schemeClr>
              </a:solidFill>
              <a:latin typeface="Futura Bk BT" panose="020B05020202040203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954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74000">
              <a:schemeClr val="tx2">
                <a:lumMod val="50000"/>
              </a:schemeClr>
            </a:gs>
            <a:gs pos="83000">
              <a:schemeClr val="accent1">
                <a:lumMod val="50000"/>
              </a:schemeClr>
            </a:gs>
            <a:gs pos="100000">
              <a:schemeClr val="tx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CF479F4-50CA-4779-82F3-951D3EB2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2" y="168812"/>
            <a:ext cx="10515600" cy="94510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Saneamento</a:t>
            </a:r>
            <a:r>
              <a:rPr lang="pt-BR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 no Brasil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14C2B4E-5C9A-40F3-9CF5-A764C644C611}"/>
              </a:ext>
            </a:extLst>
          </p:cNvPr>
          <p:cNvSpPr txBox="1"/>
          <p:nvPr/>
        </p:nvSpPr>
        <p:spPr>
          <a:xfrm>
            <a:off x="7582190" y="6133515"/>
            <a:ext cx="3565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Fonte: </a:t>
            </a:r>
            <a:r>
              <a:rPr lang="pt-BR" dirty="0" err="1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MCidades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 (2013, p. 28).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FAA6D2A-ACE9-4209-8B50-DD14FEDBC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312" t="36848" r="23705" b="12960"/>
          <a:stretch/>
        </p:blipFill>
        <p:spPr>
          <a:xfrm>
            <a:off x="1437830" y="1352422"/>
            <a:ext cx="9709644" cy="472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4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74000">
              <a:schemeClr val="tx2">
                <a:lumMod val="50000"/>
              </a:schemeClr>
            </a:gs>
            <a:gs pos="83000">
              <a:schemeClr val="accent1">
                <a:lumMod val="50000"/>
              </a:schemeClr>
            </a:gs>
            <a:gs pos="100000">
              <a:schemeClr val="tx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CF479F4-50CA-4779-82F3-951D3EB2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2" y="168812"/>
            <a:ext cx="10515600" cy="94510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Saneamento</a:t>
            </a:r>
            <a:r>
              <a:rPr lang="pt-BR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 no Brasil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8273109-0D29-4C4A-91BC-22F531C65E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15" t="20704" r="24538" b="8082"/>
          <a:stretch/>
        </p:blipFill>
        <p:spPr>
          <a:xfrm>
            <a:off x="2595297" y="1113912"/>
            <a:ext cx="7001406" cy="501960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B048943-8ACC-4877-AA10-8CCA8C451C5F}"/>
              </a:ext>
            </a:extLst>
          </p:cNvPr>
          <p:cNvSpPr txBox="1"/>
          <p:nvPr/>
        </p:nvSpPr>
        <p:spPr>
          <a:xfrm>
            <a:off x="7582190" y="6133515"/>
            <a:ext cx="3565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Fonte: </a:t>
            </a:r>
            <a:r>
              <a:rPr lang="pt-BR" dirty="0" err="1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MCidades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 (2013, p. 28).</a:t>
            </a:r>
          </a:p>
        </p:txBody>
      </p:sp>
    </p:spTree>
    <p:extLst>
      <p:ext uri="{BB962C8B-B14F-4D97-AF65-F5344CB8AC3E}">
        <p14:creationId xmlns:p14="http://schemas.microsoft.com/office/powerpoint/2010/main" val="273498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74000">
              <a:schemeClr val="tx2">
                <a:lumMod val="50000"/>
              </a:schemeClr>
            </a:gs>
            <a:gs pos="83000">
              <a:schemeClr val="accent1">
                <a:lumMod val="50000"/>
              </a:schemeClr>
            </a:gs>
            <a:gs pos="100000">
              <a:schemeClr val="tx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CF479F4-50CA-4779-82F3-951D3EB2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2" y="168812"/>
            <a:ext cx="10515600" cy="94510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Saneamento</a:t>
            </a:r>
            <a:r>
              <a:rPr lang="pt-BR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 no Brasil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B048943-8ACC-4877-AA10-8CCA8C451C5F}"/>
              </a:ext>
            </a:extLst>
          </p:cNvPr>
          <p:cNvSpPr txBox="1"/>
          <p:nvPr/>
        </p:nvSpPr>
        <p:spPr>
          <a:xfrm>
            <a:off x="7582190" y="6133515"/>
            <a:ext cx="3565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Fonte: </a:t>
            </a:r>
            <a:r>
              <a:rPr lang="pt-BR" dirty="0" err="1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MCidades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 (2013, p. 30).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4BC3413-8E52-494E-A724-15B49B1340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38" t="19472" r="28000" b="8903"/>
          <a:stretch/>
        </p:blipFill>
        <p:spPr>
          <a:xfrm>
            <a:off x="3007890" y="1040057"/>
            <a:ext cx="6176219" cy="513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26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74000">
              <a:schemeClr val="tx2">
                <a:lumMod val="50000"/>
              </a:schemeClr>
            </a:gs>
            <a:gs pos="83000">
              <a:schemeClr val="accent1">
                <a:lumMod val="50000"/>
              </a:schemeClr>
            </a:gs>
            <a:gs pos="100000">
              <a:schemeClr val="tx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CF479F4-50CA-4779-82F3-951D3EB2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2" y="168812"/>
            <a:ext cx="10515600" cy="94510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Saneamento</a:t>
            </a:r>
            <a:r>
              <a:rPr lang="pt-BR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 no Brasil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B048943-8ACC-4877-AA10-8CCA8C451C5F}"/>
              </a:ext>
            </a:extLst>
          </p:cNvPr>
          <p:cNvSpPr txBox="1"/>
          <p:nvPr/>
        </p:nvSpPr>
        <p:spPr>
          <a:xfrm>
            <a:off x="7582190" y="6133515"/>
            <a:ext cx="3565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Fonte: </a:t>
            </a:r>
            <a:r>
              <a:rPr lang="pt-BR" dirty="0" err="1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MCidades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 (2013, p. 32).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DCA3E70-8DCD-4FD3-9428-D583E3CD64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07" t="21319" r="7001" b="14444"/>
          <a:stretch/>
        </p:blipFill>
        <p:spPr>
          <a:xfrm>
            <a:off x="1195754" y="1463040"/>
            <a:ext cx="10142806" cy="440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35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74000">
              <a:schemeClr val="tx2">
                <a:lumMod val="50000"/>
              </a:schemeClr>
            </a:gs>
            <a:gs pos="83000">
              <a:schemeClr val="accent1">
                <a:lumMod val="50000"/>
              </a:schemeClr>
            </a:gs>
            <a:gs pos="100000">
              <a:schemeClr val="tx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CF479F4-50CA-4779-82F3-951D3EB2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2" y="168812"/>
            <a:ext cx="10515600" cy="94510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Saneamento</a:t>
            </a:r>
            <a:r>
              <a:rPr lang="pt-BR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 no Brasil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B048943-8ACC-4877-AA10-8CCA8C451C5F}"/>
              </a:ext>
            </a:extLst>
          </p:cNvPr>
          <p:cNvSpPr txBox="1"/>
          <p:nvPr/>
        </p:nvSpPr>
        <p:spPr>
          <a:xfrm>
            <a:off x="7582190" y="6133515"/>
            <a:ext cx="3565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Fonte: </a:t>
            </a:r>
            <a:r>
              <a:rPr lang="pt-BR" dirty="0" err="1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MCidades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 (2013, p. 32).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C0E62CE-3E21-4E58-A0DB-FBC1AC1822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46" t="31786" r="24192" b="18548"/>
          <a:stretch/>
        </p:blipFill>
        <p:spPr>
          <a:xfrm>
            <a:off x="1388439" y="1274786"/>
            <a:ext cx="9415122" cy="469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50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74000">
              <a:schemeClr val="tx2">
                <a:lumMod val="50000"/>
              </a:schemeClr>
            </a:gs>
            <a:gs pos="83000">
              <a:schemeClr val="accent1">
                <a:lumMod val="50000"/>
              </a:schemeClr>
            </a:gs>
            <a:gs pos="100000">
              <a:schemeClr val="tx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CF479F4-50CA-4779-82F3-951D3EB2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2" y="168812"/>
            <a:ext cx="10515600" cy="94510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Saneamento</a:t>
            </a:r>
            <a:r>
              <a:rPr lang="pt-BR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 no Brasil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B048943-8ACC-4877-AA10-8CCA8C451C5F}"/>
              </a:ext>
            </a:extLst>
          </p:cNvPr>
          <p:cNvSpPr txBox="1"/>
          <p:nvPr/>
        </p:nvSpPr>
        <p:spPr>
          <a:xfrm>
            <a:off x="7582190" y="6133515"/>
            <a:ext cx="3565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Fonte: </a:t>
            </a:r>
            <a:r>
              <a:rPr lang="pt-BR" dirty="0" err="1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MCidades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Futura Bk BT" panose="020B0502020204020303" pitchFamily="34" charset="0"/>
              </a:rPr>
              <a:t> (2013, p. 33).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21485C2-C74A-4158-9E65-589F5D0FDA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69" t="35890" r="20385" b="10545"/>
          <a:stretch/>
        </p:blipFill>
        <p:spPr>
          <a:xfrm>
            <a:off x="1415825" y="1344747"/>
            <a:ext cx="9360349" cy="455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272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1186</Words>
  <Application>Microsoft Office PowerPoint</Application>
  <PresentationFormat>Widescreen</PresentationFormat>
  <Paragraphs>91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Futura Bk BT</vt:lpstr>
      <vt:lpstr>Futura Md BT</vt:lpstr>
      <vt:lpstr>Tema do Office</vt:lpstr>
      <vt:lpstr>Saneamento no Brasil</vt:lpstr>
      <vt:lpstr>Saneamento no Brasil</vt:lpstr>
      <vt:lpstr>Saneamento no Brasil</vt:lpstr>
      <vt:lpstr>Saneamento no Brasil</vt:lpstr>
      <vt:lpstr>Saneamento no Brasil</vt:lpstr>
      <vt:lpstr>Saneamento no Brasil</vt:lpstr>
      <vt:lpstr>Saneamento no Brasil</vt:lpstr>
      <vt:lpstr>Saneamento no Brasil</vt:lpstr>
      <vt:lpstr>Saneamento no Brasil</vt:lpstr>
      <vt:lpstr>Saneamento no Brasil</vt:lpstr>
      <vt:lpstr>Saneamento no Brasil</vt:lpstr>
      <vt:lpstr>Saneamento no Brasil</vt:lpstr>
      <vt:lpstr>Saneamento no Brasil</vt:lpstr>
      <vt:lpstr>Saneamento no Brasil</vt:lpstr>
      <vt:lpstr>Saneamento no Brasil</vt:lpstr>
      <vt:lpstr>Saneamento no Brasil</vt:lpstr>
      <vt:lpstr>Saneamento no Brasil</vt:lpstr>
      <vt:lpstr>Saneamento no Brasil</vt:lpstr>
      <vt:lpstr>Saneamento no Brasil</vt:lpstr>
      <vt:lpstr>Saneamento no Brasil</vt:lpstr>
      <vt:lpstr>Saneamento no Brasil</vt:lpstr>
      <vt:lpstr>Saneamento no Brasil</vt:lpstr>
      <vt:lpstr>Saneamento no Brasil</vt:lpstr>
      <vt:lpstr>Saneamento no Brasil</vt:lpstr>
      <vt:lpstr>Saneamento no Brasil</vt:lpstr>
      <vt:lpstr>Saneamento no Brasil</vt:lpstr>
      <vt:lpstr>Saneamento no Brasil</vt:lpstr>
      <vt:lpstr>Saneamento no Brasil</vt:lpstr>
      <vt:lpstr>Saneamento no Brasil</vt:lpstr>
      <vt:lpstr>Saneamento no Brasil</vt:lpstr>
      <vt:lpstr>Saneamento no Brasil</vt:lpstr>
      <vt:lpstr>Saneamento no Brasil</vt:lpstr>
      <vt:lpstr>Saneamento no Brasil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Saneamento no Brasil</dc:title>
  <dc:creator>Juliano Ximenes</dc:creator>
  <cp:lastModifiedBy>Juliano Ximenes</cp:lastModifiedBy>
  <cp:revision>90</cp:revision>
  <dcterms:created xsi:type="dcterms:W3CDTF">2020-03-04T04:10:26Z</dcterms:created>
  <dcterms:modified xsi:type="dcterms:W3CDTF">2020-03-04T13:52:28Z</dcterms:modified>
</cp:coreProperties>
</file>