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88" r:id="rId2"/>
    <p:sldId id="292" r:id="rId3"/>
    <p:sldId id="336" r:id="rId4"/>
    <p:sldId id="337" r:id="rId5"/>
    <p:sldId id="339" r:id="rId6"/>
    <p:sldId id="338" r:id="rId7"/>
    <p:sldId id="340" r:id="rId8"/>
    <p:sldId id="341" r:id="rId9"/>
    <p:sldId id="343" r:id="rId10"/>
    <p:sldId id="342" r:id="rId11"/>
    <p:sldId id="315" r:id="rId12"/>
    <p:sldId id="286" r:id="rId1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orient="horz" pos="2386" userDrawn="1">
          <p15:clr>
            <a:srgbClr val="A4A3A4"/>
          </p15:clr>
        </p15:guide>
        <p15:guide id="4" pos="330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8D9D6"/>
    <a:srgbClr val="9EE3E3"/>
    <a:srgbClr val="3DA0A3"/>
    <a:srgbClr val="006A71"/>
    <a:srgbClr val="3EA2A5"/>
    <a:srgbClr val="000000"/>
    <a:srgbClr val="757F5B"/>
    <a:srgbClr val="DDD5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85" autoAdjust="0"/>
    <p:restoredTop sz="96405" autoAdjust="0"/>
  </p:normalViewPr>
  <p:slideViewPr>
    <p:cSldViewPr>
      <p:cViewPr varScale="1">
        <p:scale>
          <a:sx n="59" d="100"/>
          <a:sy n="59" d="100"/>
        </p:scale>
        <p:origin x="90" y="258"/>
      </p:cViewPr>
      <p:guideLst>
        <p:guide orient="horz" pos="2160"/>
        <p:guide pos="2880"/>
        <p:guide orient="horz" pos="2386"/>
        <p:guide pos="330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7" d="100"/>
          <a:sy n="87" d="100"/>
        </p:scale>
        <p:origin x="298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6446742543009602E-2"/>
          <c:y val="0.115249948163543"/>
          <c:w val="0.92415837540684798"/>
          <c:h val="0.800264438261574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496-4080-A4AB-618AFE97D184}"/>
              </c:ext>
            </c:extLst>
          </c:dPt>
          <c:dPt>
            <c:idx val="1"/>
            <c:invertIfNegative val="0"/>
            <c:bubble3D val="0"/>
            <c:spPr>
              <a:solidFill>
                <a:srgbClr val="3DA0A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496-4080-A4AB-618AFE97D184}"/>
              </c:ext>
            </c:extLst>
          </c:dPt>
          <c:dPt>
            <c:idx val="2"/>
            <c:invertIfNegative val="0"/>
            <c:bubble3D val="0"/>
            <c:spPr>
              <a:solidFill>
                <a:srgbClr val="98D9D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496-4080-A4AB-618AFE97D184}"/>
              </c:ext>
            </c:extLst>
          </c:dPt>
          <c:dPt>
            <c:idx val="3"/>
            <c:invertIfNegative val="0"/>
            <c:bubble3D val="0"/>
            <c:spPr>
              <a:solidFill>
                <a:srgbClr val="006A7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F496-4080-A4AB-618AFE97D184}"/>
              </c:ext>
            </c:extLst>
          </c:dPt>
          <c:dPt>
            <c:idx val="4"/>
            <c:invertIfNegative val="0"/>
            <c:bubble3D val="0"/>
            <c:spPr>
              <a:solidFill>
                <a:srgbClr val="3EA2A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F496-4080-A4AB-618AFE97D18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200" b="1" i="1" u="none" strike="noStrike" kern="1200" baseline="0">
                    <a:solidFill>
                      <a:schemeClr val="tx1"/>
                    </a:solidFill>
                    <a:latin typeface="Dax" charset="0"/>
                    <a:ea typeface="Dax" charset="0"/>
                    <a:cs typeface="Dax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Plan1!$A$2:$A$7</c:f>
              <c:strCache>
                <c:ptCount val="6"/>
                <c:pt idx="0">
                  <c:v>REUNIÕES ORDINÁRIAS</c:v>
                </c:pt>
                <c:pt idx="1">
                  <c:v>REUNIÕES EXTRAORDINÁRIAS</c:v>
                </c:pt>
                <c:pt idx="2">
                  <c:v>DELIBERAÇÕES</c:v>
                </c:pt>
                <c:pt idx="3">
                  <c:v>RESOLUÇÕES REVISADAS</c:v>
                </c:pt>
                <c:pt idx="4">
                  <c:v>EVENTOS</c:v>
                </c:pt>
                <c:pt idx="5">
                  <c:v>PROTOCOLOS ANALISADOS</c:v>
                </c:pt>
              </c:strCache>
            </c:strRef>
          </c:cat>
          <c:val>
            <c:numRef>
              <c:f>Plan1!$B$2:$B$7</c:f>
              <c:numCache>
                <c:formatCode>General</c:formatCode>
                <c:ptCount val="6"/>
                <c:pt idx="0">
                  <c:v>33</c:v>
                </c:pt>
                <c:pt idx="1">
                  <c:v>13</c:v>
                </c:pt>
                <c:pt idx="2">
                  <c:v>142</c:v>
                </c:pt>
                <c:pt idx="3">
                  <c:v>8</c:v>
                </c:pt>
                <c:pt idx="4">
                  <c:v>5</c:v>
                </c:pt>
                <c:pt idx="5">
                  <c:v>215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496-4080-A4AB-618AFE97D1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9"/>
        <c:overlap val="100"/>
        <c:axId val="176837376"/>
        <c:axId val="176838912"/>
      </c:barChart>
      <c:catAx>
        <c:axId val="176837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76838912"/>
        <c:crosses val="autoZero"/>
        <c:auto val="1"/>
        <c:lblAlgn val="ctr"/>
        <c:lblOffset val="100"/>
        <c:noMultiLvlLbl val="0"/>
      </c:catAx>
      <c:valAx>
        <c:axId val="1768389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768373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 anchor="ctr" anchorCtr="0"/>
    <a:lstStyle/>
    <a:p>
      <a:pPr>
        <a:defRPr>
          <a:solidFill>
            <a:schemeClr val="tx1"/>
          </a:solidFill>
        </a:defRPr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430F285F-1EAC-4343-A00F-E79E7A417F1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2EFFA5B5-CE45-4B02-A99A-F87AB079493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1FF991-45E3-4CE0-ADCA-A6CF437CFECB}" type="datetimeFigureOut">
              <a:rPr lang="pt-BR" smtClean="0"/>
              <a:t>09/12/2020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D36498AC-3FC4-4A31-B927-B3700213C92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C32EF640-85CA-4029-88BA-53FE294FA80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A0E6DF-A1DF-4E99-81CD-66A2ADCEFDF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96499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FD78DF-4179-4578-A809-E59409CB05AB}" type="datetimeFigureOut">
              <a:rPr lang="pt-BR" smtClean="0"/>
              <a:pPr/>
              <a:t>09/12/2020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F36257-5A55-476E-87C8-69D1C180F72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28728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/>
          <a:p>
            <a:fld id="{9639260E-40DF-4FE1-8848-1394F41BD983}" type="datetimeFigureOut">
              <a:rPr lang="pt-BR" smtClean="0"/>
              <a:pPr/>
              <a:t>09/12/2020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/>
          <a:lstStyle/>
          <a:p>
            <a:fld id="{1257E183-E72B-4C71-9D3F-37E546540F6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11600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/>
          <a:p>
            <a:fld id="{9639260E-40DF-4FE1-8848-1394F41BD983}" type="datetimeFigureOut">
              <a:rPr lang="pt-BR" smtClean="0"/>
              <a:pPr/>
              <a:t>09/12/2020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/>
          <a:lstStyle/>
          <a:p>
            <a:fld id="{1257E183-E72B-4C71-9D3F-37E546540F6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0000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/>
          <a:p>
            <a:fld id="{9639260E-40DF-4FE1-8848-1394F41BD983}" type="datetimeFigureOut">
              <a:rPr lang="pt-BR" smtClean="0"/>
              <a:pPr/>
              <a:t>09/12/2020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/>
          <a:lstStyle/>
          <a:p>
            <a:fld id="{1257E183-E72B-4C71-9D3F-37E546540F6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4247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-CAU-BR-powerpoint-0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6525"/>
            <a:ext cx="9145588" cy="699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416301" y="4114800"/>
            <a:ext cx="5308600" cy="224155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1800">
                <a:solidFill>
                  <a:srgbClr val="92B3BC"/>
                </a:solidFill>
              </a:defRPr>
            </a:lvl1pPr>
          </a:lstStyle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42123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/>
          <a:p>
            <a:fld id="{9639260E-40DF-4FE1-8848-1394F41BD983}" type="datetimeFigureOut">
              <a:rPr lang="pt-BR" smtClean="0"/>
              <a:pPr/>
              <a:t>09/12/2020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/>
          <a:lstStyle/>
          <a:p>
            <a:fld id="{1257E183-E72B-4C71-9D3F-37E546540F6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44374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/>
          <a:p>
            <a:fld id="{9639260E-40DF-4FE1-8848-1394F41BD983}" type="datetimeFigureOut">
              <a:rPr lang="pt-BR" smtClean="0"/>
              <a:pPr/>
              <a:t>09/12/2020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/>
          <a:lstStyle/>
          <a:p>
            <a:fld id="{1257E183-E72B-4C71-9D3F-37E546540F6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7660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/>
          <a:p>
            <a:fld id="{9639260E-40DF-4FE1-8848-1394F41BD983}" type="datetimeFigureOut">
              <a:rPr lang="pt-BR" smtClean="0"/>
              <a:pPr/>
              <a:t>09/12/2020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/>
          <a:lstStyle/>
          <a:p>
            <a:fld id="{1257E183-E72B-4C71-9D3F-37E546540F6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2886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/>
          <a:p>
            <a:fld id="{9639260E-40DF-4FE1-8848-1394F41BD983}" type="datetimeFigureOut">
              <a:rPr lang="pt-BR" smtClean="0"/>
              <a:pPr/>
              <a:t>09/12/2020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/>
          <a:lstStyle/>
          <a:p>
            <a:fld id="{1257E183-E72B-4C71-9D3F-37E546540F6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47868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/>
          <a:p>
            <a:fld id="{9639260E-40DF-4FE1-8848-1394F41BD983}" type="datetimeFigureOut">
              <a:rPr lang="pt-BR" smtClean="0"/>
              <a:pPr/>
              <a:t>09/12/2020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/>
          <a:lstStyle/>
          <a:p>
            <a:fld id="{1257E183-E72B-4C71-9D3F-37E546540F6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13051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/>
          <a:p>
            <a:fld id="{9639260E-40DF-4FE1-8848-1394F41BD983}" type="datetimeFigureOut">
              <a:rPr lang="pt-BR" smtClean="0"/>
              <a:pPr/>
              <a:t>09/12/2020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/>
          <a:lstStyle/>
          <a:p>
            <a:fld id="{1257E183-E72B-4C71-9D3F-37E546540F6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43113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/>
          <a:p>
            <a:fld id="{9639260E-40DF-4FE1-8848-1394F41BD983}" type="datetimeFigureOut">
              <a:rPr lang="pt-BR" smtClean="0"/>
              <a:pPr/>
              <a:t>09/12/2020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/>
          <a:lstStyle/>
          <a:p>
            <a:fld id="{1257E183-E72B-4C71-9D3F-37E546540F6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92791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/>
          <a:p>
            <a:fld id="{9639260E-40DF-4FE1-8848-1394F41BD983}" type="datetimeFigureOut">
              <a:rPr lang="pt-BR" smtClean="0"/>
              <a:pPr/>
              <a:t>09/12/2020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/>
          <a:lstStyle/>
          <a:p>
            <a:fld id="{1257E183-E72B-4C71-9D3F-37E546540F6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4725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961256" y="629816"/>
            <a:ext cx="7787208" cy="5669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71601" y="1600200"/>
            <a:ext cx="7488832" cy="525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1006815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xStyles>
    <p:titleStyle>
      <a:lvl1pPr algn="l" defTabSz="685800" rtl="0" eaLnBrk="1" latinLnBrk="0" hangingPunct="1">
        <a:spcBef>
          <a:spcPct val="0"/>
        </a:spcBef>
        <a:buNone/>
        <a:defRPr sz="22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51520" y="4581128"/>
            <a:ext cx="75608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COMISSÃO DE PLANEJAMENTO E FINANÇAS</a:t>
            </a:r>
          </a:p>
          <a:p>
            <a:r>
              <a:rPr lang="en-US" sz="3200" b="1" dirty="0">
                <a:solidFill>
                  <a:schemeClr val="bg1"/>
                </a:solidFill>
              </a:rPr>
              <a:t>GESTÃO 2018-2020</a:t>
            </a:r>
            <a:endParaRPr lang="pt-BR" sz="1600" dirty="0">
              <a:solidFill>
                <a:schemeClr val="bg1"/>
              </a:solidFill>
              <a:latin typeface="DaxCondensed-Mediu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9288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Agrupar 26">
            <a:extLst>
              <a:ext uri="{FF2B5EF4-FFF2-40B4-BE49-F238E27FC236}">
                <a16:creationId xmlns:a16="http://schemas.microsoft.com/office/drawing/2014/main" id="{9E6EC22E-935A-4537-AC0B-FE7C318743E6}"/>
              </a:ext>
            </a:extLst>
          </p:cNvPr>
          <p:cNvGrpSpPr/>
          <p:nvPr/>
        </p:nvGrpSpPr>
        <p:grpSpPr>
          <a:xfrm>
            <a:off x="655103" y="1178672"/>
            <a:ext cx="2880232" cy="1211825"/>
            <a:chOff x="2195749" y="1165161"/>
            <a:chExt cx="3840309" cy="1615767"/>
          </a:xfrm>
        </p:grpSpPr>
        <p:sp>
          <p:nvSpPr>
            <p:cNvPr id="28" name="Triângulo Retângulo 27">
              <a:extLst>
                <a:ext uri="{FF2B5EF4-FFF2-40B4-BE49-F238E27FC236}">
                  <a16:creationId xmlns:a16="http://schemas.microsoft.com/office/drawing/2014/main" id="{19B702CE-6C02-4D93-B188-ADDC2CBB7A85}"/>
                </a:ext>
              </a:extLst>
            </p:cNvPr>
            <p:cNvSpPr/>
            <p:nvPr/>
          </p:nvSpPr>
          <p:spPr>
            <a:xfrm rot="5400000">
              <a:off x="2267757" y="1124744"/>
              <a:ext cx="1584176" cy="1728192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350" dirty="0"/>
            </a:p>
          </p:txBody>
        </p:sp>
        <p:sp>
          <p:nvSpPr>
            <p:cNvPr id="29" name="Retângulo 28">
              <a:extLst>
                <a:ext uri="{FF2B5EF4-FFF2-40B4-BE49-F238E27FC236}">
                  <a16:creationId xmlns:a16="http://schemas.microsoft.com/office/drawing/2014/main" id="{9BE89D89-164F-4254-A892-D1EBC7E09149}"/>
                </a:ext>
              </a:extLst>
            </p:cNvPr>
            <p:cNvSpPr/>
            <p:nvPr/>
          </p:nvSpPr>
          <p:spPr>
            <a:xfrm>
              <a:off x="3515778" y="1165161"/>
              <a:ext cx="2520280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BR" sz="2400" b="1" dirty="0">
                  <a:solidFill>
                    <a:schemeClr val="bg1"/>
                  </a:solidFill>
                  <a:latin typeface="Dax-Bold"/>
                  <a:ea typeface="Times New Roman" panose="02020603050405020304" pitchFamily="18" charset="0"/>
                  <a:cs typeface="Dax-Bold"/>
                </a:rPr>
                <a:t>Composição</a:t>
              </a:r>
              <a:endParaRPr lang="pt-BR" sz="2400" b="1" dirty="0">
                <a:solidFill>
                  <a:schemeClr val="bg1"/>
                </a:solidFill>
                <a:latin typeface="Dax-Bold"/>
                <a:ea typeface="Calibri" panose="020F0502020204030204" pitchFamily="34" charset="0"/>
                <a:cs typeface="Dax-Bold"/>
              </a:endParaRPr>
            </a:p>
          </p:txBody>
        </p:sp>
      </p:grpSp>
      <p:sp>
        <p:nvSpPr>
          <p:cNvPr id="30" name="Retângulo 29">
            <a:extLst>
              <a:ext uri="{FF2B5EF4-FFF2-40B4-BE49-F238E27FC236}">
                <a16:creationId xmlns:a16="http://schemas.microsoft.com/office/drawing/2014/main" id="{CB462226-30B6-48B2-BC2F-782196B90ECD}"/>
              </a:ext>
            </a:extLst>
          </p:cNvPr>
          <p:cNvSpPr/>
          <p:nvPr/>
        </p:nvSpPr>
        <p:spPr>
          <a:xfrm>
            <a:off x="1322550" y="1201756"/>
            <a:ext cx="7137882" cy="43858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21" name="Retângulo 20"/>
          <p:cNvSpPr/>
          <p:nvPr/>
        </p:nvSpPr>
        <p:spPr>
          <a:xfrm>
            <a:off x="1331640" y="1196752"/>
            <a:ext cx="453650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  <a:latin typeface="Dax-Bold"/>
                <a:ea typeface="Calibri" panose="020F0502020204030204" pitchFamily="34" charset="0"/>
                <a:cs typeface="Dax-Bold"/>
              </a:rPr>
              <a:t>DESAFIOS PARA A PRÓXIMA GESTÃO</a:t>
            </a:r>
            <a:endParaRPr lang="pt-BR" sz="2200" b="1" dirty="0">
              <a:solidFill>
                <a:schemeClr val="bg1"/>
              </a:solidFill>
              <a:latin typeface="Dax-Bold"/>
              <a:ea typeface="Calibri" panose="020F0502020204030204" pitchFamily="34" charset="0"/>
              <a:cs typeface="Dax-Bold"/>
            </a:endParaRP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18713668-6CAA-4D37-9794-8AD5EC9DCC76}"/>
              </a:ext>
            </a:extLst>
          </p:cNvPr>
          <p:cNvSpPr txBox="1"/>
          <p:nvPr/>
        </p:nvSpPr>
        <p:spPr>
          <a:xfrm>
            <a:off x="793982" y="2924944"/>
            <a:ext cx="7234402" cy="35548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pt-BR" sz="2000" b="1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Revisão do Planejamento Estratégico do CAU 2023-2033</a:t>
            </a:r>
          </a:p>
          <a:p>
            <a:pPr marL="342900" indent="-342900">
              <a:spcAft>
                <a:spcPts val="900"/>
              </a:spcAft>
              <a:buFont typeface="Arial" panose="020B0604020202020204" pitchFamily="34" charset="0"/>
              <a:buChar char="•"/>
            </a:pPr>
            <a:endParaRPr lang="pt-BR" sz="2000" b="1" dirty="0"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pt-BR" sz="2000" b="1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Implantação do módulo de planejamento no SGI – Sistema de Gestão Integrada</a:t>
            </a:r>
          </a:p>
          <a:p>
            <a:pPr marL="342900" indent="-342900">
              <a:spcAft>
                <a:spcPts val="900"/>
              </a:spcAft>
              <a:buFont typeface="Arial" panose="020B0604020202020204" pitchFamily="34" charset="0"/>
              <a:buChar char="•"/>
            </a:pPr>
            <a:endParaRPr lang="pt-BR" sz="2000" b="1" dirty="0"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pt-BR" sz="2000" b="1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Ações para reenquadramento tributário das empresas de arquitetura e urbanismo</a:t>
            </a:r>
          </a:p>
          <a:p>
            <a:pPr marL="342900" indent="-342900">
              <a:spcAft>
                <a:spcPts val="900"/>
              </a:spcAft>
              <a:buFont typeface="Arial" panose="020B0604020202020204" pitchFamily="34" charset="0"/>
              <a:buChar char="•"/>
            </a:pPr>
            <a:endParaRPr lang="pt-BR" sz="2000" b="1" dirty="0"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pt-BR" sz="2000" b="1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Revisão da Resolução nº119, que trata do Fundo de Apoio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ED86C6AE-6D40-4245-A34A-0561EB8A9387}"/>
              </a:ext>
            </a:extLst>
          </p:cNvPr>
          <p:cNvSpPr txBox="1"/>
          <p:nvPr/>
        </p:nvSpPr>
        <p:spPr>
          <a:xfrm>
            <a:off x="773631" y="2247151"/>
            <a:ext cx="689084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900"/>
              </a:spcAft>
            </a:pPr>
            <a:r>
              <a:rPr lang="en-US" sz="2400" b="1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PRÓXIMOS PASSOS</a:t>
            </a: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5A9BA1A4-27CC-4738-A1A9-783618CEF0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5576" y="1268760"/>
            <a:ext cx="507926" cy="507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906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920864578"/>
              </p:ext>
            </p:extLst>
          </p:nvPr>
        </p:nvGraphicFramePr>
        <p:xfrm>
          <a:off x="1403648" y="2256087"/>
          <a:ext cx="5832648" cy="38884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1" name="Retângulo 20"/>
          <p:cNvSpPr/>
          <p:nvPr/>
        </p:nvSpPr>
        <p:spPr>
          <a:xfrm>
            <a:off x="1475656" y="1794422"/>
            <a:ext cx="49685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2400" b="1" dirty="0">
                <a:latin typeface="Dax-Bold"/>
                <a:ea typeface="Times New Roman" panose="02020603050405020304" pitchFamily="18" charset="0"/>
                <a:cs typeface="Dax-Bold"/>
              </a:rPr>
              <a:t>Números da CPFI – Gestão 2018-2020</a:t>
            </a:r>
            <a:endParaRPr lang="pt-BR" sz="2400" b="1" dirty="0">
              <a:latin typeface="Dax-Bold"/>
              <a:ea typeface="Calibri" panose="020F0502020204030204" pitchFamily="34" charset="0"/>
              <a:cs typeface="Dax-Bold"/>
            </a:endParaRPr>
          </a:p>
        </p:txBody>
      </p:sp>
    </p:spTree>
    <p:extLst>
      <p:ext uri="{BB962C8B-B14F-4D97-AF65-F5344CB8AC3E}">
        <p14:creationId xmlns:p14="http://schemas.microsoft.com/office/powerpoint/2010/main" val="2939561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2828727" y="5103186"/>
            <a:ext cx="3516141" cy="1458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sz="2175" b="1" dirty="0">
              <a:solidFill>
                <a:schemeClr val="accent1">
                  <a:lumMod val="25000"/>
                  <a:lumOff val="75000"/>
                </a:schemeClr>
              </a:solidFill>
              <a:latin typeface="DaxCondensed-Medium" pitchFamily="2" charset="0"/>
            </a:endParaRPr>
          </a:p>
          <a:p>
            <a:r>
              <a:rPr lang="pt-BR" sz="2175" b="1" dirty="0">
                <a:solidFill>
                  <a:srgbClr val="98D9D6"/>
                </a:solidFill>
                <a:latin typeface="DaxCondensed-Medium" pitchFamily="2" charset="0"/>
              </a:rPr>
              <a:t>www.caubr.gov.br</a:t>
            </a:r>
          </a:p>
          <a:p>
            <a:endParaRPr lang="pt-BR" sz="2175" b="1" dirty="0">
              <a:solidFill>
                <a:schemeClr val="accent2">
                  <a:lumMod val="60000"/>
                  <a:lumOff val="40000"/>
                </a:schemeClr>
              </a:solidFill>
              <a:latin typeface="DaxCondensed-Medium" pitchFamily="2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295269" y="3582460"/>
            <a:ext cx="2535181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4500" dirty="0">
                <a:solidFill>
                  <a:schemeClr val="bg1"/>
                </a:solidFill>
                <a:ea typeface="Times New Roman" panose="02020603050405020304" pitchFamily="18" charset="0"/>
              </a:rPr>
              <a:t>Obrigado!</a:t>
            </a:r>
          </a:p>
        </p:txBody>
      </p:sp>
      <p:pic>
        <p:nvPicPr>
          <p:cNvPr id="1026" name="Picture 2" descr="C:\Users\User\Desktop\CAU HOME OFFICE\DEMANDAS DIÁRIAS\NOVEMBRO\17-11 Leo\slides novos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957" y="970976"/>
            <a:ext cx="4653803" cy="2619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9288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2B4E10ED-5226-46FE-9DAE-61B46F72B4CB}"/>
              </a:ext>
            </a:extLst>
          </p:cNvPr>
          <p:cNvSpPr/>
          <p:nvPr/>
        </p:nvSpPr>
        <p:spPr>
          <a:xfrm>
            <a:off x="1294086" y="1201756"/>
            <a:ext cx="2125786" cy="43858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20" name="Retângulo 19"/>
          <p:cNvSpPr/>
          <p:nvPr/>
        </p:nvSpPr>
        <p:spPr>
          <a:xfrm>
            <a:off x="755576" y="1772816"/>
            <a:ext cx="2605148" cy="4870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900"/>
              </a:spcAft>
            </a:pPr>
            <a:r>
              <a:rPr lang="pt-BR" sz="1350" b="1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Eduardo Pasquinelli (ES)</a:t>
            </a:r>
          </a:p>
          <a:p>
            <a:pPr algn="r">
              <a:spcAft>
                <a:spcPts val="900"/>
              </a:spcAft>
            </a:pPr>
            <a:r>
              <a:rPr lang="pt-BR" sz="1200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Suplente: Edezio Caldeira Filho</a:t>
            </a:r>
          </a:p>
          <a:p>
            <a:pPr algn="r">
              <a:spcAft>
                <a:spcPts val="900"/>
              </a:spcAft>
            </a:pPr>
            <a:endParaRPr lang="pt-BR" sz="1200" b="1" dirty="0"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>
              <a:spcAft>
                <a:spcPts val="900"/>
              </a:spcAft>
            </a:pPr>
            <a:r>
              <a:rPr lang="pt-BR" sz="1350" b="1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Osvaldo Abrão (MS)</a:t>
            </a:r>
            <a:endParaRPr lang="pt-BR" sz="900" b="1" dirty="0"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>
              <a:spcAft>
                <a:spcPts val="900"/>
              </a:spcAft>
            </a:pPr>
            <a:r>
              <a:rPr lang="pt-BR" sz="1200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Suplente: Fabio Luis da Silva</a:t>
            </a:r>
          </a:p>
          <a:p>
            <a:pPr algn="r">
              <a:spcAft>
                <a:spcPts val="900"/>
              </a:spcAft>
            </a:pPr>
            <a:endParaRPr lang="pt-BR" sz="1200" b="1" dirty="0"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>
              <a:spcAft>
                <a:spcPts val="900"/>
              </a:spcAft>
            </a:pPr>
            <a:r>
              <a:rPr lang="pt-BR" sz="1350" b="1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Nadia Somekh (SP)</a:t>
            </a:r>
          </a:p>
          <a:p>
            <a:pPr algn="r">
              <a:spcAft>
                <a:spcPts val="900"/>
              </a:spcAft>
            </a:pPr>
            <a:r>
              <a:rPr lang="pt-BR" sz="1200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Suplente: Helena Ayoub</a:t>
            </a:r>
          </a:p>
          <a:p>
            <a:pPr algn="r">
              <a:spcAft>
                <a:spcPts val="900"/>
              </a:spcAft>
            </a:pPr>
            <a:endParaRPr lang="pt-BR" sz="1200" b="1" dirty="0"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>
              <a:spcAft>
                <a:spcPts val="900"/>
              </a:spcAft>
            </a:pPr>
            <a:r>
              <a:rPr lang="pt-BR" sz="1350" b="1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Raul Gradim (DF) </a:t>
            </a:r>
          </a:p>
          <a:p>
            <a:pPr algn="r">
              <a:spcAft>
                <a:spcPts val="900"/>
              </a:spcAft>
            </a:pPr>
            <a:r>
              <a:rPr lang="pt-BR" sz="1200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Suplente: Luiz Fernando Zeferino</a:t>
            </a:r>
          </a:p>
          <a:p>
            <a:pPr algn="r">
              <a:spcAft>
                <a:spcPts val="900"/>
              </a:spcAft>
            </a:pPr>
            <a:endParaRPr lang="pt-BR" sz="1200" b="1" dirty="0">
              <a:latin typeface="+mj-lt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r">
              <a:spcAft>
                <a:spcPts val="900"/>
              </a:spcAft>
            </a:pPr>
            <a:r>
              <a:rPr lang="pt-BR" sz="1350" b="1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Wilson Fernando Vargas (MT)</a:t>
            </a:r>
          </a:p>
          <a:p>
            <a:pPr algn="r">
              <a:spcAft>
                <a:spcPts val="900"/>
              </a:spcAft>
            </a:pPr>
            <a:r>
              <a:rPr lang="pt-BR" sz="1200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Suplente: Luciano Narezi</a:t>
            </a:r>
          </a:p>
          <a:p>
            <a:pPr algn="r">
              <a:spcAft>
                <a:spcPts val="900"/>
              </a:spcAft>
            </a:pPr>
            <a:r>
              <a:rPr lang="pt-BR" sz="900" b="1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</a:p>
          <a:p>
            <a:pPr marL="214313" indent="-214313" algn="r">
              <a:spcAft>
                <a:spcPts val="900"/>
              </a:spcAft>
              <a:buFont typeface="Arial" panose="020B0604020202020204" pitchFamily="34" charset="0"/>
              <a:buChar char="•"/>
            </a:pPr>
            <a:endParaRPr lang="pt-BR" sz="1350" b="1" dirty="0"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Agrupar 5">
            <a:extLst>
              <a:ext uri="{FF2B5EF4-FFF2-40B4-BE49-F238E27FC236}">
                <a16:creationId xmlns:a16="http://schemas.microsoft.com/office/drawing/2014/main" id="{2F509C4C-7DCC-45BF-B597-32B0EDE243B7}"/>
              </a:ext>
            </a:extLst>
          </p:cNvPr>
          <p:cNvGrpSpPr/>
          <p:nvPr/>
        </p:nvGrpSpPr>
        <p:grpSpPr>
          <a:xfrm>
            <a:off x="655103" y="1178672"/>
            <a:ext cx="2764769" cy="1211825"/>
            <a:chOff x="2195749" y="1165161"/>
            <a:chExt cx="3686358" cy="1615767"/>
          </a:xfrm>
        </p:grpSpPr>
        <p:sp>
          <p:nvSpPr>
            <p:cNvPr id="2" name="Triângulo Retângulo 1">
              <a:extLst>
                <a:ext uri="{FF2B5EF4-FFF2-40B4-BE49-F238E27FC236}">
                  <a16:creationId xmlns:a16="http://schemas.microsoft.com/office/drawing/2014/main" id="{037D30DB-7F26-4B56-A38C-B1093E0E5D32}"/>
                </a:ext>
              </a:extLst>
            </p:cNvPr>
            <p:cNvSpPr/>
            <p:nvPr/>
          </p:nvSpPr>
          <p:spPr>
            <a:xfrm rot="5400000">
              <a:off x="2267757" y="1124744"/>
              <a:ext cx="1584176" cy="1728192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350" dirty="0"/>
            </a:p>
          </p:txBody>
        </p:sp>
        <p:sp>
          <p:nvSpPr>
            <p:cNvPr id="21" name="Retângulo 20"/>
            <p:cNvSpPr/>
            <p:nvPr/>
          </p:nvSpPr>
          <p:spPr>
            <a:xfrm>
              <a:off x="3227746" y="1165161"/>
              <a:ext cx="2654361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BR" sz="2400" b="1" dirty="0">
                  <a:solidFill>
                    <a:schemeClr val="bg1"/>
                  </a:solidFill>
                  <a:latin typeface="Dax-Bold"/>
                  <a:ea typeface="Times New Roman" panose="02020603050405020304" pitchFamily="18" charset="0"/>
                  <a:cs typeface="Dax-Bold"/>
                </a:rPr>
                <a:t>COMPOSIÇÃO</a:t>
              </a:r>
              <a:endParaRPr lang="pt-BR" sz="2400" b="1" dirty="0">
                <a:solidFill>
                  <a:schemeClr val="bg1"/>
                </a:solidFill>
                <a:latin typeface="Dax-Bold"/>
                <a:ea typeface="Calibri" panose="020F0502020204030204" pitchFamily="34" charset="0"/>
                <a:cs typeface="Dax-Bold"/>
              </a:endParaRPr>
            </a:p>
          </p:txBody>
        </p:sp>
      </p:grpSp>
      <p:pic>
        <p:nvPicPr>
          <p:cNvPr id="5" name="Gráfico 4">
            <a:extLst>
              <a:ext uri="{FF2B5EF4-FFF2-40B4-BE49-F238E27FC236}">
                <a16:creationId xmlns:a16="http://schemas.microsoft.com/office/drawing/2014/main" id="{1C982245-B2B7-497F-83C2-40801ED816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47826" y="1202365"/>
            <a:ext cx="609928" cy="609928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93D56F3F-CFA6-45D0-A033-A50686AFA45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0521" y="1203114"/>
            <a:ext cx="5035090" cy="3357819"/>
          </a:xfrm>
          <a:prstGeom prst="rect">
            <a:avLst/>
          </a:prstGeom>
        </p:spPr>
      </p:pic>
      <p:sp>
        <p:nvSpPr>
          <p:cNvPr id="15" name="Retângulo 14">
            <a:extLst>
              <a:ext uri="{FF2B5EF4-FFF2-40B4-BE49-F238E27FC236}">
                <a16:creationId xmlns:a16="http://schemas.microsoft.com/office/drawing/2014/main" id="{243A81DA-0299-4E99-8FE4-A94142A10857}"/>
              </a:ext>
            </a:extLst>
          </p:cNvPr>
          <p:cNvSpPr/>
          <p:nvPr/>
        </p:nvSpPr>
        <p:spPr>
          <a:xfrm>
            <a:off x="3413780" y="4732000"/>
            <a:ext cx="3947580" cy="13003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900"/>
              </a:spcAft>
            </a:pPr>
            <a:r>
              <a:rPr lang="pt-BR" sz="1400" b="1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COORDENAÇÃO</a:t>
            </a:r>
          </a:p>
          <a:p>
            <a:pPr>
              <a:spcAft>
                <a:spcPts val="900"/>
              </a:spcAft>
            </a:pPr>
            <a:r>
              <a:rPr lang="pt-BR" sz="1400" b="1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2018 - Osvaldo Abrão / Raul Gradim (adjunto)</a:t>
            </a:r>
          </a:p>
          <a:p>
            <a:pPr>
              <a:spcAft>
                <a:spcPts val="900"/>
              </a:spcAft>
            </a:pPr>
            <a:r>
              <a:rPr lang="pt-BR" sz="1400" b="1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2019 - Wilson Vargas / Nadia Somekh (adjunta)</a:t>
            </a:r>
          </a:p>
          <a:p>
            <a:pPr>
              <a:spcAft>
                <a:spcPts val="900"/>
              </a:spcAft>
            </a:pPr>
            <a:r>
              <a:rPr lang="pt-BR" sz="1400" b="1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2020 – Raul Gradim / Osvaldo Abrão (adjunto</a:t>
            </a:r>
            <a:r>
              <a:rPr lang="pt-BR" sz="1200" b="1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endParaRPr lang="pt-BR" sz="800" b="1" dirty="0"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862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riângulo Retângulo 35">
            <a:extLst>
              <a:ext uri="{FF2B5EF4-FFF2-40B4-BE49-F238E27FC236}">
                <a16:creationId xmlns:a16="http://schemas.microsoft.com/office/drawing/2014/main" id="{DCF11CAE-D0AC-4F5D-ABCB-867A318764E7}"/>
              </a:ext>
            </a:extLst>
          </p:cNvPr>
          <p:cNvSpPr/>
          <p:nvPr/>
        </p:nvSpPr>
        <p:spPr>
          <a:xfrm rot="5400000">
            <a:off x="700020" y="1147750"/>
            <a:ext cx="1188132" cy="1296144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 dirty="0"/>
          </a:p>
        </p:txBody>
      </p:sp>
      <p:sp>
        <p:nvSpPr>
          <p:cNvPr id="30" name="Retângulo 29">
            <a:extLst>
              <a:ext uri="{FF2B5EF4-FFF2-40B4-BE49-F238E27FC236}">
                <a16:creationId xmlns:a16="http://schemas.microsoft.com/office/drawing/2014/main" id="{CB462226-30B6-48B2-BC2F-782196B90ECD}"/>
              </a:ext>
            </a:extLst>
          </p:cNvPr>
          <p:cNvSpPr/>
          <p:nvPr/>
        </p:nvSpPr>
        <p:spPr>
          <a:xfrm>
            <a:off x="1294086" y="1201756"/>
            <a:ext cx="7166346" cy="43858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21" name="Retângulo 20"/>
          <p:cNvSpPr/>
          <p:nvPr/>
        </p:nvSpPr>
        <p:spPr>
          <a:xfrm>
            <a:off x="1259632" y="1190213"/>
            <a:ext cx="38830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Dax-Bold"/>
                <a:ea typeface="Calibri" panose="020F0502020204030204" pitchFamily="34" charset="0"/>
                <a:cs typeface="Dax-Bold"/>
              </a:rPr>
              <a:t>CPFI - PRINCIPAIS FUNÇÕES</a:t>
            </a:r>
            <a:endParaRPr lang="pt-BR" sz="2400" b="1" dirty="0">
              <a:solidFill>
                <a:schemeClr val="bg1"/>
              </a:solidFill>
              <a:latin typeface="Dax-Bold"/>
              <a:ea typeface="Calibri" panose="020F0502020204030204" pitchFamily="34" charset="0"/>
              <a:cs typeface="Dax-Bold"/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F0B68300-04E8-442A-8F73-D28F6A03F203}"/>
              </a:ext>
            </a:extLst>
          </p:cNvPr>
          <p:cNvSpPr/>
          <p:nvPr/>
        </p:nvSpPr>
        <p:spPr>
          <a:xfrm>
            <a:off x="2301330" y="5075500"/>
            <a:ext cx="47909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900"/>
              </a:spcAft>
            </a:pPr>
            <a:r>
              <a:rPr lang="pt-BR" b="1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ORIENTAR OS CAU/UF E ENCAMINHAR SOLUÇÕES</a:t>
            </a:r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4CED69D3-E090-4D3A-975B-E37F859643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99572" y="1835203"/>
            <a:ext cx="916360" cy="916360"/>
          </a:xfrm>
          <a:prstGeom prst="rect">
            <a:avLst/>
          </a:prstGeom>
        </p:spPr>
      </p:pic>
      <p:pic>
        <p:nvPicPr>
          <p:cNvPr id="11" name="Gráfico 10">
            <a:extLst>
              <a:ext uri="{FF2B5EF4-FFF2-40B4-BE49-F238E27FC236}">
                <a16:creationId xmlns:a16="http://schemas.microsoft.com/office/drawing/2014/main" id="{EEBB2D73-3320-475A-B2D6-883151FFF77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407402" y="2708920"/>
            <a:ext cx="572310" cy="572310"/>
          </a:xfrm>
          <a:prstGeom prst="rect">
            <a:avLst/>
          </a:prstGeom>
        </p:spPr>
      </p:pic>
      <p:pic>
        <p:nvPicPr>
          <p:cNvPr id="17" name="Gráfico 16">
            <a:extLst>
              <a:ext uri="{FF2B5EF4-FFF2-40B4-BE49-F238E27FC236}">
                <a16:creationId xmlns:a16="http://schemas.microsoft.com/office/drawing/2014/main" id="{37E0550A-6748-4535-824D-E51143E0877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407402" y="3936810"/>
            <a:ext cx="572310" cy="572310"/>
          </a:xfrm>
          <a:prstGeom prst="rect">
            <a:avLst/>
          </a:prstGeom>
        </p:spPr>
      </p:pic>
      <p:pic>
        <p:nvPicPr>
          <p:cNvPr id="19" name="Gráfico 18">
            <a:extLst>
              <a:ext uri="{FF2B5EF4-FFF2-40B4-BE49-F238E27FC236}">
                <a16:creationId xmlns:a16="http://schemas.microsoft.com/office/drawing/2014/main" id="{ECBDB303-B1AD-4EB4-A0C2-6CC43AFF3CD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407402" y="5109685"/>
            <a:ext cx="572310" cy="572310"/>
          </a:xfrm>
          <a:prstGeom prst="rect">
            <a:avLst/>
          </a:prstGeom>
        </p:spPr>
      </p:pic>
      <p:sp>
        <p:nvSpPr>
          <p:cNvPr id="24" name="CaixaDeTexto 23">
            <a:extLst>
              <a:ext uri="{FF2B5EF4-FFF2-40B4-BE49-F238E27FC236}">
                <a16:creationId xmlns:a16="http://schemas.microsoft.com/office/drawing/2014/main" id="{B59D4878-F615-44F3-833C-E2C8E4708536}"/>
              </a:ext>
            </a:extLst>
          </p:cNvPr>
          <p:cNvSpPr txBox="1"/>
          <p:nvPr/>
        </p:nvSpPr>
        <p:spPr>
          <a:xfrm>
            <a:off x="2303642" y="2707790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900"/>
              </a:spcAft>
            </a:pPr>
            <a:r>
              <a:rPr lang="pt-BR" b="1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ASSEGURAR O FUNCIONAMENTO DO SISTEMA AUTÁRQUICO CAU</a:t>
            </a: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DDE6638A-21DA-4EBF-9833-6865F5C7C7D3}"/>
              </a:ext>
            </a:extLst>
          </p:cNvPr>
          <p:cNvSpPr txBox="1"/>
          <p:nvPr/>
        </p:nvSpPr>
        <p:spPr>
          <a:xfrm>
            <a:off x="2301330" y="3862789"/>
            <a:ext cx="59769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900"/>
              </a:spcAft>
            </a:pPr>
            <a:r>
              <a:rPr lang="pt-BR" b="1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CRIAR E REVISAR OS NORMATIVOS REFERENTES A PLANEJAMENTO E FINANÇAS</a:t>
            </a:r>
          </a:p>
        </p:txBody>
      </p:sp>
    </p:spTree>
    <p:extLst>
      <p:ext uri="{BB962C8B-B14F-4D97-AF65-F5344CB8AC3E}">
        <p14:creationId xmlns:p14="http://schemas.microsoft.com/office/powerpoint/2010/main" val="7568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ângulo 17">
            <a:extLst>
              <a:ext uri="{FF2B5EF4-FFF2-40B4-BE49-F238E27FC236}">
                <a16:creationId xmlns:a16="http://schemas.microsoft.com/office/drawing/2014/main" id="{92570CE7-E351-44CA-AFC4-92E91B81F6FA}"/>
              </a:ext>
            </a:extLst>
          </p:cNvPr>
          <p:cNvSpPr/>
          <p:nvPr/>
        </p:nvSpPr>
        <p:spPr>
          <a:xfrm>
            <a:off x="1294085" y="1201756"/>
            <a:ext cx="7166347" cy="43858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28" name="Triângulo Retângulo 27">
            <a:extLst>
              <a:ext uri="{FF2B5EF4-FFF2-40B4-BE49-F238E27FC236}">
                <a16:creationId xmlns:a16="http://schemas.microsoft.com/office/drawing/2014/main" id="{19B702CE-6C02-4D93-B188-ADDC2CBB7A85}"/>
              </a:ext>
            </a:extLst>
          </p:cNvPr>
          <p:cNvSpPr/>
          <p:nvPr/>
        </p:nvSpPr>
        <p:spPr>
          <a:xfrm rot="5400000">
            <a:off x="709109" y="1148832"/>
            <a:ext cx="1188132" cy="1296144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 dirty="0"/>
          </a:p>
        </p:txBody>
      </p:sp>
      <p:sp>
        <p:nvSpPr>
          <p:cNvPr id="21" name="Retângulo 20"/>
          <p:cNvSpPr/>
          <p:nvPr/>
        </p:nvSpPr>
        <p:spPr>
          <a:xfrm>
            <a:off x="1387713" y="1205602"/>
            <a:ext cx="332830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  <a:latin typeface="Dax-Bold"/>
                <a:ea typeface="Calibri" panose="020F0502020204030204" pitchFamily="34" charset="0"/>
                <a:cs typeface="Dax-Bold"/>
              </a:rPr>
              <a:t>FUNCIONAMENTO DO CAU</a:t>
            </a:r>
            <a:endParaRPr lang="pt-BR" sz="2200" b="1" dirty="0">
              <a:solidFill>
                <a:schemeClr val="bg1"/>
              </a:solidFill>
              <a:latin typeface="Dax-Bold"/>
              <a:ea typeface="Calibri" panose="020F0502020204030204" pitchFamily="34" charset="0"/>
              <a:cs typeface="Dax-Bold"/>
            </a:endParaRPr>
          </a:p>
        </p:txBody>
      </p:sp>
      <p:pic>
        <p:nvPicPr>
          <p:cNvPr id="11" name="Gráfico 10">
            <a:extLst>
              <a:ext uri="{FF2B5EF4-FFF2-40B4-BE49-F238E27FC236}">
                <a16:creationId xmlns:a16="http://schemas.microsoft.com/office/drawing/2014/main" id="{EEBB2D73-3320-475A-B2D6-883151FFF77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0865" y="1307362"/>
            <a:ext cx="572310" cy="572310"/>
          </a:xfrm>
          <a:prstGeom prst="rect">
            <a:avLst/>
          </a:prstGeom>
        </p:spPr>
      </p:pic>
      <p:sp>
        <p:nvSpPr>
          <p:cNvPr id="24" name="CaixaDeTexto 23">
            <a:extLst>
              <a:ext uri="{FF2B5EF4-FFF2-40B4-BE49-F238E27FC236}">
                <a16:creationId xmlns:a16="http://schemas.microsoft.com/office/drawing/2014/main" id="{B59D4878-F615-44F3-833C-E2C8E4708536}"/>
              </a:ext>
            </a:extLst>
          </p:cNvPr>
          <p:cNvSpPr txBox="1"/>
          <p:nvPr/>
        </p:nvSpPr>
        <p:spPr>
          <a:xfrm>
            <a:off x="1387713" y="1593517"/>
            <a:ext cx="318808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900"/>
              </a:spcAft>
            </a:pPr>
            <a:r>
              <a:rPr lang="pt-BR" sz="2000" b="1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ATIVIDADES PERMANENTES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18713668-6CAA-4D37-9794-8AD5EC9DCC76}"/>
              </a:ext>
            </a:extLst>
          </p:cNvPr>
          <p:cNvSpPr txBox="1"/>
          <p:nvPr/>
        </p:nvSpPr>
        <p:spPr>
          <a:xfrm>
            <a:off x="749141" y="2390497"/>
            <a:ext cx="6984776" cy="35625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900"/>
              </a:spcAft>
            </a:pPr>
            <a:r>
              <a:rPr lang="pt-BR" sz="2400" b="1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ORÇAMENTOS E REFORMULAÇÕES ORÇAMENTÁRIAS</a:t>
            </a:r>
          </a:p>
          <a:p>
            <a:pPr marL="342900" indent="-34290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pt-BR" sz="2000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Elaboração das Diretrizes Orçamentárias</a:t>
            </a:r>
          </a:p>
          <a:p>
            <a:pPr marL="342900" indent="-34290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pt-BR" sz="2000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Análise, aprovação e homologação do Orçamento do CAU/BR e dos CAU/UF</a:t>
            </a:r>
          </a:p>
          <a:p>
            <a:pPr marL="342900" indent="-34290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pt-BR" sz="2000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Acompanhamento da execução orçamentária do CAU/BR e dos CAU/UF</a:t>
            </a:r>
          </a:p>
          <a:p>
            <a:pPr>
              <a:spcAft>
                <a:spcPts val="900"/>
              </a:spcAft>
            </a:pPr>
            <a:r>
              <a:rPr lang="pt-BR" sz="2400" b="1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PRESTAÇÕES DE CONTAS</a:t>
            </a:r>
          </a:p>
          <a:p>
            <a:pPr marL="342900" indent="-34290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pt-BR" sz="2000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Análise, aprovação e homologação das prestações de contas anuais do sistema autárquico</a:t>
            </a:r>
            <a:endParaRPr lang="pt-BR" sz="2000" b="1" dirty="0"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3714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ângulo 17">
            <a:extLst>
              <a:ext uri="{FF2B5EF4-FFF2-40B4-BE49-F238E27FC236}">
                <a16:creationId xmlns:a16="http://schemas.microsoft.com/office/drawing/2014/main" id="{055DDB2C-27B4-4EA0-8C2A-0F49CDA4471D}"/>
              </a:ext>
            </a:extLst>
          </p:cNvPr>
          <p:cNvSpPr/>
          <p:nvPr/>
        </p:nvSpPr>
        <p:spPr>
          <a:xfrm>
            <a:off x="1294085" y="1201756"/>
            <a:ext cx="7166347" cy="43858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B59D4878-F615-44F3-833C-E2C8E4708536}"/>
              </a:ext>
            </a:extLst>
          </p:cNvPr>
          <p:cNvSpPr txBox="1"/>
          <p:nvPr/>
        </p:nvSpPr>
        <p:spPr>
          <a:xfrm>
            <a:off x="1388105" y="1590367"/>
            <a:ext cx="302433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900"/>
              </a:spcAft>
            </a:pPr>
            <a:r>
              <a:rPr lang="pt-BR" sz="2000" b="1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ATIVIDADES REGIMENTAIS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94115959-50B7-4BB9-82AE-B750A63D5599}"/>
              </a:ext>
            </a:extLst>
          </p:cNvPr>
          <p:cNvSpPr txBox="1"/>
          <p:nvPr/>
        </p:nvSpPr>
        <p:spPr>
          <a:xfrm>
            <a:off x="1051340" y="2344464"/>
            <a:ext cx="7344816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BR" sz="2400" b="1" dirty="0">
                <a:effectLst/>
              </a:rPr>
              <a:t>PLANEJAMENTO E GESTÃO ESTRATÉGICA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pt-BR" sz="2400" b="1" dirty="0">
              <a:effectLst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BR" sz="2400" b="1" dirty="0">
                <a:effectLst/>
              </a:rPr>
              <a:t>ATOS ECONÔMICO-FINANCEIROS VOLTADOS À REESTRUTURAÇÃO ORGANIZACIONAL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pt-BR" sz="2400" b="1" dirty="0">
              <a:effectLst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BR" sz="2400" b="1" dirty="0">
                <a:effectLst/>
              </a:rPr>
              <a:t>APURAÇÃO DE IRREGULARIDADES ECONÔMICO-FINANCEIRAS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pt-BR" sz="2400" b="1" dirty="0">
              <a:effectLst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BR" sz="2400" b="1" dirty="0">
                <a:effectLst/>
              </a:rPr>
              <a:t>ANÁLISE E ACOMPANHAMENTO DE REPASSES DE RECURSOS</a:t>
            </a:r>
          </a:p>
        </p:txBody>
      </p:sp>
      <p:sp>
        <p:nvSpPr>
          <p:cNvPr id="12" name="Triângulo Retângulo 11">
            <a:extLst>
              <a:ext uri="{FF2B5EF4-FFF2-40B4-BE49-F238E27FC236}">
                <a16:creationId xmlns:a16="http://schemas.microsoft.com/office/drawing/2014/main" id="{09D4EFF2-2921-4D34-A536-6619F2F086F1}"/>
              </a:ext>
            </a:extLst>
          </p:cNvPr>
          <p:cNvSpPr/>
          <p:nvPr/>
        </p:nvSpPr>
        <p:spPr>
          <a:xfrm rot="5400000">
            <a:off x="705934" y="1148372"/>
            <a:ext cx="1188132" cy="1296144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 dirty="0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817196DC-B606-43F2-8DE5-2871BCCA0861}"/>
              </a:ext>
            </a:extLst>
          </p:cNvPr>
          <p:cNvSpPr/>
          <p:nvPr/>
        </p:nvSpPr>
        <p:spPr>
          <a:xfrm>
            <a:off x="1387713" y="1205602"/>
            <a:ext cx="332830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  <a:latin typeface="Dax-Bold"/>
                <a:ea typeface="Calibri" panose="020F0502020204030204" pitchFamily="34" charset="0"/>
                <a:cs typeface="Dax-Bold"/>
              </a:rPr>
              <a:t>FUNCIONAMENTO DO CAU</a:t>
            </a:r>
            <a:endParaRPr lang="pt-BR" sz="2200" b="1" dirty="0">
              <a:solidFill>
                <a:schemeClr val="bg1"/>
              </a:solidFill>
              <a:latin typeface="Dax-Bold"/>
              <a:ea typeface="Calibri" panose="020F0502020204030204" pitchFamily="34" charset="0"/>
              <a:cs typeface="Dax-Bold"/>
            </a:endParaRPr>
          </a:p>
        </p:txBody>
      </p:sp>
      <p:pic>
        <p:nvPicPr>
          <p:cNvPr id="15" name="Gráfico 14">
            <a:extLst>
              <a:ext uri="{FF2B5EF4-FFF2-40B4-BE49-F238E27FC236}">
                <a16:creationId xmlns:a16="http://schemas.microsoft.com/office/drawing/2014/main" id="{A722A739-80AD-4CAB-982C-00BD377BC2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0865" y="1307362"/>
            <a:ext cx="572310" cy="572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758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ângulo 15">
            <a:extLst>
              <a:ext uri="{FF2B5EF4-FFF2-40B4-BE49-F238E27FC236}">
                <a16:creationId xmlns:a16="http://schemas.microsoft.com/office/drawing/2014/main" id="{247C2F58-599D-4CCD-AB02-14BDAC6F45E5}"/>
              </a:ext>
            </a:extLst>
          </p:cNvPr>
          <p:cNvSpPr/>
          <p:nvPr/>
        </p:nvSpPr>
        <p:spPr>
          <a:xfrm>
            <a:off x="1294085" y="1201756"/>
            <a:ext cx="7166347" cy="43858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28" name="Triângulo Retângulo 27">
            <a:extLst>
              <a:ext uri="{FF2B5EF4-FFF2-40B4-BE49-F238E27FC236}">
                <a16:creationId xmlns:a16="http://schemas.microsoft.com/office/drawing/2014/main" id="{19B702CE-6C02-4D93-B188-ADDC2CBB7A85}"/>
              </a:ext>
            </a:extLst>
          </p:cNvPr>
          <p:cNvSpPr/>
          <p:nvPr/>
        </p:nvSpPr>
        <p:spPr>
          <a:xfrm rot="5400000">
            <a:off x="706369" y="1145921"/>
            <a:ext cx="1188132" cy="1296144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 dirty="0"/>
          </a:p>
        </p:txBody>
      </p:sp>
      <p:sp>
        <p:nvSpPr>
          <p:cNvPr id="21" name="Retângulo 20"/>
          <p:cNvSpPr/>
          <p:nvPr/>
        </p:nvSpPr>
        <p:spPr>
          <a:xfrm>
            <a:off x="1331640" y="1196752"/>
            <a:ext cx="421438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  <a:latin typeface="Dax-Bold"/>
                <a:ea typeface="Calibri" panose="020F0502020204030204" pitchFamily="34" charset="0"/>
                <a:cs typeface="Dax-Bold"/>
              </a:rPr>
              <a:t>ELABORAÇÃO DE NORMATIVOS</a:t>
            </a:r>
            <a:endParaRPr lang="pt-BR" sz="2200" b="1" dirty="0">
              <a:solidFill>
                <a:schemeClr val="bg1"/>
              </a:solidFill>
              <a:latin typeface="Dax-Bold"/>
              <a:ea typeface="Calibri" panose="020F0502020204030204" pitchFamily="34" charset="0"/>
              <a:cs typeface="Dax-Bold"/>
            </a:endParaRP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B59D4878-F615-44F3-833C-E2C8E4708536}"/>
              </a:ext>
            </a:extLst>
          </p:cNvPr>
          <p:cNvSpPr txBox="1"/>
          <p:nvPr/>
        </p:nvSpPr>
        <p:spPr>
          <a:xfrm>
            <a:off x="1541597" y="1561680"/>
            <a:ext cx="364108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900"/>
              </a:spcAft>
            </a:pPr>
            <a:r>
              <a:rPr lang="pt-BR" sz="2000" b="1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PRINCIPAIS TEMAS ABORDADOS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18713668-6CAA-4D37-9794-8AD5EC9DCC76}"/>
              </a:ext>
            </a:extLst>
          </p:cNvPr>
          <p:cNvSpPr txBox="1"/>
          <p:nvPr/>
        </p:nvSpPr>
        <p:spPr>
          <a:xfrm>
            <a:off x="793982" y="2996952"/>
            <a:ext cx="7234402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pt-BR" sz="2000" b="1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Viabilização da utilização do superávit em projetos especiais pelo CAU/BR e pelos CAU/UF</a:t>
            </a:r>
          </a:p>
          <a:p>
            <a:pPr marL="342900" indent="-342900" algn="just">
              <a:spcAft>
                <a:spcPts val="900"/>
              </a:spcAft>
              <a:buFont typeface="Arial" panose="020B0604020202020204" pitchFamily="34" charset="0"/>
              <a:buChar char="•"/>
            </a:pPr>
            <a:endParaRPr lang="pt-BR" sz="2000" b="1" dirty="0"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pt-BR" sz="2000" b="1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Estudo e elaboração do novo organograma do CAU/BR (Pauta conjunta com a COA-CAU/BR)</a:t>
            </a:r>
          </a:p>
          <a:p>
            <a:pPr marL="342900" indent="-342900">
              <a:spcAft>
                <a:spcPts val="900"/>
              </a:spcAft>
              <a:buFont typeface="Arial" panose="020B0604020202020204" pitchFamily="34" charset="0"/>
              <a:buChar char="•"/>
            </a:pPr>
            <a:endParaRPr lang="pt-BR" sz="2000" b="1" dirty="0"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pt-BR" sz="2000" b="1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Criação, junto aos CAU/UF, do GTARPE – Grupo de Trabalho de Revisão do planejamento Estratégico - para atualizar indicadores e modelos de relatórios de planejamento</a:t>
            </a:r>
          </a:p>
        </p:txBody>
      </p:sp>
      <p:pic>
        <p:nvPicPr>
          <p:cNvPr id="10" name="Gráfico 9">
            <a:extLst>
              <a:ext uri="{FF2B5EF4-FFF2-40B4-BE49-F238E27FC236}">
                <a16:creationId xmlns:a16="http://schemas.microsoft.com/office/drawing/2014/main" id="{A799244F-1FEC-47E5-A7B3-C21122D31F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93982" y="1340768"/>
            <a:ext cx="387446" cy="387446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ED86C6AE-6D40-4245-A34A-0561EB8A9387}"/>
              </a:ext>
            </a:extLst>
          </p:cNvPr>
          <p:cNvSpPr txBox="1"/>
          <p:nvPr/>
        </p:nvSpPr>
        <p:spPr>
          <a:xfrm>
            <a:off x="793982" y="2413889"/>
            <a:ext cx="689084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900"/>
              </a:spcAft>
            </a:pPr>
            <a:r>
              <a:rPr lang="en-US" sz="2400" b="1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TEMAS RELATIVOS AO FUNCIONAMENTO DO CAU</a:t>
            </a:r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9C628DD5-B5E9-4F6C-B1E3-44AD81CB19A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191697" y="1898843"/>
            <a:ext cx="908695" cy="908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549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Agrupar 26">
            <a:extLst>
              <a:ext uri="{FF2B5EF4-FFF2-40B4-BE49-F238E27FC236}">
                <a16:creationId xmlns:a16="http://schemas.microsoft.com/office/drawing/2014/main" id="{9E6EC22E-935A-4537-AC0B-FE7C318743E6}"/>
              </a:ext>
            </a:extLst>
          </p:cNvPr>
          <p:cNvGrpSpPr/>
          <p:nvPr/>
        </p:nvGrpSpPr>
        <p:grpSpPr>
          <a:xfrm>
            <a:off x="655103" y="1178672"/>
            <a:ext cx="2880232" cy="1211825"/>
            <a:chOff x="2195749" y="1165161"/>
            <a:chExt cx="3840309" cy="1615767"/>
          </a:xfrm>
        </p:grpSpPr>
        <p:sp>
          <p:nvSpPr>
            <p:cNvPr id="28" name="Triângulo Retângulo 27">
              <a:extLst>
                <a:ext uri="{FF2B5EF4-FFF2-40B4-BE49-F238E27FC236}">
                  <a16:creationId xmlns:a16="http://schemas.microsoft.com/office/drawing/2014/main" id="{19B702CE-6C02-4D93-B188-ADDC2CBB7A85}"/>
                </a:ext>
              </a:extLst>
            </p:cNvPr>
            <p:cNvSpPr/>
            <p:nvPr/>
          </p:nvSpPr>
          <p:spPr>
            <a:xfrm rot="5400000">
              <a:off x="2267757" y="1124744"/>
              <a:ext cx="1584176" cy="1728192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350" dirty="0"/>
            </a:p>
          </p:txBody>
        </p:sp>
        <p:sp>
          <p:nvSpPr>
            <p:cNvPr id="29" name="Retângulo 28">
              <a:extLst>
                <a:ext uri="{FF2B5EF4-FFF2-40B4-BE49-F238E27FC236}">
                  <a16:creationId xmlns:a16="http://schemas.microsoft.com/office/drawing/2014/main" id="{9BE89D89-164F-4254-A892-D1EBC7E09149}"/>
                </a:ext>
              </a:extLst>
            </p:cNvPr>
            <p:cNvSpPr/>
            <p:nvPr/>
          </p:nvSpPr>
          <p:spPr>
            <a:xfrm>
              <a:off x="3515778" y="1165161"/>
              <a:ext cx="2520280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BR" sz="2400" b="1" dirty="0">
                  <a:solidFill>
                    <a:schemeClr val="bg1"/>
                  </a:solidFill>
                  <a:latin typeface="Dax-Bold"/>
                  <a:ea typeface="Times New Roman" panose="02020603050405020304" pitchFamily="18" charset="0"/>
                  <a:cs typeface="Dax-Bold"/>
                </a:rPr>
                <a:t>Composição</a:t>
              </a:r>
              <a:endParaRPr lang="pt-BR" sz="2400" b="1" dirty="0">
                <a:solidFill>
                  <a:schemeClr val="bg1"/>
                </a:solidFill>
                <a:latin typeface="Dax-Bold"/>
                <a:ea typeface="Calibri" panose="020F0502020204030204" pitchFamily="34" charset="0"/>
                <a:cs typeface="Dax-Bold"/>
              </a:endParaRPr>
            </a:p>
          </p:txBody>
        </p:sp>
      </p:grpSp>
      <p:sp>
        <p:nvSpPr>
          <p:cNvPr id="30" name="Retângulo 29">
            <a:extLst>
              <a:ext uri="{FF2B5EF4-FFF2-40B4-BE49-F238E27FC236}">
                <a16:creationId xmlns:a16="http://schemas.microsoft.com/office/drawing/2014/main" id="{CB462226-30B6-48B2-BC2F-782196B90ECD}"/>
              </a:ext>
            </a:extLst>
          </p:cNvPr>
          <p:cNvSpPr/>
          <p:nvPr/>
        </p:nvSpPr>
        <p:spPr>
          <a:xfrm>
            <a:off x="1294085" y="1201756"/>
            <a:ext cx="7166347" cy="43858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21" name="Retângulo 20"/>
          <p:cNvSpPr/>
          <p:nvPr/>
        </p:nvSpPr>
        <p:spPr>
          <a:xfrm>
            <a:off x="1331640" y="1196752"/>
            <a:ext cx="421438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  <a:latin typeface="Dax-Bold"/>
                <a:ea typeface="Calibri" panose="020F0502020204030204" pitchFamily="34" charset="0"/>
                <a:cs typeface="Dax-Bold"/>
              </a:rPr>
              <a:t>ELABORAÇÃO DE NORMATIVOS</a:t>
            </a:r>
            <a:endParaRPr lang="pt-BR" sz="2200" b="1" dirty="0">
              <a:solidFill>
                <a:schemeClr val="bg1"/>
              </a:solidFill>
              <a:latin typeface="Dax-Bold"/>
              <a:ea typeface="Calibri" panose="020F0502020204030204" pitchFamily="34" charset="0"/>
              <a:cs typeface="Dax-Bold"/>
            </a:endParaRP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B59D4878-F615-44F3-833C-E2C8E4708536}"/>
              </a:ext>
            </a:extLst>
          </p:cNvPr>
          <p:cNvSpPr txBox="1"/>
          <p:nvPr/>
        </p:nvSpPr>
        <p:spPr>
          <a:xfrm>
            <a:off x="1541570" y="1564894"/>
            <a:ext cx="364108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900"/>
              </a:spcAft>
            </a:pPr>
            <a:r>
              <a:rPr lang="pt-BR" sz="2000" b="1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PRINCIPAIS TEMAS ABORDADOS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18713668-6CAA-4D37-9794-8AD5EC9DCC76}"/>
              </a:ext>
            </a:extLst>
          </p:cNvPr>
          <p:cNvSpPr txBox="1"/>
          <p:nvPr/>
        </p:nvSpPr>
        <p:spPr>
          <a:xfrm>
            <a:off x="789438" y="3039832"/>
            <a:ext cx="7234402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pt-BR" sz="2000" b="1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Revisão dos normativos de prestação de contas (Resoluções nº 101, em 2018, e nº174, em 2020) decorrente de atualizações  normativas do TCU</a:t>
            </a:r>
          </a:p>
          <a:p>
            <a:pPr marL="342900" indent="-342900">
              <a:spcAft>
                <a:spcPts val="900"/>
              </a:spcAft>
              <a:buFont typeface="Arial" panose="020B0604020202020204" pitchFamily="34" charset="0"/>
              <a:buChar char="•"/>
            </a:pPr>
            <a:endParaRPr lang="pt-BR" sz="2000" b="1" dirty="0"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pt-BR" sz="2000" b="1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Revisão da Resolução nº47, que trata de deslocamentos a serviço (tema em conjunto com a COA-CAU/BR)</a:t>
            </a:r>
          </a:p>
          <a:p>
            <a:pPr marL="342900" indent="-342900">
              <a:spcAft>
                <a:spcPts val="900"/>
              </a:spcAft>
              <a:buFont typeface="Arial" panose="020B0604020202020204" pitchFamily="34" charset="0"/>
              <a:buChar char="•"/>
            </a:pPr>
            <a:endParaRPr lang="pt-BR" sz="2000" b="1" dirty="0"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pt-BR" sz="2000" b="1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Plano de Revisão, Reestruturação e Contingenciamento do Orçamento 2020 em decorrência da pandemia da Covid-19</a:t>
            </a:r>
          </a:p>
        </p:txBody>
      </p:sp>
      <p:pic>
        <p:nvPicPr>
          <p:cNvPr id="10" name="Gráfico 9">
            <a:extLst>
              <a:ext uri="{FF2B5EF4-FFF2-40B4-BE49-F238E27FC236}">
                <a16:creationId xmlns:a16="http://schemas.microsoft.com/office/drawing/2014/main" id="{A799244F-1FEC-47E5-A7B3-C21122D31F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93982" y="1340768"/>
            <a:ext cx="387446" cy="387446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ED86C6AE-6D40-4245-A34A-0561EB8A9387}"/>
              </a:ext>
            </a:extLst>
          </p:cNvPr>
          <p:cNvSpPr txBox="1"/>
          <p:nvPr/>
        </p:nvSpPr>
        <p:spPr>
          <a:xfrm>
            <a:off x="789438" y="2415487"/>
            <a:ext cx="689084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900"/>
              </a:spcAft>
            </a:pPr>
            <a:r>
              <a:rPr lang="en-US" sz="2400" b="1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TEMAS RELATIVOS AO FUNCIONAMENTO DO CAU</a:t>
            </a:r>
          </a:p>
        </p:txBody>
      </p:sp>
      <p:pic>
        <p:nvPicPr>
          <p:cNvPr id="12" name="Gráfico 11">
            <a:extLst>
              <a:ext uri="{FF2B5EF4-FFF2-40B4-BE49-F238E27FC236}">
                <a16:creationId xmlns:a16="http://schemas.microsoft.com/office/drawing/2014/main" id="{FF3976BC-97A6-4F1B-B863-8AE5DE225A6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191697" y="1898843"/>
            <a:ext cx="908695" cy="908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342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Agrupar 26">
            <a:extLst>
              <a:ext uri="{FF2B5EF4-FFF2-40B4-BE49-F238E27FC236}">
                <a16:creationId xmlns:a16="http://schemas.microsoft.com/office/drawing/2014/main" id="{9E6EC22E-935A-4537-AC0B-FE7C318743E6}"/>
              </a:ext>
            </a:extLst>
          </p:cNvPr>
          <p:cNvGrpSpPr/>
          <p:nvPr/>
        </p:nvGrpSpPr>
        <p:grpSpPr>
          <a:xfrm>
            <a:off x="655103" y="1178672"/>
            <a:ext cx="2880232" cy="1211825"/>
            <a:chOff x="2195749" y="1165161"/>
            <a:chExt cx="3840309" cy="1615767"/>
          </a:xfrm>
        </p:grpSpPr>
        <p:sp>
          <p:nvSpPr>
            <p:cNvPr id="28" name="Triângulo Retângulo 27">
              <a:extLst>
                <a:ext uri="{FF2B5EF4-FFF2-40B4-BE49-F238E27FC236}">
                  <a16:creationId xmlns:a16="http://schemas.microsoft.com/office/drawing/2014/main" id="{19B702CE-6C02-4D93-B188-ADDC2CBB7A85}"/>
                </a:ext>
              </a:extLst>
            </p:cNvPr>
            <p:cNvSpPr/>
            <p:nvPr/>
          </p:nvSpPr>
          <p:spPr>
            <a:xfrm rot="5400000">
              <a:off x="2267757" y="1124744"/>
              <a:ext cx="1584176" cy="1728192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350" dirty="0"/>
            </a:p>
          </p:txBody>
        </p:sp>
        <p:sp>
          <p:nvSpPr>
            <p:cNvPr id="29" name="Retângulo 28">
              <a:extLst>
                <a:ext uri="{FF2B5EF4-FFF2-40B4-BE49-F238E27FC236}">
                  <a16:creationId xmlns:a16="http://schemas.microsoft.com/office/drawing/2014/main" id="{9BE89D89-164F-4254-A892-D1EBC7E09149}"/>
                </a:ext>
              </a:extLst>
            </p:cNvPr>
            <p:cNvSpPr/>
            <p:nvPr/>
          </p:nvSpPr>
          <p:spPr>
            <a:xfrm>
              <a:off x="3515778" y="1165161"/>
              <a:ext cx="2520280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BR" sz="2400" b="1" dirty="0">
                  <a:solidFill>
                    <a:schemeClr val="bg1"/>
                  </a:solidFill>
                  <a:latin typeface="Dax-Bold"/>
                  <a:ea typeface="Times New Roman" panose="02020603050405020304" pitchFamily="18" charset="0"/>
                  <a:cs typeface="Dax-Bold"/>
                </a:rPr>
                <a:t>Composição</a:t>
              </a:r>
              <a:endParaRPr lang="pt-BR" sz="2400" b="1" dirty="0">
                <a:solidFill>
                  <a:schemeClr val="bg1"/>
                </a:solidFill>
                <a:latin typeface="Dax-Bold"/>
                <a:ea typeface="Calibri" panose="020F0502020204030204" pitchFamily="34" charset="0"/>
                <a:cs typeface="Dax-Bold"/>
              </a:endParaRPr>
            </a:p>
          </p:txBody>
        </p:sp>
      </p:grpSp>
      <p:sp>
        <p:nvSpPr>
          <p:cNvPr id="30" name="Retângulo 29">
            <a:extLst>
              <a:ext uri="{FF2B5EF4-FFF2-40B4-BE49-F238E27FC236}">
                <a16:creationId xmlns:a16="http://schemas.microsoft.com/office/drawing/2014/main" id="{CB462226-30B6-48B2-BC2F-782196B90ECD}"/>
              </a:ext>
            </a:extLst>
          </p:cNvPr>
          <p:cNvSpPr/>
          <p:nvPr/>
        </p:nvSpPr>
        <p:spPr>
          <a:xfrm>
            <a:off x="1322550" y="1201756"/>
            <a:ext cx="7137882" cy="43858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21" name="Retângulo 20"/>
          <p:cNvSpPr/>
          <p:nvPr/>
        </p:nvSpPr>
        <p:spPr>
          <a:xfrm>
            <a:off x="1331640" y="1196752"/>
            <a:ext cx="421438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  <a:latin typeface="Dax-Bold"/>
                <a:ea typeface="Calibri" panose="020F0502020204030204" pitchFamily="34" charset="0"/>
                <a:cs typeface="Dax-Bold"/>
              </a:rPr>
              <a:t>ELABORAÇÃO DE NORMATIVOS</a:t>
            </a:r>
            <a:endParaRPr lang="pt-BR" sz="2200" b="1" dirty="0">
              <a:solidFill>
                <a:schemeClr val="bg1"/>
              </a:solidFill>
              <a:latin typeface="Dax-Bold"/>
              <a:ea typeface="Calibri" panose="020F0502020204030204" pitchFamily="34" charset="0"/>
              <a:cs typeface="Dax-Bold"/>
            </a:endParaRP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18713668-6CAA-4D37-9794-8AD5EC9DCC76}"/>
              </a:ext>
            </a:extLst>
          </p:cNvPr>
          <p:cNvSpPr txBox="1"/>
          <p:nvPr/>
        </p:nvSpPr>
        <p:spPr>
          <a:xfrm>
            <a:off x="793982" y="2869453"/>
            <a:ext cx="7018378" cy="30162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pt-BR" sz="2000" b="1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Relatório de Atividades Profissionais (2018 e revisão 2020)</a:t>
            </a:r>
          </a:p>
          <a:p>
            <a:pPr marL="342900" indent="-342900">
              <a:spcAft>
                <a:spcPts val="900"/>
              </a:spcAft>
              <a:buFont typeface="Arial" panose="020B0604020202020204" pitchFamily="34" charset="0"/>
              <a:buChar char="•"/>
            </a:pPr>
            <a:endParaRPr lang="pt-BR" sz="2000" b="1" dirty="0"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pt-BR" sz="2000" b="1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Questionário sobre a situação, tributação e o enquadramento das empresas de arquitetura e urbanismo</a:t>
            </a:r>
          </a:p>
          <a:p>
            <a:pPr marL="342900" indent="-342900">
              <a:spcAft>
                <a:spcPts val="900"/>
              </a:spcAft>
              <a:buFont typeface="Arial" panose="020B0604020202020204" pitchFamily="34" charset="0"/>
              <a:buChar char="•"/>
            </a:pPr>
            <a:endParaRPr lang="pt-BR" sz="2000" b="1" dirty="0"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pt-BR" sz="2000" b="1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Revisão dos normativos que tratam de anuidade </a:t>
            </a:r>
            <a:r>
              <a:rPr lang="pt-BR" sz="2000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Ampliação dos descontos, separação das datas de vencimento, melhores condições de negociação de débitos para PF e PJ</a:t>
            </a:r>
          </a:p>
        </p:txBody>
      </p:sp>
      <p:pic>
        <p:nvPicPr>
          <p:cNvPr id="10" name="Gráfico 9">
            <a:extLst>
              <a:ext uri="{FF2B5EF4-FFF2-40B4-BE49-F238E27FC236}">
                <a16:creationId xmlns:a16="http://schemas.microsoft.com/office/drawing/2014/main" id="{A799244F-1FEC-47E5-A7B3-C21122D31F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93982" y="1340768"/>
            <a:ext cx="387446" cy="387446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ED86C6AE-6D40-4245-A34A-0561EB8A9387}"/>
              </a:ext>
            </a:extLst>
          </p:cNvPr>
          <p:cNvSpPr txBox="1"/>
          <p:nvPr/>
        </p:nvSpPr>
        <p:spPr>
          <a:xfrm>
            <a:off x="793982" y="2386828"/>
            <a:ext cx="689084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900"/>
              </a:spcAft>
            </a:pPr>
            <a:r>
              <a:rPr lang="en-US" sz="2400" b="1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TEMAS VOLTADOS AO PÚBLICO EXTERNO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3692B9D4-2DF7-4F89-978D-0EDE53416908}"/>
              </a:ext>
            </a:extLst>
          </p:cNvPr>
          <p:cNvSpPr txBox="1"/>
          <p:nvPr/>
        </p:nvSpPr>
        <p:spPr>
          <a:xfrm>
            <a:off x="1541570" y="1564894"/>
            <a:ext cx="364108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900"/>
              </a:spcAft>
            </a:pPr>
            <a:r>
              <a:rPr lang="pt-BR" sz="2000" b="1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PRINCIPAIS TEMAS ABORDADOS</a:t>
            </a:r>
          </a:p>
        </p:txBody>
      </p:sp>
      <p:pic>
        <p:nvPicPr>
          <p:cNvPr id="12" name="Gráfico 11">
            <a:extLst>
              <a:ext uri="{FF2B5EF4-FFF2-40B4-BE49-F238E27FC236}">
                <a16:creationId xmlns:a16="http://schemas.microsoft.com/office/drawing/2014/main" id="{746233BC-2491-49D6-B736-20131346DE6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191697" y="1898843"/>
            <a:ext cx="908695" cy="908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635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Agrupar 26">
            <a:extLst>
              <a:ext uri="{FF2B5EF4-FFF2-40B4-BE49-F238E27FC236}">
                <a16:creationId xmlns:a16="http://schemas.microsoft.com/office/drawing/2014/main" id="{9E6EC22E-935A-4537-AC0B-FE7C318743E6}"/>
              </a:ext>
            </a:extLst>
          </p:cNvPr>
          <p:cNvGrpSpPr/>
          <p:nvPr/>
        </p:nvGrpSpPr>
        <p:grpSpPr>
          <a:xfrm>
            <a:off x="655103" y="1178672"/>
            <a:ext cx="2880232" cy="1211825"/>
            <a:chOff x="2195749" y="1165161"/>
            <a:chExt cx="3840309" cy="1615767"/>
          </a:xfrm>
        </p:grpSpPr>
        <p:sp>
          <p:nvSpPr>
            <p:cNvPr id="28" name="Triângulo Retângulo 27">
              <a:extLst>
                <a:ext uri="{FF2B5EF4-FFF2-40B4-BE49-F238E27FC236}">
                  <a16:creationId xmlns:a16="http://schemas.microsoft.com/office/drawing/2014/main" id="{19B702CE-6C02-4D93-B188-ADDC2CBB7A85}"/>
                </a:ext>
              </a:extLst>
            </p:cNvPr>
            <p:cNvSpPr/>
            <p:nvPr/>
          </p:nvSpPr>
          <p:spPr>
            <a:xfrm rot="5400000">
              <a:off x="2267757" y="1124744"/>
              <a:ext cx="1584176" cy="1728192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350" dirty="0"/>
            </a:p>
          </p:txBody>
        </p:sp>
        <p:sp>
          <p:nvSpPr>
            <p:cNvPr id="29" name="Retângulo 28">
              <a:extLst>
                <a:ext uri="{FF2B5EF4-FFF2-40B4-BE49-F238E27FC236}">
                  <a16:creationId xmlns:a16="http://schemas.microsoft.com/office/drawing/2014/main" id="{9BE89D89-164F-4254-A892-D1EBC7E09149}"/>
                </a:ext>
              </a:extLst>
            </p:cNvPr>
            <p:cNvSpPr/>
            <p:nvPr/>
          </p:nvSpPr>
          <p:spPr>
            <a:xfrm>
              <a:off x="3515778" y="1165161"/>
              <a:ext cx="2520280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BR" sz="2400" b="1" dirty="0">
                  <a:solidFill>
                    <a:schemeClr val="bg1"/>
                  </a:solidFill>
                  <a:latin typeface="Dax-Bold"/>
                  <a:ea typeface="Times New Roman" panose="02020603050405020304" pitchFamily="18" charset="0"/>
                  <a:cs typeface="Dax-Bold"/>
                </a:rPr>
                <a:t>Composição</a:t>
              </a:r>
              <a:endParaRPr lang="pt-BR" sz="2400" b="1" dirty="0">
                <a:solidFill>
                  <a:schemeClr val="bg1"/>
                </a:solidFill>
                <a:latin typeface="Dax-Bold"/>
                <a:ea typeface="Calibri" panose="020F0502020204030204" pitchFamily="34" charset="0"/>
                <a:cs typeface="Dax-Bold"/>
              </a:endParaRPr>
            </a:p>
          </p:txBody>
        </p:sp>
      </p:grpSp>
      <p:sp>
        <p:nvSpPr>
          <p:cNvPr id="30" name="Retângulo 29">
            <a:extLst>
              <a:ext uri="{FF2B5EF4-FFF2-40B4-BE49-F238E27FC236}">
                <a16:creationId xmlns:a16="http://schemas.microsoft.com/office/drawing/2014/main" id="{CB462226-30B6-48B2-BC2F-782196B90ECD}"/>
              </a:ext>
            </a:extLst>
          </p:cNvPr>
          <p:cNvSpPr/>
          <p:nvPr/>
        </p:nvSpPr>
        <p:spPr>
          <a:xfrm>
            <a:off x="1322550" y="1201756"/>
            <a:ext cx="7137882" cy="43858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21" name="Retângulo 20"/>
          <p:cNvSpPr/>
          <p:nvPr/>
        </p:nvSpPr>
        <p:spPr>
          <a:xfrm>
            <a:off x="1331640" y="1196752"/>
            <a:ext cx="324036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  <a:latin typeface="Dax-Bold"/>
                <a:ea typeface="Calibri" panose="020F0502020204030204" pitchFamily="34" charset="0"/>
                <a:cs typeface="Dax-Bold"/>
              </a:rPr>
              <a:t>EVENTOS DA COMISSÃO</a:t>
            </a:r>
            <a:endParaRPr lang="pt-BR" sz="2200" b="1" dirty="0">
              <a:solidFill>
                <a:schemeClr val="bg1"/>
              </a:solidFill>
              <a:latin typeface="Dax-Bold"/>
              <a:ea typeface="Calibri" panose="020F0502020204030204" pitchFamily="34" charset="0"/>
              <a:cs typeface="Dax-Bold"/>
            </a:endParaRP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18713668-6CAA-4D37-9794-8AD5EC9DCC76}"/>
              </a:ext>
            </a:extLst>
          </p:cNvPr>
          <p:cNvSpPr txBox="1"/>
          <p:nvPr/>
        </p:nvSpPr>
        <p:spPr>
          <a:xfrm>
            <a:off x="788855" y="2060848"/>
            <a:ext cx="7234402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pt-BR" sz="2000" b="1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Agosto 2018 - Seminário Nacional de Planejamento, Finanças e Auditoria</a:t>
            </a:r>
          </a:p>
          <a:p>
            <a:pPr marL="342900" indent="-342900">
              <a:spcAft>
                <a:spcPts val="900"/>
              </a:spcAft>
              <a:buFont typeface="Arial" panose="020B0604020202020204" pitchFamily="34" charset="0"/>
              <a:buChar char="•"/>
            </a:pPr>
            <a:endParaRPr lang="pt-BR" sz="2000" b="1" dirty="0"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pt-BR" sz="2000" b="1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Abril 2019 - Seminário de Boas Práticas</a:t>
            </a:r>
          </a:p>
          <a:p>
            <a:pPr marL="342900" indent="-342900">
              <a:spcAft>
                <a:spcPts val="900"/>
              </a:spcAft>
              <a:buFont typeface="Arial" panose="020B0604020202020204" pitchFamily="34" charset="0"/>
              <a:buChar char="•"/>
            </a:pPr>
            <a:endParaRPr lang="pt-BR" sz="2000" b="1" dirty="0"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pt-BR" sz="2000" b="1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Novembro 2019 – Encontro das Comissões de Administração e Comissões de Finanças</a:t>
            </a:r>
          </a:p>
          <a:p>
            <a:pPr marL="342900" indent="-342900">
              <a:spcAft>
                <a:spcPts val="900"/>
              </a:spcAft>
              <a:buFont typeface="Arial" panose="020B0604020202020204" pitchFamily="34" charset="0"/>
              <a:buChar char="•"/>
            </a:pPr>
            <a:endParaRPr lang="pt-BR" sz="2000" b="1" dirty="0"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pt-BR" sz="2000" b="1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Fevereiro 2020 - Encontro GTARPE</a:t>
            </a:r>
          </a:p>
          <a:p>
            <a:pPr marL="342900" indent="-342900">
              <a:spcAft>
                <a:spcPts val="900"/>
              </a:spcAft>
              <a:buFont typeface="Arial" panose="020B0604020202020204" pitchFamily="34" charset="0"/>
              <a:buChar char="•"/>
            </a:pPr>
            <a:endParaRPr lang="pt-BR" sz="2000" b="1" dirty="0"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pt-BR" sz="2000" b="1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Agosto 2020 - III Seminário das Comissões de Planejamento e Finanças dos CAU/UF e BR</a:t>
            </a:r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051F1D4B-2834-4297-A55D-3D719BFB80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5576" y="1268760"/>
            <a:ext cx="504056" cy="5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692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Personalizada 2">
      <a:dk1>
        <a:srgbClr val="006A71"/>
      </a:dk1>
      <a:lt1>
        <a:sysClr val="window" lastClr="FFFFFF"/>
      </a:lt1>
      <a:dk2>
        <a:srgbClr val="1F497D"/>
      </a:dk2>
      <a:lt2>
        <a:srgbClr val="BFBFBF"/>
      </a:lt2>
      <a:accent1>
        <a:srgbClr val="183C47"/>
      </a:accent1>
      <a:accent2>
        <a:srgbClr val="93B7BB"/>
      </a:accent2>
      <a:accent3>
        <a:srgbClr val="D8E9E8"/>
      </a:accent3>
      <a:accent4>
        <a:srgbClr val="183C47"/>
      </a:accent4>
      <a:accent5>
        <a:srgbClr val="93B7BB"/>
      </a:accent5>
      <a:accent6>
        <a:srgbClr val="006A71"/>
      </a:accent6>
      <a:hlink>
        <a:srgbClr val="93B7BB"/>
      </a:hlink>
      <a:folHlink>
        <a:srgbClr val="006A71"/>
      </a:folHlink>
    </a:clrScheme>
    <a:fontScheme name="CAU">
      <a:majorFont>
        <a:latin typeface="Dax"/>
        <a:ea typeface=""/>
        <a:cs typeface=""/>
      </a:majorFont>
      <a:minorFont>
        <a:latin typeface="DaxCondensed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4312</TotalTime>
  <Words>540</Words>
  <Application>Microsoft Office PowerPoint</Application>
  <PresentationFormat>Apresentação na tela (4:3)</PresentationFormat>
  <Paragraphs>94</Paragraphs>
  <Slides>12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9" baseType="lpstr">
      <vt:lpstr>Arial</vt:lpstr>
      <vt:lpstr>Calibri</vt:lpstr>
      <vt:lpstr>Dax</vt:lpstr>
      <vt:lpstr>Dax-Bold</vt:lpstr>
      <vt:lpstr>DaxCondensed</vt:lpstr>
      <vt:lpstr>DaxCondensed-Medium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Encontro das Assessorias de Comunicação do CAU</dc:title>
  <dc:creator>Emerson Fraga</dc:creator>
  <cp:lastModifiedBy>Maria do Socorro Aquino Custódio</cp:lastModifiedBy>
  <cp:revision>393</cp:revision>
  <dcterms:created xsi:type="dcterms:W3CDTF">2016-04-07T14:55:08Z</dcterms:created>
  <dcterms:modified xsi:type="dcterms:W3CDTF">2020-12-09T22:35:10Z</dcterms:modified>
</cp:coreProperties>
</file>