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89" r:id="rId4"/>
    <p:sldId id="299" r:id="rId5"/>
    <p:sldId id="297" r:id="rId6"/>
    <p:sldId id="302" r:id="rId7"/>
    <p:sldId id="295" r:id="rId8"/>
    <p:sldId id="298" r:id="rId9"/>
    <p:sldId id="300" r:id="rId10"/>
    <p:sldId id="301" r:id="rId11"/>
    <p:sldId id="303" r:id="rId12"/>
    <p:sldId id="305" r:id="rId13"/>
    <p:sldId id="306" r:id="rId14"/>
    <p:sldId id="28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Classic" panose="020B0604020202020204" charset="0"/>
      <p:regular r:id="rId21"/>
      <p:bold r:id="rId22"/>
    </p:embeddedFont>
    <p:embeddedFont>
      <p:font typeface="Montserrat Light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5ED0B-113D-4C0E-9F0D-34A554C7BAE9}" v="5" dt="2020-12-07T14:12:12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69" d="100"/>
          <a:sy n="69" d="100"/>
        </p:scale>
        <p:origin x="1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5337904be0f8cf07eafe06cf8d6aa654e5b380de3eaa1901a82625e435622db::" providerId="AD" clId="Web-{8025ED0B-113D-4C0E-9F0D-34A554C7BAE9}"/>
    <pc:docChg chg="modSld">
      <pc:chgData name="Guest User" userId="S::urn:spo:anon#25337904be0f8cf07eafe06cf8d6aa654e5b380de3eaa1901a82625e435622db::" providerId="AD" clId="Web-{8025ED0B-113D-4C0E-9F0D-34A554C7BAE9}" dt="2020-12-07T14:12:12.722" v="4" actId="20577"/>
      <pc:docMkLst>
        <pc:docMk/>
      </pc:docMkLst>
      <pc:sldChg chg="modSp">
        <pc:chgData name="Guest User" userId="S::urn:spo:anon#25337904be0f8cf07eafe06cf8d6aa654e5b380de3eaa1901a82625e435622db::" providerId="AD" clId="Web-{8025ED0B-113D-4C0E-9F0D-34A554C7BAE9}" dt="2020-12-07T14:12:08.597" v="2" actId="20577"/>
        <pc:sldMkLst>
          <pc:docMk/>
          <pc:sldMk cId="0" sldId="259"/>
        </pc:sldMkLst>
        <pc:spChg chg="mod">
          <ac:chgData name="Guest User" userId="S::urn:spo:anon#25337904be0f8cf07eafe06cf8d6aa654e5b380de3eaa1901a82625e435622db::" providerId="AD" clId="Web-{8025ED0B-113D-4C0E-9F0D-34A554C7BAE9}" dt="2020-12-07T14:12:08.597" v="2" actId="20577"/>
          <ac:spMkLst>
            <pc:docMk/>
            <pc:sldMk cId="0" sldId="25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0AEA-2717-4D1E-BD1B-B4DB1B4533C2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383AA-F97D-4C99-9CBC-3D34E2B9E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49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383AA-F97D-4C99-9CBC-3D34E2B9E9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2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383AA-F97D-4C99-9CBC-3D34E2B9E9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0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0" y="-171450"/>
            <a:ext cx="9525000" cy="10629900"/>
          </a:xfrm>
          <a:prstGeom prst="rect">
            <a:avLst/>
          </a:prstGeom>
          <a:solidFill>
            <a:srgbClr val="252827">
              <a:alpha val="89803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762000" y="9104539"/>
            <a:ext cx="4761992" cy="649456"/>
            <a:chOff x="0" y="0"/>
            <a:chExt cx="6349322" cy="86594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540000" cy="152400"/>
            </a:xfrm>
            <a:prstGeom prst="rect">
              <a:avLst/>
            </a:prstGeom>
            <a:solidFill>
              <a:srgbClr val="25282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416758"/>
              <a:ext cx="6349322" cy="449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b="0" i="0" spc="21">
                  <a:solidFill>
                    <a:srgbClr val="252827"/>
                  </a:solidFill>
                  <a:latin typeface="Montserrat Classic"/>
                </a:rPr>
                <a:t>Hypelane Clothing Co. 2020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6000"/>
          </a:blip>
          <a:srcRect r="15500"/>
          <a:stretch>
            <a:fillRect/>
          </a:stretch>
        </p:blipFill>
        <p:spPr>
          <a:xfrm>
            <a:off x="-5045856" y="0"/>
            <a:ext cx="13046856" cy="10287000"/>
          </a:xfrm>
          <a:prstGeom prst="rect">
            <a:avLst/>
          </a:prstGeom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id="{888C871F-5845-4F68-841F-9BBB4E8BC2F3}"/>
              </a:ext>
            </a:extLst>
          </p:cNvPr>
          <p:cNvGrpSpPr/>
          <p:nvPr/>
        </p:nvGrpSpPr>
        <p:grpSpPr>
          <a:xfrm>
            <a:off x="6989066" y="5143500"/>
            <a:ext cx="11619989" cy="4205511"/>
            <a:chOff x="0" y="-47625"/>
            <a:chExt cx="15493319" cy="5607348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6067D7CD-61A6-4B98-8425-12F9101ECBE5}"/>
                </a:ext>
              </a:extLst>
            </p:cNvPr>
            <p:cNvSpPr txBox="1"/>
            <p:nvPr/>
          </p:nvSpPr>
          <p:spPr>
            <a:xfrm>
              <a:off x="0" y="-47625"/>
              <a:ext cx="15242709" cy="613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 lang="en-US" sz="2800" b="0" i="0" spc="420">
                <a:solidFill>
                  <a:srgbClr val="FFFEE6"/>
                </a:solidFill>
                <a:latin typeface="Montserrat Light"/>
              </a:endParaRP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83B16969-8F02-49AD-B4AA-797465AAB9C3}"/>
                </a:ext>
              </a:extLst>
            </p:cNvPr>
            <p:cNvSpPr/>
            <p:nvPr/>
          </p:nvSpPr>
          <p:spPr>
            <a:xfrm>
              <a:off x="1114885" y="4205462"/>
              <a:ext cx="14378434" cy="1354261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43E697F3-8DB2-4BD4-BC5C-5AD8E05EDFA6}"/>
                </a:ext>
              </a:extLst>
            </p:cNvPr>
            <p:cNvSpPr txBox="1"/>
            <p:nvPr/>
          </p:nvSpPr>
          <p:spPr>
            <a:xfrm>
              <a:off x="695960" y="4586100"/>
              <a:ext cx="13850790" cy="5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0" i="0" spc="28" dirty="0">
                  <a:solidFill>
                    <a:srgbClr val="252827"/>
                  </a:solidFill>
                  <a:latin typeface="Montserrat Classic"/>
                </a:rPr>
                <a:t>UM PROJETO DE POLÍTICA URBANA – CPUA-CAU/BR</a:t>
              </a:r>
            </a:p>
          </p:txBody>
        </p:sp>
      </p:grpSp>
      <p:pic>
        <p:nvPicPr>
          <p:cNvPr id="17" name="Imagem 2">
            <a:extLst>
              <a:ext uri="{FF2B5EF4-FFF2-40B4-BE49-F238E27FC236}">
                <a16:creationId xmlns:a16="http://schemas.microsoft.com/office/drawing/2014/main" id="{321360E8-CCBE-443B-9030-78B74FE5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68" y="3944644"/>
            <a:ext cx="9511063" cy="30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EDC317E-BA00-45A9-94CA-BD9AB77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02" y="321262"/>
            <a:ext cx="8190516" cy="5528598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5992321A-580D-4C3D-AFB2-2750A093CA38}"/>
              </a:ext>
            </a:extLst>
          </p:cNvPr>
          <p:cNvSpPr/>
          <p:nvPr/>
        </p:nvSpPr>
        <p:spPr>
          <a:xfrm>
            <a:off x="1012916" y="-300754"/>
            <a:ext cx="8964386" cy="10324356"/>
          </a:xfrm>
          <a:prstGeom prst="rect">
            <a:avLst/>
          </a:prstGeom>
          <a:solidFill>
            <a:srgbClr val="F8CF2C"/>
          </a:solidFill>
        </p:spPr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D6947C-47E6-4BB6-AC06-4AAA2A4F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8" y="321262"/>
            <a:ext cx="9232576" cy="552859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1215512-BA9C-42F1-9E75-87E9ABFCCBC3}"/>
              </a:ext>
            </a:extLst>
          </p:cNvPr>
          <p:cNvSpPr txBox="1"/>
          <p:nvPr/>
        </p:nvSpPr>
        <p:spPr>
          <a:xfrm>
            <a:off x="1246758" y="7456171"/>
            <a:ext cx="6323623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400" b="1" spc="223" dirty="0">
                <a:latin typeface="Montserrat Classic"/>
              </a:rPr>
              <a:t>ESTADO E REGIÃO DOS  PREMIADOS NO CONCURSO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4FE4EC1-8916-4047-885F-E9CD1F177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617" y="6085317"/>
            <a:ext cx="6549201" cy="38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70A7C3-AD1A-4083-8B0D-F5283065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08" y="1740694"/>
            <a:ext cx="16086491" cy="802481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3CB7645-978D-4AC3-A8D4-63E31FD0FC62}"/>
              </a:ext>
            </a:extLst>
          </p:cNvPr>
          <p:cNvSpPr txBox="1"/>
          <p:nvPr/>
        </p:nvSpPr>
        <p:spPr>
          <a:xfrm>
            <a:off x="1925782" y="272839"/>
            <a:ext cx="15184582" cy="930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b="1" spc="-72" dirty="0">
                <a:solidFill>
                  <a:srgbClr val="FFC000"/>
                </a:solidFill>
                <a:latin typeface="Montserrat Classic"/>
              </a:rPr>
              <a:t>PREMIADOS </a:t>
            </a:r>
            <a:r>
              <a:rPr lang="en-US" sz="6000" b="1" i="0" spc="-72" dirty="0">
                <a:solidFill>
                  <a:srgbClr val="FFC000"/>
                </a:solidFill>
                <a:latin typeface="Montserrat Classic"/>
              </a:rPr>
              <a:t>PRÁTICAS PEDAGÓGICAS</a:t>
            </a:r>
          </a:p>
        </p:txBody>
      </p:sp>
    </p:spTree>
    <p:extLst>
      <p:ext uri="{BB962C8B-B14F-4D97-AF65-F5344CB8AC3E}">
        <p14:creationId xmlns:p14="http://schemas.microsoft.com/office/powerpoint/2010/main" val="318538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63CB7645-978D-4AC3-A8D4-63E31FD0FC62}"/>
              </a:ext>
            </a:extLst>
          </p:cNvPr>
          <p:cNvSpPr txBox="1"/>
          <p:nvPr/>
        </p:nvSpPr>
        <p:spPr>
          <a:xfrm>
            <a:off x="1925782" y="272839"/>
            <a:ext cx="15184582" cy="1922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b="1" spc="-72" dirty="0">
                <a:solidFill>
                  <a:srgbClr val="FFC000"/>
                </a:solidFill>
                <a:latin typeface="Montserrat Classic"/>
              </a:rPr>
              <a:t>PREMIADOS AÇÕES DE ARQUITETOS E URBANISTAS NA ESCOLA</a:t>
            </a:r>
            <a:endParaRPr lang="en-US" sz="6000" b="1" i="0" spc="-72" dirty="0">
              <a:solidFill>
                <a:srgbClr val="FFC000"/>
              </a:solidFill>
              <a:latin typeface="Montserrat Classic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886AD8-B099-462A-943F-A45AFBED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9" y="3034145"/>
            <a:ext cx="16422782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63CB7645-978D-4AC3-A8D4-63E31FD0FC62}"/>
              </a:ext>
            </a:extLst>
          </p:cNvPr>
          <p:cNvSpPr txBox="1"/>
          <p:nvPr/>
        </p:nvSpPr>
        <p:spPr>
          <a:xfrm>
            <a:off x="1925782" y="272839"/>
            <a:ext cx="15184582" cy="930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b="1" spc="-72" dirty="0">
                <a:solidFill>
                  <a:srgbClr val="FFC000"/>
                </a:solidFill>
                <a:latin typeface="Montserrat Classic"/>
              </a:rPr>
              <a:t>MENÇÕES HONROSAS</a:t>
            </a:r>
            <a:endParaRPr lang="en-US" sz="6000" b="1" i="0" spc="-72" dirty="0">
              <a:solidFill>
                <a:srgbClr val="FFC000"/>
              </a:solidFill>
              <a:latin typeface="Montserrat Classic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65DFFD-3B69-4A1D-8653-FC4B1D9E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24" y="2278071"/>
            <a:ext cx="15648716" cy="359481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405FE9D-D805-4B9F-AEE8-C635C54EA0C7}"/>
              </a:ext>
            </a:extLst>
          </p:cNvPr>
          <p:cNvSpPr txBox="1"/>
          <p:nvPr/>
        </p:nvSpPr>
        <p:spPr>
          <a:xfrm>
            <a:off x="1076224" y="1775247"/>
            <a:ext cx="11836213" cy="52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b="1" spc="223" dirty="0">
                <a:solidFill>
                  <a:srgbClr val="FFC000"/>
                </a:solidFill>
                <a:latin typeface="Montserrat Classic"/>
              </a:rPr>
              <a:t>PRÁTICAS PEDAGÓGICAS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A66E76-0280-4A3F-89DC-2B0893062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24" y="6968836"/>
            <a:ext cx="15652014" cy="2614479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39DFF641-8AD4-480F-BDD3-33F7859FE83A}"/>
              </a:ext>
            </a:extLst>
          </p:cNvPr>
          <p:cNvSpPr txBox="1"/>
          <p:nvPr/>
        </p:nvSpPr>
        <p:spPr>
          <a:xfrm>
            <a:off x="1076224" y="6346998"/>
            <a:ext cx="11836213" cy="52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b="1" spc="223" dirty="0">
                <a:solidFill>
                  <a:srgbClr val="FFC000"/>
                </a:solidFill>
                <a:latin typeface="Montserrat Classic"/>
              </a:rPr>
              <a:t>AÇÕES DE ARQUITETO E URBANISTA NA ESCOLA</a:t>
            </a:r>
          </a:p>
        </p:txBody>
      </p:sp>
    </p:spTree>
    <p:extLst>
      <p:ext uri="{BB962C8B-B14F-4D97-AF65-F5344CB8AC3E}">
        <p14:creationId xmlns:p14="http://schemas.microsoft.com/office/powerpoint/2010/main" val="149586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1000" y="7658100"/>
            <a:ext cx="7615976" cy="1534180"/>
            <a:chOff x="0" y="0"/>
            <a:chExt cx="10154634" cy="204557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10154634" cy="1404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920"/>
                </a:lnSpc>
              </a:pPr>
              <a:r>
                <a:rPr lang="en-US" sz="7200" b="1" i="0" spc="-72">
                  <a:solidFill>
                    <a:srgbClr val="F8CF2C"/>
                  </a:solidFill>
                  <a:latin typeface="Montserrat Classic"/>
                </a:rPr>
                <a:t>OBRIGADA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9138634" y="1893173"/>
              <a:ext cx="1016000" cy="152400"/>
            </a:xfrm>
            <a:prstGeom prst="rect">
              <a:avLst/>
            </a:prstGeom>
            <a:solidFill>
              <a:srgbClr val="F8CF2C"/>
            </a:solidFill>
          </p:spPr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B1BD02-7F1F-4637-B5FB-754A6C4DC3C5}"/>
              </a:ext>
            </a:extLst>
          </p:cNvPr>
          <p:cNvGrpSpPr/>
          <p:nvPr/>
        </p:nvGrpSpPr>
        <p:grpSpPr>
          <a:xfrm>
            <a:off x="2743200" y="723900"/>
            <a:ext cx="12497816" cy="6806047"/>
            <a:chOff x="0" y="-47625"/>
            <a:chExt cx="15242709" cy="629985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FEB0129-59A0-471E-8D0D-B93DE23BB924}"/>
                </a:ext>
              </a:extLst>
            </p:cNvPr>
            <p:cNvSpPr txBox="1"/>
            <p:nvPr/>
          </p:nvSpPr>
          <p:spPr>
            <a:xfrm>
              <a:off x="0" y="-47625"/>
              <a:ext cx="15242709" cy="541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600" b="1" i="0" spc="420">
                  <a:solidFill>
                    <a:srgbClr val="FFFEE6"/>
                  </a:solidFill>
                  <a:latin typeface="Montserrat Light"/>
                </a:rPr>
                <a:t>PROJETO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3E6CFBC9-B546-4049-A827-65A4A26768D2}"/>
                </a:ext>
              </a:extLst>
            </p:cNvPr>
            <p:cNvSpPr txBox="1"/>
            <p:nvPr/>
          </p:nvSpPr>
          <p:spPr>
            <a:xfrm>
              <a:off x="0" y="1359793"/>
              <a:ext cx="15242709" cy="1665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endParaRPr lang="en-US" sz="12000" b="1" i="0" spc="-120">
                <a:solidFill>
                  <a:srgbClr val="F8CF2C"/>
                </a:solidFill>
                <a:latin typeface="Montserrat Classic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7C257352-52DF-4FCD-B821-C0F1ADB543B9}"/>
                </a:ext>
              </a:extLst>
            </p:cNvPr>
            <p:cNvSpPr/>
            <p:nvPr/>
          </p:nvSpPr>
          <p:spPr>
            <a:xfrm>
              <a:off x="1354" y="4982226"/>
              <a:ext cx="15240000" cy="1270000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4AAB7382-730F-41FD-98AC-14CBC545C380}"/>
                </a:ext>
              </a:extLst>
            </p:cNvPr>
            <p:cNvSpPr txBox="1"/>
            <p:nvPr/>
          </p:nvSpPr>
          <p:spPr>
            <a:xfrm>
              <a:off x="695960" y="5262621"/>
              <a:ext cx="13850789" cy="492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b="1" i="0" spc="28" dirty="0">
                  <a:solidFill>
                    <a:srgbClr val="252827"/>
                  </a:solidFill>
                  <a:latin typeface="Montserrat Classic"/>
                </a:rPr>
                <a:t>UM PROJETO DE POLÍTICA URBANA – CPUA-CAU/BR</a:t>
              </a:r>
            </a:p>
          </p:txBody>
        </p:sp>
      </p:grpSp>
      <p:pic>
        <p:nvPicPr>
          <p:cNvPr id="10" name="Imagem 2">
            <a:extLst>
              <a:ext uri="{FF2B5EF4-FFF2-40B4-BE49-F238E27FC236}">
                <a16:creationId xmlns:a16="http://schemas.microsoft.com/office/drawing/2014/main" id="{22B87603-EBC6-46AF-8878-A080FF05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75" y="1558383"/>
            <a:ext cx="9511063" cy="30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5144CDD9-4077-4E6F-894E-7586525795D0}"/>
              </a:ext>
            </a:extLst>
          </p:cNvPr>
          <p:cNvSpPr txBox="1"/>
          <p:nvPr/>
        </p:nvSpPr>
        <p:spPr>
          <a:xfrm>
            <a:off x="3465724" y="5063291"/>
            <a:ext cx="11356552" cy="50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pt-BR" sz="5400" b="1" i="0" spc="28" dirty="0">
                <a:solidFill>
                  <a:srgbClr val="FFD653"/>
                </a:solidFill>
                <a:latin typeface="Montserrat Classic"/>
              </a:rPr>
              <a:t>www.caubr.gov.br/caueduca</a:t>
            </a:r>
            <a:endParaRPr lang="en-US" sz="5400" b="1" i="0" spc="28" dirty="0">
              <a:solidFill>
                <a:srgbClr val="FFD653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42991" y="6121940"/>
            <a:ext cx="5143500" cy="3429000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980358" y="6096000"/>
            <a:ext cx="5143500" cy="3429000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3413212" y="7257360"/>
            <a:ext cx="4225417" cy="1100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0" i="0" spc="223">
                <a:solidFill>
                  <a:srgbClr val="252827"/>
                </a:solidFill>
                <a:latin typeface="Montserrat Classic"/>
              </a:rPr>
              <a:t>PRÁTICAS PEDAGÓGICAS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39400" y="6622602"/>
            <a:ext cx="4225417" cy="2243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0" i="0" spc="223">
                <a:solidFill>
                  <a:srgbClr val="252827"/>
                </a:solidFill>
                <a:latin typeface="Montserrat Classic"/>
              </a:rPr>
              <a:t>AÇÕES DE ARQUITETOS E URBANISTAS NA ESCOLA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81498" y="327207"/>
            <a:ext cx="1391534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1" spc="-70" dirty="0">
                <a:solidFill>
                  <a:schemeClr val="bg2"/>
                </a:solidFill>
                <a:latin typeface="Montserrat Classic"/>
              </a:rPr>
              <a:t>CONCURSO Nº01/2020 CAU/BR</a:t>
            </a:r>
            <a:endParaRPr lang="en-US" sz="7000" b="1" i="0" spc="-70" dirty="0">
              <a:solidFill>
                <a:schemeClr val="bg2"/>
              </a:solidFill>
              <a:latin typeface="Montserrat Classi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8882" y="1028700"/>
            <a:ext cx="4765859" cy="4765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53657" y="1462369"/>
            <a:ext cx="3926704" cy="3898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7321" y="2880866"/>
            <a:ext cx="6129477" cy="199796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C8B4FF-07A3-4073-A3CE-206452E6BE8C}"/>
              </a:ext>
            </a:extLst>
          </p:cNvPr>
          <p:cNvSpPr txBox="1"/>
          <p:nvPr/>
        </p:nvSpPr>
        <p:spPr>
          <a:xfrm>
            <a:off x="4572000" y="4833154"/>
            <a:ext cx="9144000" cy="662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b="1" i="0" spc="-44" dirty="0" err="1">
                <a:solidFill>
                  <a:srgbClr val="F8CF2C"/>
                </a:solidFill>
                <a:latin typeface="Montserrat Classic"/>
              </a:rPr>
              <a:t>hotsite</a:t>
            </a:r>
            <a:endParaRPr lang="en-US" sz="3600" b="1" i="0" spc="-44" dirty="0">
              <a:solidFill>
                <a:srgbClr val="F8CF2C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3BA977-B5D2-4804-AAE4-1AA8386D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0" y="952500"/>
            <a:ext cx="18296930" cy="9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86DD0382-8DEF-4CC6-A816-628F69B03458}"/>
              </a:ext>
            </a:extLst>
          </p:cNvPr>
          <p:cNvSpPr/>
          <p:nvPr/>
        </p:nvSpPr>
        <p:spPr>
          <a:xfrm>
            <a:off x="3976577" y="394468"/>
            <a:ext cx="11185451" cy="9606376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DF2DC18-A1C1-4D06-9FE6-34380B96C5BA}"/>
              </a:ext>
            </a:extLst>
          </p:cNvPr>
          <p:cNvSpPr txBox="1"/>
          <p:nvPr/>
        </p:nvSpPr>
        <p:spPr>
          <a:xfrm>
            <a:off x="4274288" y="1115474"/>
            <a:ext cx="10590028" cy="8056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4400" b="1" spc="223" dirty="0">
                <a:solidFill>
                  <a:srgbClr val="252827"/>
                </a:solidFill>
                <a:latin typeface="Montserrat Classic"/>
              </a:rPr>
              <a:t>COMISSÃO JULGADORA</a:t>
            </a: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r>
              <a:rPr lang="en-US" sz="2800" b="1" spc="223" dirty="0">
                <a:solidFill>
                  <a:srgbClr val="252827"/>
                </a:solidFill>
                <a:latin typeface="Montserrat Classic"/>
              </a:rPr>
              <a:t>PORTARIA PRES Nº339 DE 09 DE MARÇO DE 2021</a:t>
            </a:r>
          </a:p>
          <a:p>
            <a:pPr algn="ctr">
              <a:lnSpc>
                <a:spcPts val="4479"/>
              </a:lnSpc>
            </a:pPr>
            <a:endParaRPr lang="en-US" sz="2800" b="1" spc="223" dirty="0">
              <a:solidFill>
                <a:srgbClr val="252827"/>
              </a:solidFill>
              <a:latin typeface="Montserrat Classic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Josélia Alves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arquiteta e urbanista, membro da CPUA-CAU/BR;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Isabella Gregory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pedagoga, membro externo indicado pela CPUA-CAU/BR;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Simone </a:t>
            </a:r>
            <a:r>
              <a:rPr lang="pt-BR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Sayegh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, arquiteta e urbanista e pedagoga, membro externo indicado pela CPUA-CAU/BR;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Cláudia Sales de Alcântara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, arquiteta e urbanista e pedagoga, membro indicado pela CEF-CAU/BR;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Ana Maria Reis de </a:t>
            </a:r>
            <a:r>
              <a:rPr lang="pt-BR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Goes</a:t>
            </a: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 Monteiro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, arquiteta e urbanista, membro indicado pelo CEAU/BR.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Caroline </a:t>
            </a: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Bertol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como analista para assessoramento à comissão julgadora.”</a:t>
            </a: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231888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2251" y="3848100"/>
            <a:ext cx="4476950" cy="4368255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715000" y="394468"/>
            <a:ext cx="6000750" cy="9606376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2782547" y="571500"/>
            <a:ext cx="5124454" cy="5467793"/>
          </a:xfrm>
          <a:prstGeom prst="rect">
            <a:avLst/>
          </a:prstGeom>
          <a:solidFill>
            <a:srgbClr val="F8CF2C">
              <a:alpha val="89803"/>
            </a:srgb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5" name="TextBox 5"/>
          <p:cNvSpPr txBox="1"/>
          <p:nvPr/>
        </p:nvSpPr>
        <p:spPr>
          <a:xfrm>
            <a:off x="609600" y="4098707"/>
            <a:ext cx="4248351" cy="397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spc="223" dirty="0">
                <a:solidFill>
                  <a:srgbClr val="252827"/>
                </a:solidFill>
                <a:latin typeface="Montserrat Classic"/>
              </a:rPr>
              <a:t>DIVULGAÇÃO</a:t>
            </a:r>
          </a:p>
          <a:p>
            <a:pPr algn="ctr">
              <a:lnSpc>
                <a:spcPts val="4479"/>
              </a:lnSpc>
            </a:pPr>
            <a:r>
              <a:rPr lang="en-US" sz="3199" b="1" spc="223" dirty="0">
                <a:solidFill>
                  <a:srgbClr val="252827"/>
                </a:solidFill>
                <a:latin typeface="Montserrat Classic"/>
              </a:rPr>
              <a:t>RESULTADO</a:t>
            </a:r>
            <a:endParaRPr lang="en-US" sz="3199" b="1" i="0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r>
              <a:rPr lang="en-US" sz="3199" b="1" i="0" spc="223" dirty="0">
                <a:solidFill>
                  <a:srgbClr val="252827"/>
                </a:solidFill>
                <a:latin typeface="Montserrat Classic"/>
              </a:rPr>
              <a:t>FINAL</a:t>
            </a:r>
          </a:p>
          <a:p>
            <a:pPr algn="ctr">
              <a:lnSpc>
                <a:spcPts val="4479"/>
              </a:lnSpc>
            </a:pPr>
            <a:endParaRPr lang="en-US" sz="3199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r>
              <a:rPr lang="en-US" sz="3199" b="1" i="0" spc="223" dirty="0">
                <a:solidFill>
                  <a:srgbClr val="252827"/>
                </a:solidFill>
                <a:latin typeface="Montserrat Classic"/>
              </a:rPr>
              <a:t>113ª PLENÁRIA ORDINÁRIA CAU BRASIL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72003" y="852121"/>
            <a:ext cx="5105400" cy="9725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4400" b="1" spc="223" dirty="0">
                <a:solidFill>
                  <a:srgbClr val="252827"/>
                </a:solidFill>
                <a:latin typeface="Montserrat Classic"/>
              </a:rPr>
              <a:t>163 INSCRIÇÕES</a:t>
            </a: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r>
              <a:rPr lang="en-US" sz="2800" b="1" spc="223" dirty="0">
                <a:solidFill>
                  <a:srgbClr val="252827"/>
                </a:solidFill>
                <a:latin typeface="Montserrat Classic"/>
              </a:rPr>
              <a:t>SENDO 130 ANALISADAS PELA COMISSÃO JULGADORA</a:t>
            </a:r>
          </a:p>
          <a:p>
            <a:pPr algn="ctr">
              <a:lnSpc>
                <a:spcPts val="4479"/>
              </a:lnSpc>
            </a:pPr>
            <a:endParaRPr lang="en-US" sz="28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r>
              <a:rPr lang="en-US" sz="2800" b="1" spc="223" dirty="0">
                <a:solidFill>
                  <a:srgbClr val="252827"/>
                </a:solidFill>
                <a:latin typeface="Montserrat Classic"/>
              </a:rPr>
              <a:t>78 NA CATEGORIA PRÁTICAS PEDAGÓGICAS</a:t>
            </a:r>
          </a:p>
          <a:p>
            <a:pPr algn="ctr">
              <a:lnSpc>
                <a:spcPts val="4479"/>
              </a:lnSpc>
            </a:pPr>
            <a:endParaRPr lang="en-US" sz="28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r>
              <a:rPr lang="en-US" sz="2800" b="1" spc="223" dirty="0">
                <a:solidFill>
                  <a:srgbClr val="252827"/>
                </a:solidFill>
                <a:latin typeface="Montserrat Classic"/>
              </a:rPr>
              <a:t>52 NA CATEGORIA AÇÕES DE ARQUITETO E URBANISTA NA ESCOLA</a:t>
            </a: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33202" y="1080245"/>
            <a:ext cx="4423144" cy="4542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b="0" i="0" spc="223" dirty="0">
                <a:solidFill>
                  <a:srgbClr val="252827"/>
                </a:solidFill>
                <a:latin typeface="Montserrat Classic"/>
              </a:rPr>
              <a:t>DE 30 DE MARÇO ATÉ DE 15 DE JUNHO FORAM 8 REUNIÕES DA COMISSÃO JULGADORA PARA  ESCOLHA DE 21 PREMIADOS E 8 MENÇÕES HONROSAS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28136" y="2746574"/>
            <a:ext cx="3182515" cy="1209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384306" flipV="1">
            <a:off x="11044742" y="1376105"/>
            <a:ext cx="2292135" cy="5795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EBE2DE-7157-49BD-A1DA-5724ED7E7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547" y="6956519"/>
            <a:ext cx="5124454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955935F2-3828-48AF-9382-05583A3769F7}"/>
              </a:ext>
            </a:extLst>
          </p:cNvPr>
          <p:cNvSpPr/>
          <p:nvPr/>
        </p:nvSpPr>
        <p:spPr>
          <a:xfrm>
            <a:off x="3976577" y="394468"/>
            <a:ext cx="11185451" cy="9606376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E089E05-D2AD-483D-80A0-E33103D8917C}"/>
              </a:ext>
            </a:extLst>
          </p:cNvPr>
          <p:cNvSpPr txBox="1"/>
          <p:nvPr/>
        </p:nvSpPr>
        <p:spPr>
          <a:xfrm>
            <a:off x="4572000" y="1115474"/>
            <a:ext cx="10292316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4400" b="1" spc="223" dirty="0">
                <a:solidFill>
                  <a:srgbClr val="252827"/>
                </a:solidFill>
                <a:latin typeface="Montserrat Classic"/>
              </a:rPr>
              <a:t>PRÊMIOS</a:t>
            </a:r>
          </a:p>
          <a:p>
            <a:pPr algn="ctr">
              <a:lnSpc>
                <a:spcPts val="4479"/>
              </a:lnSpc>
            </a:pPr>
            <a:endParaRPr lang="en-US" sz="2400" b="1" spc="223" dirty="0">
              <a:solidFill>
                <a:srgbClr val="252827"/>
              </a:solidFill>
              <a:latin typeface="Montserrat Classic"/>
            </a:endParaRPr>
          </a:p>
          <a:p>
            <a:pPr>
              <a:lnSpc>
                <a:spcPts val="4479"/>
              </a:lnSpc>
            </a:pPr>
            <a:r>
              <a:rPr lang="pt-BR" sz="2400" b="1" spc="223" dirty="0">
                <a:solidFill>
                  <a:srgbClr val="252827"/>
                </a:solidFill>
                <a:latin typeface="Montserrat Classic"/>
              </a:rPr>
              <a:t>O valor total dos prêmios é de </a:t>
            </a:r>
            <a:r>
              <a:rPr lang="pt-BR" sz="3600" b="1" spc="223" dirty="0">
                <a:solidFill>
                  <a:srgbClr val="252827"/>
                </a:solidFill>
                <a:latin typeface="Montserrat Classic"/>
              </a:rPr>
              <a:t>R$ 40.500,00 </a:t>
            </a:r>
            <a:r>
              <a:rPr lang="pt-BR" sz="2400" b="1" spc="223" dirty="0">
                <a:solidFill>
                  <a:srgbClr val="252827"/>
                </a:solidFill>
                <a:latin typeface="Montserrat Classic"/>
              </a:rPr>
              <a:t>distribuídos conforme descrito:</a:t>
            </a:r>
          </a:p>
          <a:p>
            <a:pPr>
              <a:lnSpc>
                <a:spcPts val="4479"/>
              </a:lnSpc>
            </a:pPr>
            <a:endParaRPr lang="pt-BR" sz="2400" b="1" spc="223" dirty="0">
              <a:solidFill>
                <a:srgbClr val="252827"/>
              </a:solidFill>
              <a:latin typeface="Montserrat Classic"/>
            </a:endParaRPr>
          </a:p>
          <a:p>
            <a:pPr>
              <a:lnSpc>
                <a:spcPts val="4479"/>
              </a:lnSpc>
            </a:pPr>
            <a:endParaRPr lang="pt-BR" sz="2400" b="1" spc="223" dirty="0">
              <a:solidFill>
                <a:srgbClr val="252827"/>
              </a:solidFill>
              <a:latin typeface="Montserrat Classic"/>
            </a:endParaRPr>
          </a:p>
          <a:p>
            <a:pPr>
              <a:lnSpc>
                <a:spcPts val="4479"/>
              </a:lnSpc>
            </a:pPr>
            <a:r>
              <a:rPr lang="pt-BR" sz="4000" spc="223" dirty="0">
                <a:solidFill>
                  <a:srgbClr val="252827"/>
                </a:solidFill>
                <a:latin typeface="Montserrat Classic"/>
              </a:rPr>
              <a:t>15 Práticas Pedagógicas</a:t>
            </a:r>
          </a:p>
          <a:p>
            <a:pPr>
              <a:lnSpc>
                <a:spcPts val="4479"/>
              </a:lnSpc>
            </a:pPr>
            <a:r>
              <a:rPr lang="pt-BR" sz="4000" b="1" spc="223" dirty="0">
                <a:solidFill>
                  <a:srgbClr val="252827"/>
                </a:solidFill>
                <a:latin typeface="Montserrat Classic"/>
              </a:rPr>
              <a:t>R$ 1.500,00 </a:t>
            </a:r>
            <a:r>
              <a:rPr lang="pt-BR" sz="4000" spc="223" dirty="0">
                <a:solidFill>
                  <a:srgbClr val="252827"/>
                </a:solidFill>
                <a:latin typeface="Montserrat Classic"/>
              </a:rPr>
              <a:t>cada</a:t>
            </a:r>
          </a:p>
          <a:p>
            <a:pPr>
              <a:lnSpc>
                <a:spcPts val="4479"/>
              </a:lnSpc>
            </a:pPr>
            <a:endParaRPr lang="pt-BR" sz="4000" b="1" spc="223" dirty="0">
              <a:solidFill>
                <a:srgbClr val="252827"/>
              </a:solidFill>
              <a:latin typeface="Montserrat Classic"/>
            </a:endParaRPr>
          </a:p>
          <a:p>
            <a:pPr>
              <a:lnSpc>
                <a:spcPts val="4479"/>
              </a:lnSpc>
            </a:pPr>
            <a:r>
              <a:rPr lang="pt-BR" sz="4000" spc="223" dirty="0">
                <a:solidFill>
                  <a:srgbClr val="252827"/>
                </a:solidFill>
                <a:latin typeface="Montserrat Classic"/>
              </a:rPr>
              <a:t>6 Ações de Arquiteto e Urbanista na Escola </a:t>
            </a:r>
          </a:p>
          <a:p>
            <a:pPr>
              <a:lnSpc>
                <a:spcPts val="4479"/>
              </a:lnSpc>
            </a:pPr>
            <a:r>
              <a:rPr lang="pt-BR" sz="4000" b="1" spc="223" dirty="0">
                <a:solidFill>
                  <a:srgbClr val="252827"/>
                </a:solidFill>
                <a:latin typeface="Montserrat Classic"/>
              </a:rPr>
              <a:t>R$ 3.000,00 </a:t>
            </a:r>
            <a:r>
              <a:rPr lang="pt-BR" sz="4000" spc="223" dirty="0">
                <a:solidFill>
                  <a:srgbClr val="252827"/>
                </a:solidFill>
                <a:latin typeface="Montserrat Classic"/>
              </a:rPr>
              <a:t>cada</a:t>
            </a:r>
            <a:endParaRPr lang="en-US" sz="4000" spc="223" dirty="0">
              <a:solidFill>
                <a:srgbClr val="252827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58021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500" y="-169553"/>
            <a:ext cx="8964386" cy="10324356"/>
          </a:xfrm>
          <a:prstGeom prst="rect">
            <a:avLst/>
          </a:prstGeom>
          <a:solidFill>
            <a:srgbClr val="F8CF2C"/>
          </a:solidFill>
        </p:spPr>
      </p:sp>
      <p:grpSp>
        <p:nvGrpSpPr>
          <p:cNvPr id="4" name="Group 4"/>
          <p:cNvGrpSpPr/>
          <p:nvPr/>
        </p:nvGrpSpPr>
        <p:grpSpPr>
          <a:xfrm>
            <a:off x="917121" y="369821"/>
            <a:ext cx="16432768" cy="5073150"/>
            <a:chOff x="0" y="-700268"/>
            <a:chExt cx="21910357" cy="6764200"/>
          </a:xfrm>
        </p:grpSpPr>
        <p:sp>
          <p:nvSpPr>
            <p:cNvPr id="5" name="TextBox 5"/>
            <p:cNvSpPr txBox="1"/>
            <p:nvPr/>
          </p:nvSpPr>
          <p:spPr>
            <a:xfrm>
              <a:off x="5254170" y="-700268"/>
              <a:ext cx="16656187" cy="12400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6000" b="1" i="0" spc="-72" dirty="0">
                  <a:solidFill>
                    <a:srgbClr val="252827"/>
                  </a:solidFill>
                  <a:latin typeface="Montserrat Classic"/>
                </a:rPr>
                <a:t>PRÁTICAS </a:t>
              </a:r>
              <a:r>
                <a:rPr lang="en-US" sz="6000" b="1" i="0" spc="-72" dirty="0">
                  <a:solidFill>
                    <a:srgbClr val="FFC000"/>
                  </a:solidFill>
                  <a:latin typeface="Montserrat Classic"/>
                </a:rPr>
                <a:t>PEDAGÓGICAS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5911532"/>
              <a:ext cx="1016000" cy="152400"/>
            </a:xfrm>
            <a:prstGeom prst="rect">
              <a:avLst/>
            </a:prstGeom>
            <a:solidFill>
              <a:srgbClr val="25282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56672" y="234573"/>
            <a:ext cx="9696812" cy="7964480"/>
            <a:chOff x="-11726882" y="0"/>
            <a:chExt cx="12929084" cy="10619308"/>
          </a:xfrm>
        </p:grpSpPr>
        <p:sp>
          <p:nvSpPr>
            <p:cNvPr id="10" name="TextBox 10"/>
            <p:cNvSpPr txBox="1"/>
            <p:nvPr/>
          </p:nvSpPr>
          <p:spPr>
            <a:xfrm>
              <a:off x="-11726882" y="1635651"/>
              <a:ext cx="4486932" cy="89836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324"/>
                </a:lnSpc>
              </a:pPr>
              <a:r>
                <a:rPr lang="en-US" sz="3500" b="1" i="0" spc="35" dirty="0">
                  <a:latin typeface="Montserrat Light"/>
                </a:rPr>
                <a:t>15 PREMIADOS</a:t>
              </a: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r>
                <a:rPr lang="en-US" sz="3500" b="1" spc="35" dirty="0">
                  <a:latin typeface="Montserrat Light"/>
                </a:rPr>
                <a:t>5</a:t>
              </a:r>
            </a:p>
            <a:p>
              <a:pPr>
                <a:lnSpc>
                  <a:spcPts val="5324"/>
                </a:lnSpc>
              </a:pPr>
              <a:r>
                <a:rPr lang="en-US" sz="3500" b="1" spc="35" dirty="0">
                  <a:latin typeface="Montserrat Light"/>
                </a:rPr>
                <a:t>MENÇÕES HONROSAS</a:t>
              </a:r>
              <a:endParaRPr lang="en-US" sz="3500" b="1" i="0" spc="35" dirty="0">
                <a:latin typeface="Montserrat Light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0"/>
              <a:ext cx="1202202" cy="180330"/>
            </a:xfrm>
            <a:prstGeom prst="rect">
              <a:avLst/>
            </a:prstGeom>
            <a:solidFill>
              <a:srgbClr val="F8CF2C"/>
            </a:solidFill>
          </p:spPr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31EDA25C-8E82-48C3-A4CE-A969C367D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6"/>
          <a:stretch/>
        </p:blipFill>
        <p:spPr>
          <a:xfrm>
            <a:off x="4857748" y="1369349"/>
            <a:ext cx="13277851" cy="87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12722" y="0"/>
            <a:ext cx="8964386" cy="10324356"/>
          </a:xfrm>
          <a:prstGeom prst="rect">
            <a:avLst/>
          </a:prstGeom>
          <a:solidFill>
            <a:srgbClr val="F8CF2C"/>
          </a:solidFill>
        </p:spPr>
      </p:sp>
      <p:grpSp>
        <p:nvGrpSpPr>
          <p:cNvPr id="4" name="Group 4"/>
          <p:cNvGrpSpPr/>
          <p:nvPr/>
        </p:nvGrpSpPr>
        <p:grpSpPr>
          <a:xfrm>
            <a:off x="246613" y="530150"/>
            <a:ext cx="18210439" cy="4912821"/>
            <a:chOff x="-894010" y="-486496"/>
            <a:chExt cx="24280585" cy="6550428"/>
          </a:xfrm>
        </p:grpSpPr>
        <p:sp>
          <p:nvSpPr>
            <p:cNvPr id="5" name="TextBox 5"/>
            <p:cNvSpPr txBox="1"/>
            <p:nvPr/>
          </p:nvSpPr>
          <p:spPr>
            <a:xfrm>
              <a:off x="-894010" y="-486496"/>
              <a:ext cx="24280585" cy="1217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5400" b="1" i="0" spc="-72" dirty="0">
                  <a:solidFill>
                    <a:srgbClr val="252827"/>
                  </a:solidFill>
                  <a:latin typeface="Montserrat Classic"/>
                </a:rPr>
                <a:t>AÇÕES DE ARQUITETO </a:t>
              </a:r>
              <a:r>
                <a:rPr lang="en-US" sz="5400" b="1" i="0" spc="-72" dirty="0">
                  <a:solidFill>
                    <a:srgbClr val="FFC000"/>
                  </a:solidFill>
                  <a:latin typeface="Montserrat Classic"/>
                </a:rPr>
                <a:t>E</a:t>
              </a:r>
              <a:r>
                <a:rPr lang="en-US" sz="5400" b="1" i="0" spc="-72" dirty="0">
                  <a:solidFill>
                    <a:srgbClr val="252827"/>
                  </a:solidFill>
                  <a:latin typeface="Montserrat Classic"/>
                </a:rPr>
                <a:t> </a:t>
              </a:r>
              <a:r>
                <a:rPr lang="en-US" sz="5400" b="1" i="0" spc="-72" dirty="0">
                  <a:solidFill>
                    <a:srgbClr val="FFC000"/>
                  </a:solidFill>
                  <a:latin typeface="Montserrat Classic"/>
                </a:rPr>
                <a:t>URBANISTA NA ESCOLA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5911532"/>
              <a:ext cx="1016000" cy="152400"/>
            </a:xfrm>
            <a:prstGeom prst="rect">
              <a:avLst/>
            </a:prstGeom>
            <a:solidFill>
              <a:srgbClr val="25282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234573"/>
            <a:ext cx="10253484" cy="8338381"/>
            <a:chOff x="-12469112" y="0"/>
            <a:chExt cx="13671314" cy="11117844"/>
          </a:xfrm>
        </p:grpSpPr>
        <p:sp>
          <p:nvSpPr>
            <p:cNvPr id="10" name="TextBox 10"/>
            <p:cNvSpPr txBox="1"/>
            <p:nvPr/>
          </p:nvSpPr>
          <p:spPr>
            <a:xfrm>
              <a:off x="-12469112" y="3946649"/>
              <a:ext cx="5979886" cy="71711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324"/>
                </a:lnSpc>
              </a:pPr>
              <a:r>
                <a:rPr lang="en-US" sz="3500" b="1" spc="35" dirty="0">
                  <a:latin typeface="Montserrat Light"/>
                </a:rPr>
                <a:t>6</a:t>
              </a:r>
              <a:r>
                <a:rPr lang="en-US" sz="3500" b="1" i="0" spc="35" dirty="0">
                  <a:latin typeface="Montserrat Light"/>
                </a:rPr>
                <a:t> </a:t>
              </a:r>
            </a:p>
            <a:p>
              <a:pPr>
                <a:lnSpc>
                  <a:spcPts val="5324"/>
                </a:lnSpc>
              </a:pPr>
              <a:r>
                <a:rPr lang="en-US" sz="3500" b="1" i="0" spc="35" dirty="0">
                  <a:latin typeface="Montserrat Light"/>
                </a:rPr>
                <a:t>PREMIADOS</a:t>
              </a: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endParaRPr lang="en-US" sz="3500" b="1" spc="35" dirty="0">
                <a:latin typeface="Montserrat Light"/>
              </a:endParaRPr>
            </a:p>
            <a:p>
              <a:pPr>
                <a:lnSpc>
                  <a:spcPts val="5324"/>
                </a:lnSpc>
              </a:pPr>
              <a:r>
                <a:rPr lang="en-US" sz="3500" b="1" spc="35" dirty="0">
                  <a:latin typeface="Montserrat Light"/>
                </a:rPr>
                <a:t>3</a:t>
              </a:r>
            </a:p>
            <a:p>
              <a:pPr>
                <a:lnSpc>
                  <a:spcPts val="5324"/>
                </a:lnSpc>
              </a:pPr>
              <a:r>
                <a:rPr lang="en-US" sz="3500" b="1" spc="35" dirty="0">
                  <a:latin typeface="Montserrat Light"/>
                </a:rPr>
                <a:t>MENÇÕES HONROSAS</a:t>
              </a:r>
              <a:endParaRPr lang="en-US" sz="3500" b="1" i="0" spc="35" dirty="0">
                <a:latin typeface="Montserrat Light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0"/>
              <a:ext cx="1202202" cy="180330"/>
            </a:xfrm>
            <a:prstGeom prst="rect">
              <a:avLst/>
            </a:prstGeom>
            <a:solidFill>
              <a:srgbClr val="F8CF2C"/>
            </a:solidFill>
          </p:spPr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938621BB-DB16-4FC5-98EA-BCCD72AF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29" y="2307772"/>
            <a:ext cx="14176593" cy="7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F6FD78-03A6-4D95-9B0D-07A24D50C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t="14226" r="33182"/>
          <a:stretch/>
        </p:blipFill>
        <p:spPr>
          <a:xfrm>
            <a:off x="1436723" y="3870251"/>
            <a:ext cx="5468795" cy="54651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D6CD5E-2CD1-496D-8749-BA3527B9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10558" r="32214"/>
          <a:stretch/>
        </p:blipFill>
        <p:spPr>
          <a:xfrm>
            <a:off x="8417326" y="3870251"/>
            <a:ext cx="5468795" cy="54651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2D7CB0-288E-4D89-83A9-013938B2C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3" t="28599" r="1921"/>
          <a:stretch/>
        </p:blipFill>
        <p:spPr>
          <a:xfrm>
            <a:off x="15257417" y="3870252"/>
            <a:ext cx="2201243" cy="5465134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5626AF6E-07ED-4614-9D0B-FBC073745C86}"/>
              </a:ext>
            </a:extLst>
          </p:cNvPr>
          <p:cNvSpPr/>
          <p:nvPr/>
        </p:nvSpPr>
        <p:spPr>
          <a:xfrm>
            <a:off x="1932645" y="318092"/>
            <a:ext cx="4476950" cy="2637760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096D72C-0774-4477-A266-5ED9643AB112}"/>
              </a:ext>
            </a:extLst>
          </p:cNvPr>
          <p:cNvSpPr txBox="1"/>
          <p:nvPr/>
        </p:nvSpPr>
        <p:spPr>
          <a:xfrm>
            <a:off x="1932645" y="515158"/>
            <a:ext cx="4248351" cy="2243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spc="223" dirty="0">
                <a:solidFill>
                  <a:srgbClr val="252827"/>
                </a:solidFill>
                <a:latin typeface="Montserrat Classic"/>
              </a:rPr>
              <a:t>AÇÕES DE ARQUITETO E URBANISTA NA ESCOLA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37E5221-8A26-4CB6-B4E2-87A323A751D3}"/>
              </a:ext>
            </a:extLst>
          </p:cNvPr>
          <p:cNvSpPr/>
          <p:nvPr/>
        </p:nvSpPr>
        <p:spPr>
          <a:xfrm>
            <a:off x="8741026" y="318092"/>
            <a:ext cx="4476950" cy="2637760"/>
          </a:xfrm>
          <a:prstGeom prst="rect">
            <a:avLst/>
          </a:prstGeom>
          <a:solidFill>
            <a:srgbClr val="F8CF2C">
              <a:alpha val="89803"/>
            </a:srgbClr>
          </a:solidFill>
        </p:spPr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4737C66-B33A-4BD6-8DA3-1E072C2D0F76}"/>
              </a:ext>
            </a:extLst>
          </p:cNvPr>
          <p:cNvSpPr txBox="1"/>
          <p:nvPr/>
        </p:nvSpPr>
        <p:spPr>
          <a:xfrm>
            <a:off x="8855325" y="951615"/>
            <a:ext cx="4248351" cy="1100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spc="223" dirty="0">
                <a:solidFill>
                  <a:srgbClr val="252827"/>
                </a:solidFill>
                <a:latin typeface="Montserrat Classic"/>
              </a:rPr>
              <a:t>PRÁTICAS PEDAGÓGICAS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D77BCC8-A952-4A8B-B69B-B54152F6CFB9}"/>
              </a:ext>
            </a:extLst>
          </p:cNvPr>
          <p:cNvSpPr txBox="1"/>
          <p:nvPr/>
        </p:nvSpPr>
        <p:spPr>
          <a:xfrm>
            <a:off x="13886121" y="712224"/>
            <a:ext cx="4248351" cy="2243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spc="223" dirty="0">
                <a:solidFill>
                  <a:srgbClr val="FFC000"/>
                </a:solidFill>
                <a:latin typeface="Montserrat Classic"/>
              </a:rPr>
              <a:t>REGIÃO DO BRASIL DOS INSCRITOS NO CONCURSO</a:t>
            </a:r>
          </a:p>
        </p:txBody>
      </p:sp>
    </p:spTree>
    <p:extLst>
      <p:ext uri="{BB962C8B-B14F-4D97-AF65-F5344CB8AC3E}">
        <p14:creationId xmlns:p14="http://schemas.microsoft.com/office/powerpoint/2010/main" val="207403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305</Words>
  <Application>Microsoft Office PowerPoint</Application>
  <PresentationFormat>Personalizar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Montserrat Classic</vt:lpstr>
      <vt:lpstr>Arial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</dc:title>
  <dc:creator>Isabela Muller Menezes</dc:creator>
  <cp:lastModifiedBy>Caroline Cabral Rocha Bertol</cp:lastModifiedBy>
  <cp:revision>13</cp:revision>
  <dcterms:created xsi:type="dcterms:W3CDTF">2006-08-16T00:00:00Z</dcterms:created>
  <dcterms:modified xsi:type="dcterms:W3CDTF">2021-06-18T15:06:21Z</dcterms:modified>
  <dc:identifier>DADnD-aD71w</dc:identifier>
</cp:coreProperties>
</file>